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6" r:id="rId5"/>
  </p:sldMasterIdLst>
  <p:notesMasterIdLst>
    <p:notesMasterId r:id="rId57"/>
  </p:notesMasterIdLst>
  <p:sldIdLst>
    <p:sldId id="257" r:id="rId6"/>
    <p:sldId id="372" r:id="rId7"/>
    <p:sldId id="381" r:id="rId8"/>
    <p:sldId id="379" r:id="rId9"/>
    <p:sldId id="695" r:id="rId10"/>
    <p:sldId id="258" r:id="rId11"/>
    <p:sldId id="301" r:id="rId12"/>
    <p:sldId id="369" r:id="rId13"/>
    <p:sldId id="370" r:id="rId14"/>
    <p:sldId id="371" r:id="rId15"/>
    <p:sldId id="267" r:id="rId16"/>
    <p:sldId id="260" r:id="rId17"/>
    <p:sldId id="261" r:id="rId18"/>
    <p:sldId id="263" r:id="rId19"/>
    <p:sldId id="700" r:id="rId20"/>
    <p:sldId id="335" r:id="rId21"/>
    <p:sldId id="336" r:id="rId22"/>
    <p:sldId id="337" r:id="rId23"/>
    <p:sldId id="338" r:id="rId24"/>
    <p:sldId id="341" r:id="rId25"/>
    <p:sldId id="344" r:id="rId26"/>
    <p:sldId id="346" r:id="rId27"/>
    <p:sldId id="347" r:id="rId28"/>
    <p:sldId id="349" r:id="rId29"/>
    <p:sldId id="350" r:id="rId30"/>
    <p:sldId id="351" r:id="rId31"/>
    <p:sldId id="352" r:id="rId32"/>
    <p:sldId id="364" r:id="rId33"/>
    <p:sldId id="698" r:id="rId34"/>
    <p:sldId id="314" r:id="rId35"/>
    <p:sldId id="345" r:id="rId36"/>
    <p:sldId id="696" r:id="rId37"/>
    <p:sldId id="290" r:id="rId38"/>
    <p:sldId id="284" r:id="rId39"/>
    <p:sldId id="286" r:id="rId40"/>
    <p:sldId id="278" r:id="rId41"/>
    <p:sldId id="289" r:id="rId42"/>
    <p:sldId id="324" r:id="rId43"/>
    <p:sldId id="374" r:id="rId44"/>
    <p:sldId id="375" r:id="rId45"/>
    <p:sldId id="376" r:id="rId46"/>
    <p:sldId id="377" r:id="rId47"/>
    <p:sldId id="386" r:id="rId48"/>
    <p:sldId id="691" r:id="rId49"/>
    <p:sldId id="693" r:id="rId50"/>
    <p:sldId id="378" r:id="rId51"/>
    <p:sldId id="701" r:id="rId52"/>
    <p:sldId id="699" r:id="rId53"/>
    <p:sldId id="354" r:id="rId54"/>
    <p:sldId id="373" r:id="rId55"/>
    <p:sldId id="697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6283" autoAdjust="0"/>
  </p:normalViewPr>
  <p:slideViewPr>
    <p:cSldViewPr snapToGrid="0">
      <p:cViewPr varScale="1">
        <p:scale>
          <a:sx n="76" d="100"/>
          <a:sy n="76" d="100"/>
        </p:scale>
        <p:origin x="869" y="58"/>
      </p:cViewPr>
      <p:guideLst/>
    </p:cSldViewPr>
  </p:slideViewPr>
  <p:outlineViewPr>
    <p:cViewPr>
      <p:scale>
        <a:sx n="33" d="100"/>
        <a:sy n="33" d="100"/>
      </p:scale>
      <p:origin x="0" y="-2383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Erick\Desktop\new%20only%20phyla%20level%20analysis.xlsx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Erick\Documents\chamba\454\new%20run\20080731_unsorted_R2\analysis\rarefaction%20for%20four%20groups.xlsx" TargetMode="External"/><Relationship Id="rId1" Type="http://schemas.openxmlformats.org/officeDocument/2006/relationships/themeOverride" Target="../theme/themeOverride1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Erick\Documents\chamba\454\new%20run\20080731_unsorted_R2\analysis\Classification2.xlsx" TargetMode="External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15051721475992"/>
          <c:y val="4.0009079946087822E-2"/>
          <c:w val="0.71671298440636089"/>
          <c:h val="0.80488784847840134"/>
        </c:manualLayout>
      </c:layout>
      <c:lineChart>
        <c:grouping val="standar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Sample1</c:v>
                </c:pt>
              </c:strCache>
            </c:strRef>
          </c:tx>
          <c:cat>
            <c:strRef>
              <c:f>Sheet1!$A$3:$A$17</c:f>
              <c:strCache>
                <c:ptCount val="15"/>
                <c:pt idx="0">
                  <c:v>Sp1</c:v>
                </c:pt>
                <c:pt idx="1">
                  <c:v>Sp2</c:v>
                </c:pt>
                <c:pt idx="2">
                  <c:v>Sp3</c:v>
                </c:pt>
                <c:pt idx="3">
                  <c:v>Sp4</c:v>
                </c:pt>
                <c:pt idx="4">
                  <c:v>Sp5</c:v>
                </c:pt>
                <c:pt idx="5">
                  <c:v>Sp6</c:v>
                </c:pt>
                <c:pt idx="6">
                  <c:v>Sp7</c:v>
                </c:pt>
                <c:pt idx="7">
                  <c:v>Sp8</c:v>
                </c:pt>
                <c:pt idx="8">
                  <c:v>Sp9</c:v>
                </c:pt>
                <c:pt idx="9">
                  <c:v>Sp10</c:v>
                </c:pt>
                <c:pt idx="10">
                  <c:v>Sp11</c:v>
                </c:pt>
                <c:pt idx="11">
                  <c:v>Sp12</c:v>
                </c:pt>
                <c:pt idx="12">
                  <c:v>Sp13</c:v>
                </c:pt>
                <c:pt idx="13">
                  <c:v>Sp14</c:v>
                </c:pt>
                <c:pt idx="14">
                  <c:v>Sp15</c:v>
                </c:pt>
              </c:strCache>
            </c:strRef>
          </c:cat>
          <c:val>
            <c:numRef>
              <c:f>Sheet1!$B$3:$B$17</c:f>
              <c:numCache>
                <c:formatCode>General</c:formatCode>
                <c:ptCount val="15"/>
                <c:pt idx="0">
                  <c:v>20</c:v>
                </c:pt>
                <c:pt idx="1">
                  <c:v>8</c:v>
                </c:pt>
                <c:pt idx="2">
                  <c:v>5</c:v>
                </c:pt>
                <c:pt idx="3">
                  <c:v>4</c:v>
                </c:pt>
                <c:pt idx="4">
                  <c:v>4</c:v>
                </c:pt>
                <c:pt idx="5">
                  <c:v>3</c:v>
                </c:pt>
                <c:pt idx="6">
                  <c:v>3</c:v>
                </c:pt>
                <c:pt idx="7">
                  <c:v>2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75E-4F91-B1A3-D2306E7FE3CB}"/>
            </c:ext>
          </c:extLst>
        </c:ser>
        <c:ser>
          <c:idx val="1"/>
          <c:order val="1"/>
          <c:tx>
            <c:strRef>
              <c:f>Sheet1!$C$2</c:f>
              <c:strCache>
                <c:ptCount val="1"/>
                <c:pt idx="0">
                  <c:v>Sample3</c:v>
                </c:pt>
              </c:strCache>
            </c:strRef>
          </c:tx>
          <c:spPr>
            <a:ln w="25400" cap="flat" cmpd="sng" algn="ctr">
              <a:solidFill>
                <a:schemeClr val="dk1"/>
              </a:solidFill>
              <a:prstDash val="solid"/>
            </a:ln>
            <a:effectLst/>
          </c:spPr>
          <c:marker>
            <c:spPr>
              <a:solidFill>
                <a:schemeClr val="lt1"/>
              </a:solidFill>
              <a:ln w="25400" cap="flat" cmpd="sng" algn="ctr">
                <a:solidFill>
                  <a:schemeClr val="dk1"/>
                </a:solidFill>
                <a:prstDash val="solid"/>
              </a:ln>
              <a:effectLst/>
            </c:spPr>
          </c:marker>
          <c:cat>
            <c:strRef>
              <c:f>Sheet1!$A$3:$A$17</c:f>
              <c:strCache>
                <c:ptCount val="15"/>
                <c:pt idx="0">
                  <c:v>Sp1</c:v>
                </c:pt>
                <c:pt idx="1">
                  <c:v>Sp2</c:v>
                </c:pt>
                <c:pt idx="2">
                  <c:v>Sp3</c:v>
                </c:pt>
                <c:pt idx="3">
                  <c:v>Sp4</c:v>
                </c:pt>
                <c:pt idx="4">
                  <c:v>Sp5</c:v>
                </c:pt>
                <c:pt idx="5">
                  <c:v>Sp6</c:v>
                </c:pt>
                <c:pt idx="6">
                  <c:v>Sp7</c:v>
                </c:pt>
                <c:pt idx="7">
                  <c:v>Sp8</c:v>
                </c:pt>
                <c:pt idx="8">
                  <c:v>Sp9</c:v>
                </c:pt>
                <c:pt idx="9">
                  <c:v>Sp10</c:v>
                </c:pt>
                <c:pt idx="10">
                  <c:v>Sp11</c:v>
                </c:pt>
                <c:pt idx="11">
                  <c:v>Sp12</c:v>
                </c:pt>
                <c:pt idx="12">
                  <c:v>Sp13</c:v>
                </c:pt>
                <c:pt idx="13">
                  <c:v>Sp14</c:v>
                </c:pt>
                <c:pt idx="14">
                  <c:v>Sp15</c:v>
                </c:pt>
              </c:strCache>
            </c:strRef>
          </c:cat>
          <c:val>
            <c:numRef>
              <c:f>Sheet1!$C$3:$C$17</c:f>
              <c:numCache>
                <c:formatCode>General</c:formatCode>
                <c:ptCount val="15"/>
                <c:pt idx="0">
                  <c:v>22</c:v>
                </c:pt>
                <c:pt idx="1">
                  <c:v>18</c:v>
                </c:pt>
                <c:pt idx="2">
                  <c:v>17</c:v>
                </c:pt>
                <c:pt idx="3">
                  <c:v>14</c:v>
                </c:pt>
                <c:pt idx="4">
                  <c:v>12</c:v>
                </c:pt>
                <c:pt idx="5">
                  <c:v>10</c:v>
                </c:pt>
                <c:pt idx="6">
                  <c:v>8</c:v>
                </c:pt>
                <c:pt idx="7">
                  <c:v>8</c:v>
                </c:pt>
                <c:pt idx="8">
                  <c:v>6</c:v>
                </c:pt>
                <c:pt idx="9">
                  <c:v>3</c:v>
                </c:pt>
                <c:pt idx="10">
                  <c:v>2</c:v>
                </c:pt>
                <c:pt idx="11">
                  <c:v>2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75E-4F91-B1A3-D2306E7FE3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3205376"/>
        <c:axId val="63206912"/>
      </c:lineChart>
      <c:catAx>
        <c:axId val="632053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5400000" vert="horz"/>
          <a:lstStyle/>
          <a:p>
            <a:pPr>
              <a:defRPr sz="1400"/>
            </a:pPr>
            <a:endParaRPr lang="en-US"/>
          </a:p>
        </c:txPr>
        <c:crossAx val="63206912"/>
        <c:crosses val="autoZero"/>
        <c:auto val="1"/>
        <c:lblAlgn val="ctr"/>
        <c:lblOffset val="100"/>
        <c:tickLblSkip val="20"/>
        <c:noMultiLvlLbl val="0"/>
      </c:catAx>
      <c:valAx>
        <c:axId val="63206912"/>
        <c:scaling>
          <c:orientation val="minMax"/>
          <c:max val="25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Relative abundance</a:t>
                </a:r>
                <a:r>
                  <a:rPr lang="en-US" baseline="0" dirty="0"/>
                  <a:t> (%)</a:t>
                </a:r>
                <a:endParaRPr lang="en-US" dirty="0"/>
              </a:p>
            </c:rich>
          </c:tx>
          <c:overlay val="0"/>
        </c:title>
        <c:numFmt formatCode="General" sourceLinked="1"/>
        <c:majorTickMark val="out"/>
        <c:minorTickMark val="in"/>
        <c:tickLblPos val="nextTo"/>
        <c:crossAx val="63205376"/>
        <c:crosses val="autoZero"/>
        <c:crossBetween val="between"/>
        <c:majorUnit val="5"/>
        <c:minorUnit val="1"/>
      </c:valAx>
    </c:plotArea>
    <c:legend>
      <c:legendPos val="r"/>
      <c:layout>
        <c:manualLayout>
          <c:xMode val="edge"/>
          <c:yMode val="edge"/>
          <c:x val="0.46623655913978496"/>
          <c:y val="9.1988984331503987E-2"/>
          <c:w val="0.40726122707147377"/>
          <c:h val="0.30204446035154797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146075989702565"/>
          <c:y val="2.8680811616871811E-2"/>
          <c:w val="0.87237419603699695"/>
          <c:h val="0.5532540055627375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Sheet6!$B$18</c:f>
              <c:strCache>
                <c:ptCount val="1"/>
                <c:pt idx="0">
                  <c:v>Proteobacteria</c:v>
                </c:pt>
              </c:strCache>
            </c:strRef>
          </c:tx>
          <c:invertIfNegative val="0"/>
          <c:cat>
            <c:strRef>
              <c:f>Sheet6!$A$19:$A$36</c:f>
              <c:strCache>
                <c:ptCount val="18"/>
                <c:pt idx="0">
                  <c:v>FW105</c:v>
                </c:pt>
                <c:pt idx="1">
                  <c:v>FW103</c:v>
                </c:pt>
                <c:pt idx="2">
                  <c:v>FW102-1</c:v>
                </c:pt>
                <c:pt idx="3">
                  <c:v>FW101-4</c:v>
                </c:pt>
                <c:pt idx="4">
                  <c:v>FW100-4</c:v>
                </c:pt>
                <c:pt idx="5">
                  <c:v>FW102-4</c:v>
                </c:pt>
                <c:pt idx="7">
                  <c:v>FW104</c:v>
                </c:pt>
                <c:pt idx="8">
                  <c:v>FW026</c:v>
                </c:pt>
                <c:pt idx="9">
                  <c:v>FW101-2</c:v>
                </c:pt>
                <c:pt idx="10">
                  <c:v>FW101-3</c:v>
                </c:pt>
                <c:pt idx="11">
                  <c:v>FW102-3</c:v>
                </c:pt>
                <c:pt idx="12">
                  <c:v>FW102-2</c:v>
                </c:pt>
                <c:pt idx="14">
                  <c:v>FW100-3</c:v>
                </c:pt>
                <c:pt idx="15">
                  <c:v>FW024</c:v>
                </c:pt>
                <c:pt idx="17">
                  <c:v>FW100-2</c:v>
                </c:pt>
              </c:strCache>
            </c:strRef>
          </c:cat>
          <c:val>
            <c:numRef>
              <c:f>Sheet6!$B$19:$B$36</c:f>
              <c:numCache>
                <c:formatCode>General</c:formatCode>
                <c:ptCount val="18"/>
                <c:pt idx="0">
                  <c:v>59.047342433923902</c:v>
                </c:pt>
                <c:pt idx="1">
                  <c:v>45.423590302369959</c:v>
                </c:pt>
                <c:pt idx="2">
                  <c:v>39.182242990654203</c:v>
                </c:pt>
                <c:pt idx="3">
                  <c:v>32.556004406904144</c:v>
                </c:pt>
                <c:pt idx="4">
                  <c:v>41.509087571140036</c:v>
                </c:pt>
                <c:pt idx="5">
                  <c:v>34.879145587408644</c:v>
                </c:pt>
                <c:pt idx="7">
                  <c:v>35.347024434117792</c:v>
                </c:pt>
                <c:pt idx="8">
                  <c:v>26.115061409179066</c:v>
                </c:pt>
                <c:pt idx="9">
                  <c:v>25.720195006647952</c:v>
                </c:pt>
                <c:pt idx="10">
                  <c:v>35.419894638983557</c:v>
                </c:pt>
                <c:pt idx="11">
                  <c:v>45.825634134050063</c:v>
                </c:pt>
                <c:pt idx="12">
                  <c:v>37.618296529968454</c:v>
                </c:pt>
                <c:pt idx="14">
                  <c:v>40.977713874910137</c:v>
                </c:pt>
                <c:pt idx="15">
                  <c:v>70.612144352752736</c:v>
                </c:pt>
                <c:pt idx="17">
                  <c:v>18.084066471163226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6C-4110-882C-C3373FD0E6A4}"/>
            </c:ext>
          </c:extLst>
        </c:ser>
        <c:ser>
          <c:idx val="1"/>
          <c:order val="1"/>
          <c:tx>
            <c:strRef>
              <c:f>Sheet6!$C$18</c:f>
              <c:strCache>
                <c:ptCount val="1"/>
                <c:pt idx="0">
                  <c:v>Acidobacteria</c:v>
                </c:pt>
              </c:strCache>
            </c:strRef>
          </c:tx>
          <c:invertIfNegative val="0"/>
          <c:cat>
            <c:strRef>
              <c:f>Sheet6!$A$19:$A$36</c:f>
              <c:strCache>
                <c:ptCount val="18"/>
                <c:pt idx="0">
                  <c:v>FW105</c:v>
                </c:pt>
                <c:pt idx="1">
                  <c:v>FW103</c:v>
                </c:pt>
                <c:pt idx="2">
                  <c:v>FW102-1</c:v>
                </c:pt>
                <c:pt idx="3">
                  <c:v>FW101-4</c:v>
                </c:pt>
                <c:pt idx="4">
                  <c:v>FW100-4</c:v>
                </c:pt>
                <c:pt idx="5">
                  <c:v>FW102-4</c:v>
                </c:pt>
                <c:pt idx="7">
                  <c:v>FW104</c:v>
                </c:pt>
                <c:pt idx="8">
                  <c:v>FW026</c:v>
                </c:pt>
                <c:pt idx="9">
                  <c:v>FW101-2</c:v>
                </c:pt>
                <c:pt idx="10">
                  <c:v>FW101-3</c:v>
                </c:pt>
                <c:pt idx="11">
                  <c:v>FW102-3</c:v>
                </c:pt>
                <c:pt idx="12">
                  <c:v>FW102-2</c:v>
                </c:pt>
                <c:pt idx="14">
                  <c:v>FW100-3</c:v>
                </c:pt>
                <c:pt idx="15">
                  <c:v>FW024</c:v>
                </c:pt>
                <c:pt idx="17">
                  <c:v>FW100-2</c:v>
                </c:pt>
              </c:strCache>
            </c:strRef>
          </c:cat>
          <c:val>
            <c:numRef>
              <c:f>Sheet6!$C$19:$C$36</c:f>
              <c:numCache>
                <c:formatCode>General</c:formatCode>
                <c:ptCount val="18"/>
                <c:pt idx="0">
                  <c:v>8.7423758350275929</c:v>
                </c:pt>
                <c:pt idx="1">
                  <c:v>13.252519749387096</c:v>
                </c:pt>
                <c:pt idx="2">
                  <c:v>12.021028037383171</c:v>
                </c:pt>
                <c:pt idx="3">
                  <c:v>11.733382298935</c:v>
                </c:pt>
                <c:pt idx="4">
                  <c:v>12.649164677804301</c:v>
                </c:pt>
                <c:pt idx="5">
                  <c:v>15.303541315345708</c:v>
                </c:pt>
                <c:pt idx="7">
                  <c:v>20.026982461400095</c:v>
                </c:pt>
                <c:pt idx="8">
                  <c:v>33.322559793148031</c:v>
                </c:pt>
                <c:pt idx="9">
                  <c:v>14.477766287487079</c:v>
                </c:pt>
                <c:pt idx="10">
                  <c:v>15.292841648590018</c:v>
                </c:pt>
                <c:pt idx="11">
                  <c:v>10.633294137409715</c:v>
                </c:pt>
                <c:pt idx="12">
                  <c:v>11.1198738170347</c:v>
                </c:pt>
                <c:pt idx="14">
                  <c:v>6.5600287562904365</c:v>
                </c:pt>
                <c:pt idx="15">
                  <c:v>3.4856509422342641</c:v>
                </c:pt>
                <c:pt idx="17">
                  <c:v>6.0117302052785915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6C-4110-882C-C3373FD0E6A4}"/>
            </c:ext>
          </c:extLst>
        </c:ser>
        <c:ser>
          <c:idx val="2"/>
          <c:order val="2"/>
          <c:tx>
            <c:strRef>
              <c:f>Sheet6!$D$18</c:f>
              <c:strCache>
                <c:ptCount val="1"/>
                <c:pt idx="0">
                  <c:v>Actinobacteria</c:v>
                </c:pt>
              </c:strCache>
            </c:strRef>
          </c:tx>
          <c:invertIfNegative val="0"/>
          <c:cat>
            <c:strRef>
              <c:f>Sheet6!$A$19:$A$36</c:f>
              <c:strCache>
                <c:ptCount val="18"/>
                <c:pt idx="0">
                  <c:v>FW105</c:v>
                </c:pt>
                <c:pt idx="1">
                  <c:v>FW103</c:v>
                </c:pt>
                <c:pt idx="2">
                  <c:v>FW102-1</c:v>
                </c:pt>
                <c:pt idx="3">
                  <c:v>FW101-4</c:v>
                </c:pt>
                <c:pt idx="4">
                  <c:v>FW100-4</c:v>
                </c:pt>
                <c:pt idx="5">
                  <c:v>FW102-4</c:v>
                </c:pt>
                <c:pt idx="7">
                  <c:v>FW104</c:v>
                </c:pt>
                <c:pt idx="8">
                  <c:v>FW026</c:v>
                </c:pt>
                <c:pt idx="9">
                  <c:v>FW101-2</c:v>
                </c:pt>
                <c:pt idx="10">
                  <c:v>FW101-3</c:v>
                </c:pt>
                <c:pt idx="11">
                  <c:v>FW102-3</c:v>
                </c:pt>
                <c:pt idx="12">
                  <c:v>FW102-2</c:v>
                </c:pt>
                <c:pt idx="14">
                  <c:v>FW100-3</c:v>
                </c:pt>
                <c:pt idx="15">
                  <c:v>FW024</c:v>
                </c:pt>
                <c:pt idx="17">
                  <c:v>FW100-2</c:v>
                </c:pt>
              </c:strCache>
            </c:strRef>
          </c:cat>
          <c:val>
            <c:numRef>
              <c:f>Sheet6!$D$19:$D$36</c:f>
              <c:numCache>
                <c:formatCode>General</c:formatCode>
                <c:ptCount val="18"/>
                <c:pt idx="0">
                  <c:v>6.651176299738597</c:v>
                </c:pt>
                <c:pt idx="1">
                  <c:v>5.3119041133206224</c:v>
                </c:pt>
                <c:pt idx="2">
                  <c:v>6.495327102803742</c:v>
                </c:pt>
                <c:pt idx="3">
                  <c:v>6.940874035989717</c:v>
                </c:pt>
                <c:pt idx="4">
                  <c:v>6.7560124839361144</c:v>
                </c:pt>
                <c:pt idx="5">
                  <c:v>12.900505902192249</c:v>
                </c:pt>
                <c:pt idx="7">
                  <c:v>8.2746214960275726</c:v>
                </c:pt>
                <c:pt idx="8">
                  <c:v>4.3632837750484805</c:v>
                </c:pt>
                <c:pt idx="9">
                  <c:v>2.3637169448958488</c:v>
                </c:pt>
                <c:pt idx="10">
                  <c:v>3.7651069104431358</c:v>
                </c:pt>
                <c:pt idx="11">
                  <c:v>5.3082479422140114</c:v>
                </c:pt>
                <c:pt idx="12">
                  <c:v>5.8810274898602994</c:v>
                </c:pt>
                <c:pt idx="14">
                  <c:v>4.2595255212077641</c:v>
                </c:pt>
                <c:pt idx="15">
                  <c:v>0.82522478137701649</c:v>
                </c:pt>
                <c:pt idx="17">
                  <c:v>36.265884652981427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96C-4110-882C-C3373FD0E6A4}"/>
            </c:ext>
          </c:extLst>
        </c:ser>
        <c:ser>
          <c:idx val="3"/>
          <c:order val="3"/>
          <c:tx>
            <c:strRef>
              <c:f>Sheet6!$E$18</c:f>
              <c:strCache>
                <c:ptCount val="1"/>
                <c:pt idx="0">
                  <c:v>Firmicutes</c:v>
                </c:pt>
              </c:strCache>
            </c:strRef>
          </c:tx>
          <c:invertIfNegative val="0"/>
          <c:cat>
            <c:strRef>
              <c:f>Sheet6!$A$19:$A$36</c:f>
              <c:strCache>
                <c:ptCount val="18"/>
                <c:pt idx="0">
                  <c:v>FW105</c:v>
                </c:pt>
                <c:pt idx="1">
                  <c:v>FW103</c:v>
                </c:pt>
                <c:pt idx="2">
                  <c:v>FW102-1</c:v>
                </c:pt>
                <c:pt idx="3">
                  <c:v>FW101-4</c:v>
                </c:pt>
                <c:pt idx="4">
                  <c:v>FW100-4</c:v>
                </c:pt>
                <c:pt idx="5">
                  <c:v>FW102-4</c:v>
                </c:pt>
                <c:pt idx="7">
                  <c:v>FW104</c:v>
                </c:pt>
                <c:pt idx="8">
                  <c:v>FW026</c:v>
                </c:pt>
                <c:pt idx="9">
                  <c:v>FW101-2</c:v>
                </c:pt>
                <c:pt idx="10">
                  <c:v>FW101-3</c:v>
                </c:pt>
                <c:pt idx="11">
                  <c:v>FW102-3</c:v>
                </c:pt>
                <c:pt idx="12">
                  <c:v>FW102-2</c:v>
                </c:pt>
                <c:pt idx="14">
                  <c:v>FW100-3</c:v>
                </c:pt>
                <c:pt idx="15">
                  <c:v>FW024</c:v>
                </c:pt>
                <c:pt idx="17">
                  <c:v>FW100-2</c:v>
                </c:pt>
              </c:strCache>
            </c:strRef>
          </c:cat>
          <c:val>
            <c:numRef>
              <c:f>Sheet6!$E$19:$E$36</c:f>
              <c:numCache>
                <c:formatCode>General</c:formatCode>
                <c:ptCount val="18"/>
                <c:pt idx="0">
                  <c:v>1.2779552715654952</c:v>
                </c:pt>
                <c:pt idx="1">
                  <c:v>0.57205121220375976</c:v>
                </c:pt>
                <c:pt idx="2">
                  <c:v>0.78271028037383172</c:v>
                </c:pt>
                <c:pt idx="3">
                  <c:v>2.3503488799118593</c:v>
                </c:pt>
                <c:pt idx="4">
                  <c:v>1.6706443914081146</c:v>
                </c:pt>
                <c:pt idx="5">
                  <c:v>17.158516020236092</c:v>
                </c:pt>
                <c:pt idx="7">
                  <c:v>3.8524958776795071</c:v>
                </c:pt>
                <c:pt idx="8">
                  <c:v>5.1389786683904308</c:v>
                </c:pt>
                <c:pt idx="9">
                  <c:v>15.718717683557388</c:v>
                </c:pt>
                <c:pt idx="10">
                  <c:v>11.91509141617602</c:v>
                </c:pt>
                <c:pt idx="11">
                  <c:v>7.6768016126322864</c:v>
                </c:pt>
                <c:pt idx="12">
                  <c:v>8.1680937359170738</c:v>
                </c:pt>
                <c:pt idx="14">
                  <c:v>1.437814521926672</c:v>
                </c:pt>
                <c:pt idx="15">
                  <c:v>1.2563123537381451</c:v>
                </c:pt>
                <c:pt idx="17">
                  <c:v>10.019550342130987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96C-4110-882C-C3373FD0E6A4}"/>
            </c:ext>
          </c:extLst>
        </c:ser>
        <c:ser>
          <c:idx val="4"/>
          <c:order val="4"/>
          <c:tx>
            <c:strRef>
              <c:f>Sheet6!$F$18</c:f>
              <c:strCache>
                <c:ptCount val="1"/>
                <c:pt idx="0">
                  <c:v>Verrucomicrobia</c:v>
                </c:pt>
              </c:strCache>
            </c:strRef>
          </c:tx>
          <c:invertIfNegative val="0"/>
          <c:cat>
            <c:strRef>
              <c:f>Sheet6!$A$19:$A$36</c:f>
              <c:strCache>
                <c:ptCount val="18"/>
                <c:pt idx="0">
                  <c:v>FW105</c:v>
                </c:pt>
                <c:pt idx="1">
                  <c:v>FW103</c:v>
                </c:pt>
                <c:pt idx="2">
                  <c:v>FW102-1</c:v>
                </c:pt>
                <c:pt idx="3">
                  <c:v>FW101-4</c:v>
                </c:pt>
                <c:pt idx="4">
                  <c:v>FW100-4</c:v>
                </c:pt>
                <c:pt idx="5">
                  <c:v>FW102-4</c:v>
                </c:pt>
                <c:pt idx="7">
                  <c:v>FW104</c:v>
                </c:pt>
                <c:pt idx="8">
                  <c:v>FW026</c:v>
                </c:pt>
                <c:pt idx="9">
                  <c:v>FW101-2</c:v>
                </c:pt>
                <c:pt idx="10">
                  <c:v>FW101-3</c:v>
                </c:pt>
                <c:pt idx="11">
                  <c:v>FW102-3</c:v>
                </c:pt>
                <c:pt idx="12">
                  <c:v>FW102-2</c:v>
                </c:pt>
                <c:pt idx="14">
                  <c:v>FW100-3</c:v>
                </c:pt>
                <c:pt idx="15">
                  <c:v>FW024</c:v>
                </c:pt>
                <c:pt idx="17">
                  <c:v>FW100-2</c:v>
                </c:pt>
              </c:strCache>
            </c:strRef>
          </c:cat>
          <c:val>
            <c:numRef>
              <c:f>Sheet6!$F$19:$F$36</c:f>
              <c:numCache>
                <c:formatCode>General</c:formatCode>
                <c:ptCount val="18"/>
                <c:pt idx="0">
                  <c:v>1.466744118501307</c:v>
                </c:pt>
                <c:pt idx="1">
                  <c:v>6.3334241351130505</c:v>
                </c:pt>
                <c:pt idx="2">
                  <c:v>6.8925233644859789</c:v>
                </c:pt>
                <c:pt idx="3">
                  <c:v>10.852001468968055</c:v>
                </c:pt>
                <c:pt idx="4">
                  <c:v>12.667523407380209</c:v>
                </c:pt>
                <c:pt idx="5">
                  <c:v>1.7144463181562675</c:v>
                </c:pt>
                <c:pt idx="7">
                  <c:v>2.7282266526757621</c:v>
                </c:pt>
                <c:pt idx="8">
                  <c:v>1.098901098901099</c:v>
                </c:pt>
                <c:pt idx="9">
                  <c:v>2.2307578667454591</c:v>
                </c:pt>
                <c:pt idx="10">
                  <c:v>2.1691973969631242</c:v>
                </c:pt>
                <c:pt idx="11">
                  <c:v>3.2084663195027718</c:v>
                </c:pt>
                <c:pt idx="12">
                  <c:v>3.5601622352410995</c:v>
                </c:pt>
                <c:pt idx="14">
                  <c:v>3.253055355859094</c:v>
                </c:pt>
                <c:pt idx="15">
                  <c:v>1.6504495627540341</c:v>
                </c:pt>
                <c:pt idx="17">
                  <c:v>1.5640273704789833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96C-4110-882C-C3373FD0E6A4}"/>
            </c:ext>
          </c:extLst>
        </c:ser>
        <c:ser>
          <c:idx val="5"/>
          <c:order val="5"/>
          <c:tx>
            <c:strRef>
              <c:f>Sheet6!$G$18</c:f>
              <c:strCache>
                <c:ptCount val="1"/>
                <c:pt idx="0">
                  <c:v>Other Bacteria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</c:spPr>
          <c:invertIfNegative val="0"/>
          <c:cat>
            <c:strRef>
              <c:f>Sheet6!$A$19:$A$36</c:f>
              <c:strCache>
                <c:ptCount val="18"/>
                <c:pt idx="0">
                  <c:v>FW105</c:v>
                </c:pt>
                <c:pt idx="1">
                  <c:v>FW103</c:v>
                </c:pt>
                <c:pt idx="2">
                  <c:v>FW102-1</c:v>
                </c:pt>
                <c:pt idx="3">
                  <c:v>FW101-4</c:v>
                </c:pt>
                <c:pt idx="4">
                  <c:v>FW100-4</c:v>
                </c:pt>
                <c:pt idx="5">
                  <c:v>FW102-4</c:v>
                </c:pt>
                <c:pt idx="7">
                  <c:v>FW104</c:v>
                </c:pt>
                <c:pt idx="8">
                  <c:v>FW026</c:v>
                </c:pt>
                <c:pt idx="9">
                  <c:v>FW101-2</c:v>
                </c:pt>
                <c:pt idx="10">
                  <c:v>FW101-3</c:v>
                </c:pt>
                <c:pt idx="11">
                  <c:v>FW102-3</c:v>
                </c:pt>
                <c:pt idx="12">
                  <c:v>FW102-2</c:v>
                </c:pt>
                <c:pt idx="14">
                  <c:v>FW100-3</c:v>
                </c:pt>
                <c:pt idx="15">
                  <c:v>FW024</c:v>
                </c:pt>
                <c:pt idx="17">
                  <c:v>FW100-2</c:v>
                </c:pt>
              </c:strCache>
            </c:strRef>
          </c:cat>
          <c:val>
            <c:numRef>
              <c:f>Sheet6!$G$19:$G$36</c:f>
              <c:numCache>
                <c:formatCode>General</c:formatCode>
                <c:ptCount val="18"/>
                <c:pt idx="0">
                  <c:v>22.814406041243117</c:v>
                </c:pt>
                <c:pt idx="1">
                  <c:v>29.106510487605561</c:v>
                </c:pt>
                <c:pt idx="2">
                  <c:v>34.626168224299086</c:v>
                </c:pt>
                <c:pt idx="3">
                  <c:v>35.567388909291225</c:v>
                </c:pt>
                <c:pt idx="4">
                  <c:v>24.747567468331187</c:v>
                </c:pt>
                <c:pt idx="5">
                  <c:v>18.043844856661043</c:v>
                </c:pt>
                <c:pt idx="7">
                  <c:v>29.770649078099233</c:v>
                </c:pt>
                <c:pt idx="8">
                  <c:v>29.961215255332888</c:v>
                </c:pt>
                <c:pt idx="9">
                  <c:v>39.488846210666239</c:v>
                </c:pt>
                <c:pt idx="10">
                  <c:v>31.437867988844136</c:v>
                </c:pt>
                <c:pt idx="11">
                  <c:v>27.347555854191157</c:v>
                </c:pt>
                <c:pt idx="12">
                  <c:v>33.652546191978381</c:v>
                </c:pt>
                <c:pt idx="14">
                  <c:v>43.511861969805878</c:v>
                </c:pt>
                <c:pt idx="15">
                  <c:v>22.170218007143742</c:v>
                </c:pt>
                <c:pt idx="17">
                  <c:v>28.054740957966761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96C-4110-882C-C3373FD0E6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5"/>
        <c:overlap val="100"/>
        <c:axId val="105192448"/>
        <c:axId val="105206528"/>
      </c:barChart>
      <c:catAx>
        <c:axId val="1051924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05206528"/>
        <c:crosses val="autoZero"/>
        <c:auto val="1"/>
        <c:lblAlgn val="ctr"/>
        <c:lblOffset val="100"/>
        <c:noMultiLvlLbl val="0"/>
      </c:catAx>
      <c:valAx>
        <c:axId val="105206528"/>
        <c:scaling>
          <c:orientation val="minMax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crossAx val="10519244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"/>
          <c:y val="0.7921992400203709"/>
          <c:w val="1"/>
          <c:h val="0.20618737023543698"/>
        </c:manualLayout>
      </c:layout>
      <c:overlay val="0"/>
      <c:txPr>
        <a:bodyPr/>
        <a:lstStyle/>
        <a:p>
          <a:pPr>
            <a:defRPr sz="2800" i="1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1060329958755159"/>
          <c:y val="2.3375929424934851E-2"/>
          <c:w val="0.84020622422197222"/>
          <c:h val="0.75338885523924892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Sheet1!$A$9</c:f>
              <c:strCache>
                <c:ptCount val="1"/>
                <c:pt idx="0">
                  <c:v>Cluster L</c:v>
                </c:pt>
              </c:strCache>
            </c:strRef>
          </c:tx>
          <c:marker>
            <c:symbol val="diamond"/>
            <c:size val="9"/>
          </c:marker>
          <c:xVal>
            <c:numRef>
              <c:f>Sheet1!$B$8:$V$8</c:f>
              <c:numCache>
                <c:formatCode>General</c:formatCode>
                <c:ptCount val="21"/>
                <c:pt idx="0">
                  <c:v>0</c:v>
                </c:pt>
                <c:pt idx="1">
                  <c:v>1.0000000000000005E-2</c:v>
                </c:pt>
                <c:pt idx="2">
                  <c:v>2.0000000000000011E-2</c:v>
                </c:pt>
                <c:pt idx="3">
                  <c:v>3.0000000000000002E-2</c:v>
                </c:pt>
                <c:pt idx="4">
                  <c:v>4.0000000000000022E-2</c:v>
                </c:pt>
                <c:pt idx="5">
                  <c:v>0.05</c:v>
                </c:pt>
                <c:pt idx="6">
                  <c:v>6.0000000000000026E-2</c:v>
                </c:pt>
                <c:pt idx="7">
                  <c:v>7.0000000000000021E-2</c:v>
                </c:pt>
                <c:pt idx="8">
                  <c:v>8.0000000000000043E-2</c:v>
                </c:pt>
                <c:pt idx="9">
                  <c:v>9.0000000000000024E-2</c:v>
                </c:pt>
                <c:pt idx="10">
                  <c:v>0.1</c:v>
                </c:pt>
                <c:pt idx="11">
                  <c:v>0.11</c:v>
                </c:pt>
                <c:pt idx="12">
                  <c:v>0.12000000000000002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0.15000000000000008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0.18000000000000008</c:v>
                </c:pt>
                <c:pt idx="19">
                  <c:v>0.19</c:v>
                </c:pt>
                <c:pt idx="20">
                  <c:v>0.2</c:v>
                </c:pt>
              </c:numCache>
            </c:numRef>
          </c:xVal>
          <c:yVal>
            <c:numRef>
              <c:f>Sheet1!$B$9:$V$9</c:f>
              <c:numCache>
                <c:formatCode>General</c:formatCode>
                <c:ptCount val="21"/>
                <c:pt idx="0">
                  <c:v>1021.99</c:v>
                </c:pt>
                <c:pt idx="1">
                  <c:v>830.7900000000003</c:v>
                </c:pt>
                <c:pt idx="2">
                  <c:v>753.24</c:v>
                </c:pt>
                <c:pt idx="3">
                  <c:v>702.03</c:v>
                </c:pt>
                <c:pt idx="4">
                  <c:v>664.35999999999967</c:v>
                </c:pt>
                <c:pt idx="5">
                  <c:v>626.87</c:v>
                </c:pt>
                <c:pt idx="6">
                  <c:v>585.92999999999961</c:v>
                </c:pt>
                <c:pt idx="7">
                  <c:v>552.4</c:v>
                </c:pt>
                <c:pt idx="8">
                  <c:v>524.38</c:v>
                </c:pt>
                <c:pt idx="9">
                  <c:v>498.44</c:v>
                </c:pt>
                <c:pt idx="10">
                  <c:v>465.1</c:v>
                </c:pt>
                <c:pt idx="11">
                  <c:v>437.90999999999985</c:v>
                </c:pt>
                <c:pt idx="12">
                  <c:v>415.22999999999985</c:v>
                </c:pt>
                <c:pt idx="13">
                  <c:v>387.67</c:v>
                </c:pt>
                <c:pt idx="14">
                  <c:v>358.34000000000015</c:v>
                </c:pt>
                <c:pt idx="15">
                  <c:v>336.14000000000016</c:v>
                </c:pt>
                <c:pt idx="16">
                  <c:v>313.95999999999981</c:v>
                </c:pt>
                <c:pt idx="17">
                  <c:v>291.36</c:v>
                </c:pt>
                <c:pt idx="18">
                  <c:v>278.55</c:v>
                </c:pt>
                <c:pt idx="19">
                  <c:v>256.7</c:v>
                </c:pt>
                <c:pt idx="20">
                  <c:v>229.76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738-4600-A834-6456D4E089D8}"/>
            </c:ext>
          </c:extLst>
        </c:ser>
        <c:ser>
          <c:idx val="1"/>
          <c:order val="1"/>
          <c:tx>
            <c:strRef>
              <c:f>Sheet1!$A$10</c:f>
              <c:strCache>
                <c:ptCount val="1"/>
                <c:pt idx="0">
                  <c:v>Cluster H</c:v>
                </c:pt>
              </c:strCache>
            </c:strRef>
          </c:tx>
          <c:marker>
            <c:symbol val="square"/>
            <c:size val="9"/>
          </c:marker>
          <c:xVal>
            <c:numRef>
              <c:f>Sheet1!$B$8:$V$8</c:f>
              <c:numCache>
                <c:formatCode>General</c:formatCode>
                <c:ptCount val="21"/>
                <c:pt idx="0">
                  <c:v>0</c:v>
                </c:pt>
                <c:pt idx="1">
                  <c:v>1.0000000000000005E-2</c:v>
                </c:pt>
                <c:pt idx="2">
                  <c:v>2.0000000000000011E-2</c:v>
                </c:pt>
                <c:pt idx="3">
                  <c:v>3.0000000000000002E-2</c:v>
                </c:pt>
                <c:pt idx="4">
                  <c:v>4.0000000000000022E-2</c:v>
                </c:pt>
                <c:pt idx="5">
                  <c:v>0.05</c:v>
                </c:pt>
                <c:pt idx="6">
                  <c:v>6.0000000000000026E-2</c:v>
                </c:pt>
                <c:pt idx="7">
                  <c:v>7.0000000000000021E-2</c:v>
                </c:pt>
                <c:pt idx="8">
                  <c:v>8.0000000000000043E-2</c:v>
                </c:pt>
                <c:pt idx="9">
                  <c:v>9.0000000000000024E-2</c:v>
                </c:pt>
                <c:pt idx="10">
                  <c:v>0.1</c:v>
                </c:pt>
                <c:pt idx="11">
                  <c:v>0.11</c:v>
                </c:pt>
                <c:pt idx="12">
                  <c:v>0.12000000000000002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0.15000000000000008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0.18000000000000008</c:v>
                </c:pt>
                <c:pt idx="19">
                  <c:v>0.19</c:v>
                </c:pt>
                <c:pt idx="20">
                  <c:v>0.2</c:v>
                </c:pt>
              </c:numCache>
            </c:numRef>
          </c:xVal>
          <c:yVal>
            <c:numRef>
              <c:f>Sheet1!$B$10:$V$10</c:f>
              <c:numCache>
                <c:formatCode>General</c:formatCode>
                <c:ptCount val="21"/>
                <c:pt idx="0">
                  <c:v>827.97</c:v>
                </c:pt>
                <c:pt idx="1">
                  <c:v>631.26</c:v>
                </c:pt>
                <c:pt idx="2">
                  <c:v>548.6</c:v>
                </c:pt>
                <c:pt idx="3">
                  <c:v>511.94</c:v>
                </c:pt>
                <c:pt idx="4">
                  <c:v>486.06</c:v>
                </c:pt>
                <c:pt idx="5">
                  <c:v>459.71999999999986</c:v>
                </c:pt>
                <c:pt idx="6">
                  <c:v>433.01</c:v>
                </c:pt>
                <c:pt idx="7">
                  <c:v>409.21</c:v>
                </c:pt>
                <c:pt idx="8">
                  <c:v>382.78</c:v>
                </c:pt>
                <c:pt idx="9">
                  <c:v>362.05</c:v>
                </c:pt>
                <c:pt idx="10">
                  <c:v>339.64000000000016</c:v>
                </c:pt>
                <c:pt idx="11">
                  <c:v>325.8</c:v>
                </c:pt>
                <c:pt idx="12">
                  <c:v>305.82</c:v>
                </c:pt>
                <c:pt idx="13">
                  <c:v>289.95999999999981</c:v>
                </c:pt>
                <c:pt idx="14">
                  <c:v>275.2</c:v>
                </c:pt>
                <c:pt idx="15">
                  <c:v>257.02</c:v>
                </c:pt>
                <c:pt idx="16">
                  <c:v>241.46</c:v>
                </c:pt>
                <c:pt idx="17">
                  <c:v>228.45000000000007</c:v>
                </c:pt>
                <c:pt idx="18">
                  <c:v>209.99</c:v>
                </c:pt>
                <c:pt idx="19">
                  <c:v>197</c:v>
                </c:pt>
                <c:pt idx="20">
                  <c:v>176.09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738-4600-A834-6456D4E089D8}"/>
            </c:ext>
          </c:extLst>
        </c:ser>
        <c:ser>
          <c:idx val="2"/>
          <c:order val="2"/>
          <c:tx>
            <c:strRef>
              <c:f>Sheet1!$A$11</c:f>
              <c:strCache>
                <c:ptCount val="1"/>
                <c:pt idx="0">
                  <c:v>Cluster M1</c:v>
                </c:pt>
              </c:strCache>
            </c:strRef>
          </c:tx>
          <c:marker>
            <c:symbol val="triangle"/>
            <c:size val="9"/>
          </c:marker>
          <c:xVal>
            <c:numRef>
              <c:f>Sheet1!$B$8:$V$8</c:f>
              <c:numCache>
                <c:formatCode>General</c:formatCode>
                <c:ptCount val="21"/>
                <c:pt idx="0">
                  <c:v>0</c:v>
                </c:pt>
                <c:pt idx="1">
                  <c:v>1.0000000000000005E-2</c:v>
                </c:pt>
                <c:pt idx="2">
                  <c:v>2.0000000000000011E-2</c:v>
                </c:pt>
                <c:pt idx="3">
                  <c:v>3.0000000000000002E-2</c:v>
                </c:pt>
                <c:pt idx="4">
                  <c:v>4.0000000000000022E-2</c:v>
                </c:pt>
                <c:pt idx="5">
                  <c:v>0.05</c:v>
                </c:pt>
                <c:pt idx="6">
                  <c:v>6.0000000000000026E-2</c:v>
                </c:pt>
                <c:pt idx="7">
                  <c:v>7.0000000000000021E-2</c:v>
                </c:pt>
                <c:pt idx="8">
                  <c:v>8.0000000000000043E-2</c:v>
                </c:pt>
                <c:pt idx="9">
                  <c:v>9.0000000000000024E-2</c:v>
                </c:pt>
                <c:pt idx="10">
                  <c:v>0.1</c:v>
                </c:pt>
                <c:pt idx="11">
                  <c:v>0.11</c:v>
                </c:pt>
                <c:pt idx="12">
                  <c:v>0.12000000000000002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0.15000000000000008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0.18000000000000008</c:v>
                </c:pt>
                <c:pt idx="19">
                  <c:v>0.19</c:v>
                </c:pt>
                <c:pt idx="20">
                  <c:v>0.2</c:v>
                </c:pt>
              </c:numCache>
            </c:numRef>
          </c:xVal>
          <c:yVal>
            <c:numRef>
              <c:f>Sheet1!$B$11:$V$11</c:f>
              <c:numCache>
                <c:formatCode>General</c:formatCode>
                <c:ptCount val="21"/>
                <c:pt idx="0">
                  <c:v>728.49</c:v>
                </c:pt>
                <c:pt idx="1">
                  <c:v>513.04999999999961</c:v>
                </c:pt>
                <c:pt idx="2">
                  <c:v>462.21999999999986</c:v>
                </c:pt>
                <c:pt idx="3">
                  <c:v>432.26</c:v>
                </c:pt>
                <c:pt idx="4">
                  <c:v>408.11</c:v>
                </c:pt>
                <c:pt idx="5">
                  <c:v>386.02</c:v>
                </c:pt>
                <c:pt idx="6">
                  <c:v>364.31</c:v>
                </c:pt>
                <c:pt idx="7">
                  <c:v>339.40999999999985</c:v>
                </c:pt>
                <c:pt idx="8">
                  <c:v>313.81</c:v>
                </c:pt>
                <c:pt idx="9">
                  <c:v>296.16000000000008</c:v>
                </c:pt>
                <c:pt idx="10">
                  <c:v>280.04000000000002</c:v>
                </c:pt>
                <c:pt idx="11">
                  <c:v>257.31</c:v>
                </c:pt>
                <c:pt idx="12">
                  <c:v>245.48000000000008</c:v>
                </c:pt>
                <c:pt idx="13">
                  <c:v>229.51</c:v>
                </c:pt>
                <c:pt idx="14">
                  <c:v>212.97</c:v>
                </c:pt>
                <c:pt idx="15">
                  <c:v>199.67</c:v>
                </c:pt>
                <c:pt idx="16">
                  <c:v>181.68</c:v>
                </c:pt>
                <c:pt idx="17">
                  <c:v>171.70999999999998</c:v>
                </c:pt>
                <c:pt idx="18">
                  <c:v>159.76</c:v>
                </c:pt>
                <c:pt idx="19">
                  <c:v>146.19</c:v>
                </c:pt>
                <c:pt idx="20">
                  <c:v>133.25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738-4600-A834-6456D4E089D8}"/>
            </c:ext>
          </c:extLst>
        </c:ser>
        <c:ser>
          <c:idx val="3"/>
          <c:order val="3"/>
          <c:tx>
            <c:strRef>
              <c:f>Sheet1!$A$12</c:f>
              <c:strCache>
                <c:ptCount val="1"/>
                <c:pt idx="0">
                  <c:v>Cluster M2</c:v>
                </c:pt>
              </c:strCache>
            </c:strRef>
          </c:tx>
          <c:marker>
            <c:symbol val="circle"/>
            <c:size val="9"/>
          </c:marker>
          <c:xVal>
            <c:numRef>
              <c:f>Sheet1!$B$8:$V$8</c:f>
              <c:numCache>
                <c:formatCode>General</c:formatCode>
                <c:ptCount val="21"/>
                <c:pt idx="0">
                  <c:v>0</c:v>
                </c:pt>
                <c:pt idx="1">
                  <c:v>1.0000000000000005E-2</c:v>
                </c:pt>
                <c:pt idx="2">
                  <c:v>2.0000000000000011E-2</c:v>
                </c:pt>
                <c:pt idx="3">
                  <c:v>3.0000000000000002E-2</c:v>
                </c:pt>
                <c:pt idx="4">
                  <c:v>4.0000000000000022E-2</c:v>
                </c:pt>
                <c:pt idx="5">
                  <c:v>0.05</c:v>
                </c:pt>
                <c:pt idx="6">
                  <c:v>6.0000000000000026E-2</c:v>
                </c:pt>
                <c:pt idx="7">
                  <c:v>7.0000000000000021E-2</c:v>
                </c:pt>
                <c:pt idx="8">
                  <c:v>8.0000000000000043E-2</c:v>
                </c:pt>
                <c:pt idx="9">
                  <c:v>9.0000000000000024E-2</c:v>
                </c:pt>
                <c:pt idx="10">
                  <c:v>0.1</c:v>
                </c:pt>
                <c:pt idx="11">
                  <c:v>0.11</c:v>
                </c:pt>
                <c:pt idx="12">
                  <c:v>0.12000000000000002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0.15000000000000008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0.18000000000000008</c:v>
                </c:pt>
                <c:pt idx="19">
                  <c:v>0.19</c:v>
                </c:pt>
                <c:pt idx="20">
                  <c:v>0.2</c:v>
                </c:pt>
              </c:numCache>
            </c:numRef>
          </c:xVal>
          <c:yVal>
            <c:numRef>
              <c:f>Sheet1!$B$12:$V$12</c:f>
              <c:numCache>
                <c:formatCode>General</c:formatCode>
                <c:ptCount val="21"/>
                <c:pt idx="0">
                  <c:v>762.72</c:v>
                </c:pt>
                <c:pt idx="1">
                  <c:v>502.85</c:v>
                </c:pt>
                <c:pt idx="2">
                  <c:v>447.87</c:v>
                </c:pt>
                <c:pt idx="3">
                  <c:v>420.88</c:v>
                </c:pt>
                <c:pt idx="4">
                  <c:v>392.9</c:v>
                </c:pt>
                <c:pt idx="5">
                  <c:v>372.90999999999985</c:v>
                </c:pt>
                <c:pt idx="6">
                  <c:v>338.91999999999985</c:v>
                </c:pt>
                <c:pt idx="7">
                  <c:v>314.92999999999984</c:v>
                </c:pt>
                <c:pt idx="8">
                  <c:v>296.94</c:v>
                </c:pt>
                <c:pt idx="9">
                  <c:v>276.94</c:v>
                </c:pt>
                <c:pt idx="10">
                  <c:v>264.95</c:v>
                </c:pt>
                <c:pt idx="11">
                  <c:v>248.95000000000007</c:v>
                </c:pt>
                <c:pt idx="12">
                  <c:v>228.96</c:v>
                </c:pt>
                <c:pt idx="13">
                  <c:v>209.96</c:v>
                </c:pt>
                <c:pt idx="14">
                  <c:v>196.97</c:v>
                </c:pt>
                <c:pt idx="15">
                  <c:v>182.97</c:v>
                </c:pt>
                <c:pt idx="16">
                  <c:v>166.97</c:v>
                </c:pt>
                <c:pt idx="17">
                  <c:v>157.97</c:v>
                </c:pt>
                <c:pt idx="18">
                  <c:v>142.97999999999999</c:v>
                </c:pt>
                <c:pt idx="19">
                  <c:v>136.97999999999999</c:v>
                </c:pt>
                <c:pt idx="20">
                  <c:v>112.99000000000002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7738-4600-A834-6456D4E089D8}"/>
            </c:ext>
          </c:extLst>
        </c:ser>
        <c:ser>
          <c:idx val="4"/>
          <c:order val="4"/>
          <c:tx>
            <c:strRef>
              <c:f>Sheet1!$A$13</c:f>
              <c:strCache>
                <c:ptCount val="1"/>
                <c:pt idx="0">
                  <c:v> </c:v>
                </c:pt>
              </c:strCache>
            </c:strRef>
          </c:tx>
          <c:spPr>
            <a:ln w="28575">
              <a:noFill/>
            </a:ln>
          </c:spPr>
          <c:marker>
            <c:symbol val="dash"/>
            <c:size val="9"/>
            <c:spPr>
              <a:solidFill>
                <a:schemeClr val="tx2">
                  <a:lumMod val="50000"/>
                </a:schemeClr>
              </a:solidFill>
            </c:spPr>
          </c:marker>
          <c:xVal>
            <c:numRef>
              <c:f>Sheet1!$B$8:$V$8</c:f>
              <c:numCache>
                <c:formatCode>General</c:formatCode>
                <c:ptCount val="21"/>
                <c:pt idx="0">
                  <c:v>0</c:v>
                </c:pt>
                <c:pt idx="1">
                  <c:v>1.0000000000000005E-2</c:v>
                </c:pt>
                <c:pt idx="2">
                  <c:v>2.0000000000000011E-2</c:v>
                </c:pt>
                <c:pt idx="3">
                  <c:v>3.0000000000000002E-2</c:v>
                </c:pt>
                <c:pt idx="4">
                  <c:v>4.0000000000000022E-2</c:v>
                </c:pt>
                <c:pt idx="5">
                  <c:v>0.05</c:v>
                </c:pt>
                <c:pt idx="6">
                  <c:v>6.0000000000000026E-2</c:v>
                </c:pt>
                <c:pt idx="7">
                  <c:v>7.0000000000000021E-2</c:v>
                </c:pt>
                <c:pt idx="8">
                  <c:v>8.0000000000000043E-2</c:v>
                </c:pt>
                <c:pt idx="9">
                  <c:v>9.0000000000000024E-2</c:v>
                </c:pt>
                <c:pt idx="10">
                  <c:v>0.1</c:v>
                </c:pt>
                <c:pt idx="11">
                  <c:v>0.11</c:v>
                </c:pt>
                <c:pt idx="12">
                  <c:v>0.12000000000000002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0.15000000000000008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0.18000000000000008</c:v>
                </c:pt>
                <c:pt idx="19">
                  <c:v>0.19</c:v>
                </c:pt>
                <c:pt idx="20">
                  <c:v>0.2</c:v>
                </c:pt>
              </c:numCache>
            </c:numRef>
          </c:xVal>
          <c:yVal>
            <c:numRef>
              <c:f>Sheet1!$B$13:$V$13</c:f>
              <c:numCache>
                <c:formatCode>General</c:formatCode>
                <c:ptCount val="21"/>
                <c:pt idx="0">
                  <c:v>1061.74</c:v>
                </c:pt>
                <c:pt idx="1">
                  <c:v>866.93999999999971</c:v>
                </c:pt>
                <c:pt idx="2">
                  <c:v>787.48</c:v>
                </c:pt>
                <c:pt idx="3">
                  <c:v>734.91</c:v>
                </c:pt>
                <c:pt idx="4">
                  <c:v>696</c:v>
                </c:pt>
                <c:pt idx="5">
                  <c:v>657.31</c:v>
                </c:pt>
                <c:pt idx="6">
                  <c:v>615.11</c:v>
                </c:pt>
                <c:pt idx="7">
                  <c:v>580.4599999999997</c:v>
                </c:pt>
                <c:pt idx="8">
                  <c:v>551.29999999999995</c:v>
                </c:pt>
                <c:pt idx="9">
                  <c:v>524.26</c:v>
                </c:pt>
                <c:pt idx="10">
                  <c:v>489.75</c:v>
                </c:pt>
                <c:pt idx="11">
                  <c:v>461.58</c:v>
                </c:pt>
                <c:pt idx="12">
                  <c:v>437.82</c:v>
                </c:pt>
                <c:pt idx="13">
                  <c:v>409.22999999999985</c:v>
                </c:pt>
                <c:pt idx="14">
                  <c:v>378.96999999999986</c:v>
                </c:pt>
                <c:pt idx="15">
                  <c:v>355.9</c:v>
                </c:pt>
                <c:pt idx="16">
                  <c:v>332.61</c:v>
                </c:pt>
                <c:pt idx="17">
                  <c:v>309.02</c:v>
                </c:pt>
                <c:pt idx="18">
                  <c:v>295.56</c:v>
                </c:pt>
                <c:pt idx="19">
                  <c:v>272.64000000000016</c:v>
                </c:pt>
                <c:pt idx="20">
                  <c:v>244.46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7738-4600-A834-6456D4E089D8}"/>
            </c:ext>
          </c:extLst>
        </c:ser>
        <c:ser>
          <c:idx val="5"/>
          <c:order val="5"/>
          <c:tx>
            <c:strRef>
              <c:f>Sheet1!$A$14</c:f>
              <c:strCache>
                <c:ptCount val="1"/>
                <c:pt idx="0">
                  <c:v> </c:v>
                </c:pt>
              </c:strCache>
            </c:strRef>
          </c:tx>
          <c:spPr>
            <a:ln w="28575">
              <a:noFill/>
            </a:ln>
          </c:spPr>
          <c:marker>
            <c:symbol val="dash"/>
            <c:size val="9"/>
            <c:spPr>
              <a:solidFill>
                <a:schemeClr val="accent2">
                  <a:lumMod val="75000"/>
                </a:schemeClr>
              </a:solidFill>
            </c:spPr>
          </c:marker>
          <c:xVal>
            <c:numRef>
              <c:f>Sheet1!$B$8:$V$8</c:f>
              <c:numCache>
                <c:formatCode>General</c:formatCode>
                <c:ptCount val="21"/>
                <c:pt idx="0">
                  <c:v>0</c:v>
                </c:pt>
                <c:pt idx="1">
                  <c:v>1.0000000000000005E-2</c:v>
                </c:pt>
                <c:pt idx="2">
                  <c:v>2.0000000000000011E-2</c:v>
                </c:pt>
                <c:pt idx="3">
                  <c:v>3.0000000000000002E-2</c:v>
                </c:pt>
                <c:pt idx="4">
                  <c:v>4.0000000000000022E-2</c:v>
                </c:pt>
                <c:pt idx="5">
                  <c:v>0.05</c:v>
                </c:pt>
                <c:pt idx="6">
                  <c:v>6.0000000000000026E-2</c:v>
                </c:pt>
                <c:pt idx="7">
                  <c:v>7.0000000000000021E-2</c:v>
                </c:pt>
                <c:pt idx="8">
                  <c:v>8.0000000000000043E-2</c:v>
                </c:pt>
                <c:pt idx="9">
                  <c:v>9.0000000000000024E-2</c:v>
                </c:pt>
                <c:pt idx="10">
                  <c:v>0.1</c:v>
                </c:pt>
                <c:pt idx="11">
                  <c:v>0.11</c:v>
                </c:pt>
                <c:pt idx="12">
                  <c:v>0.12000000000000002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0.15000000000000008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0.18000000000000008</c:v>
                </c:pt>
                <c:pt idx="19">
                  <c:v>0.19</c:v>
                </c:pt>
                <c:pt idx="20">
                  <c:v>0.2</c:v>
                </c:pt>
              </c:numCache>
            </c:numRef>
          </c:xVal>
          <c:yVal>
            <c:numRef>
              <c:f>Sheet1!$B$14:$V$14</c:f>
              <c:numCache>
                <c:formatCode>General</c:formatCode>
                <c:ptCount val="21"/>
                <c:pt idx="0">
                  <c:v>866.1</c:v>
                </c:pt>
                <c:pt idx="1">
                  <c:v>663.97</c:v>
                </c:pt>
                <c:pt idx="2">
                  <c:v>578.72</c:v>
                </c:pt>
                <c:pt idx="3">
                  <c:v>540.54999999999961</c:v>
                </c:pt>
                <c:pt idx="4">
                  <c:v>513.48</c:v>
                </c:pt>
                <c:pt idx="5">
                  <c:v>485.9</c:v>
                </c:pt>
                <c:pt idx="6">
                  <c:v>458.26</c:v>
                </c:pt>
                <c:pt idx="7">
                  <c:v>433.35</c:v>
                </c:pt>
                <c:pt idx="8">
                  <c:v>405.88</c:v>
                </c:pt>
                <c:pt idx="9">
                  <c:v>384.13</c:v>
                </c:pt>
                <c:pt idx="10">
                  <c:v>360.7</c:v>
                </c:pt>
                <c:pt idx="11">
                  <c:v>346.07</c:v>
                </c:pt>
                <c:pt idx="12">
                  <c:v>325.13</c:v>
                </c:pt>
                <c:pt idx="13">
                  <c:v>308.42999999999984</c:v>
                </c:pt>
                <c:pt idx="14">
                  <c:v>292.8399999999998</c:v>
                </c:pt>
                <c:pt idx="15">
                  <c:v>273.68</c:v>
                </c:pt>
                <c:pt idx="16">
                  <c:v>257.2799999999998</c:v>
                </c:pt>
                <c:pt idx="17">
                  <c:v>243.46</c:v>
                </c:pt>
                <c:pt idx="18">
                  <c:v>223.96</c:v>
                </c:pt>
                <c:pt idx="19">
                  <c:v>210.31</c:v>
                </c:pt>
                <c:pt idx="20">
                  <c:v>188.5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7738-4600-A834-6456D4E089D8}"/>
            </c:ext>
          </c:extLst>
        </c:ser>
        <c:ser>
          <c:idx val="6"/>
          <c:order val="6"/>
          <c:tx>
            <c:strRef>
              <c:f>Sheet1!$A$15</c:f>
              <c:strCache>
                <c:ptCount val="1"/>
                <c:pt idx="0">
                  <c:v> </c:v>
                </c:pt>
              </c:strCache>
            </c:strRef>
          </c:tx>
          <c:spPr>
            <a:ln w="28575">
              <a:noFill/>
            </a:ln>
          </c:spPr>
          <c:marker>
            <c:symbol val="dash"/>
            <c:size val="9"/>
            <c:spPr>
              <a:solidFill>
                <a:schemeClr val="accent3"/>
              </a:solidFill>
            </c:spPr>
          </c:marker>
          <c:xVal>
            <c:numRef>
              <c:f>Sheet1!$B$8:$V$8</c:f>
              <c:numCache>
                <c:formatCode>General</c:formatCode>
                <c:ptCount val="21"/>
                <c:pt idx="0">
                  <c:v>0</c:v>
                </c:pt>
                <c:pt idx="1">
                  <c:v>1.0000000000000005E-2</c:v>
                </c:pt>
                <c:pt idx="2">
                  <c:v>2.0000000000000011E-2</c:v>
                </c:pt>
                <c:pt idx="3">
                  <c:v>3.0000000000000002E-2</c:v>
                </c:pt>
                <c:pt idx="4">
                  <c:v>4.0000000000000022E-2</c:v>
                </c:pt>
                <c:pt idx="5">
                  <c:v>0.05</c:v>
                </c:pt>
                <c:pt idx="6">
                  <c:v>6.0000000000000026E-2</c:v>
                </c:pt>
                <c:pt idx="7">
                  <c:v>7.0000000000000021E-2</c:v>
                </c:pt>
                <c:pt idx="8">
                  <c:v>8.0000000000000043E-2</c:v>
                </c:pt>
                <c:pt idx="9">
                  <c:v>9.0000000000000024E-2</c:v>
                </c:pt>
                <c:pt idx="10">
                  <c:v>0.1</c:v>
                </c:pt>
                <c:pt idx="11">
                  <c:v>0.11</c:v>
                </c:pt>
                <c:pt idx="12">
                  <c:v>0.12000000000000002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0.15000000000000008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0.18000000000000008</c:v>
                </c:pt>
                <c:pt idx="19">
                  <c:v>0.19</c:v>
                </c:pt>
                <c:pt idx="20">
                  <c:v>0.2</c:v>
                </c:pt>
              </c:numCache>
            </c:numRef>
          </c:xVal>
          <c:yVal>
            <c:numRef>
              <c:f>Sheet1!$B$15:$V$15</c:f>
              <c:numCache>
                <c:formatCode>General</c:formatCode>
                <c:ptCount val="21"/>
                <c:pt idx="0">
                  <c:v>758.04</c:v>
                </c:pt>
                <c:pt idx="1">
                  <c:v>536.66</c:v>
                </c:pt>
                <c:pt idx="2">
                  <c:v>484.06</c:v>
                </c:pt>
                <c:pt idx="3">
                  <c:v>453.09</c:v>
                </c:pt>
                <c:pt idx="4">
                  <c:v>428.13</c:v>
                </c:pt>
                <c:pt idx="5">
                  <c:v>405.21999999999986</c:v>
                </c:pt>
                <c:pt idx="6">
                  <c:v>382.68</c:v>
                </c:pt>
                <c:pt idx="7">
                  <c:v>356.98999999999984</c:v>
                </c:pt>
                <c:pt idx="8">
                  <c:v>330.6</c:v>
                </c:pt>
                <c:pt idx="9">
                  <c:v>312.19</c:v>
                </c:pt>
                <c:pt idx="10">
                  <c:v>295.3</c:v>
                </c:pt>
                <c:pt idx="11">
                  <c:v>271.57</c:v>
                </c:pt>
                <c:pt idx="12">
                  <c:v>259.14999999999998</c:v>
                </c:pt>
                <c:pt idx="13">
                  <c:v>242.52</c:v>
                </c:pt>
                <c:pt idx="14">
                  <c:v>225.36</c:v>
                </c:pt>
                <c:pt idx="15">
                  <c:v>211.41</c:v>
                </c:pt>
                <c:pt idx="16">
                  <c:v>192.73999999999998</c:v>
                </c:pt>
                <c:pt idx="17">
                  <c:v>182.09</c:v>
                </c:pt>
                <c:pt idx="18">
                  <c:v>169.43</c:v>
                </c:pt>
                <c:pt idx="19">
                  <c:v>155.19</c:v>
                </c:pt>
                <c:pt idx="20">
                  <c:v>141.68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7738-4600-A834-6456D4E089D8}"/>
            </c:ext>
          </c:extLst>
        </c:ser>
        <c:ser>
          <c:idx val="7"/>
          <c:order val="7"/>
          <c:tx>
            <c:strRef>
              <c:f>Sheet1!$A$16</c:f>
              <c:strCache>
                <c:ptCount val="1"/>
                <c:pt idx="0">
                  <c:v> </c:v>
                </c:pt>
              </c:strCache>
            </c:strRef>
          </c:tx>
          <c:spPr>
            <a:ln w="28575">
              <a:noFill/>
            </a:ln>
          </c:spPr>
          <c:marker>
            <c:symbol val="dash"/>
            <c:size val="7"/>
            <c:spPr>
              <a:solidFill>
                <a:schemeClr val="accent4">
                  <a:lumMod val="50000"/>
                </a:schemeClr>
              </a:solidFill>
            </c:spPr>
          </c:marker>
          <c:xVal>
            <c:numRef>
              <c:f>Sheet1!$B$8:$V$8</c:f>
              <c:numCache>
                <c:formatCode>General</c:formatCode>
                <c:ptCount val="21"/>
                <c:pt idx="0">
                  <c:v>0</c:v>
                </c:pt>
                <c:pt idx="1">
                  <c:v>1.0000000000000005E-2</c:v>
                </c:pt>
                <c:pt idx="2">
                  <c:v>2.0000000000000011E-2</c:v>
                </c:pt>
                <c:pt idx="3">
                  <c:v>3.0000000000000002E-2</c:v>
                </c:pt>
                <c:pt idx="4">
                  <c:v>4.0000000000000022E-2</c:v>
                </c:pt>
                <c:pt idx="5">
                  <c:v>0.05</c:v>
                </c:pt>
                <c:pt idx="6">
                  <c:v>6.0000000000000026E-2</c:v>
                </c:pt>
                <c:pt idx="7">
                  <c:v>7.0000000000000021E-2</c:v>
                </c:pt>
                <c:pt idx="8">
                  <c:v>8.0000000000000043E-2</c:v>
                </c:pt>
                <c:pt idx="9">
                  <c:v>9.0000000000000024E-2</c:v>
                </c:pt>
                <c:pt idx="10">
                  <c:v>0.1</c:v>
                </c:pt>
                <c:pt idx="11">
                  <c:v>0.11</c:v>
                </c:pt>
                <c:pt idx="12">
                  <c:v>0.12000000000000002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0.15000000000000008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0.18000000000000008</c:v>
                </c:pt>
                <c:pt idx="19">
                  <c:v>0.19</c:v>
                </c:pt>
                <c:pt idx="20">
                  <c:v>0.2</c:v>
                </c:pt>
              </c:numCache>
            </c:numRef>
          </c:xVal>
          <c:yVal>
            <c:numRef>
              <c:f>Sheet1!$B$16:$V$16</c:f>
              <c:numCache>
                <c:formatCode>General</c:formatCode>
                <c:ptCount val="21"/>
                <c:pt idx="0">
                  <c:v>763.6</c:v>
                </c:pt>
                <c:pt idx="1">
                  <c:v>503.55</c:v>
                </c:pt>
                <c:pt idx="2">
                  <c:v>448.52</c:v>
                </c:pt>
                <c:pt idx="3">
                  <c:v>421.51</c:v>
                </c:pt>
                <c:pt idx="4">
                  <c:v>393.48999999999984</c:v>
                </c:pt>
                <c:pt idx="5">
                  <c:v>373.47999999999985</c:v>
                </c:pt>
                <c:pt idx="6">
                  <c:v>339.45</c:v>
                </c:pt>
                <c:pt idx="7">
                  <c:v>315.42999999999984</c:v>
                </c:pt>
                <c:pt idx="8">
                  <c:v>297.41000000000003</c:v>
                </c:pt>
                <c:pt idx="9">
                  <c:v>277.39</c:v>
                </c:pt>
                <c:pt idx="10">
                  <c:v>265.38</c:v>
                </c:pt>
                <c:pt idx="11">
                  <c:v>249.37</c:v>
                </c:pt>
                <c:pt idx="12">
                  <c:v>229.35000000000008</c:v>
                </c:pt>
                <c:pt idx="13">
                  <c:v>210.33</c:v>
                </c:pt>
                <c:pt idx="14">
                  <c:v>197.32000000000008</c:v>
                </c:pt>
                <c:pt idx="15">
                  <c:v>183.31</c:v>
                </c:pt>
                <c:pt idx="16">
                  <c:v>167.29</c:v>
                </c:pt>
                <c:pt idx="17">
                  <c:v>158.29</c:v>
                </c:pt>
                <c:pt idx="18">
                  <c:v>143.26999999999998</c:v>
                </c:pt>
                <c:pt idx="19">
                  <c:v>137.26</c:v>
                </c:pt>
                <c:pt idx="20">
                  <c:v>113.21000000000002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7738-4600-A834-6456D4E089D8}"/>
            </c:ext>
          </c:extLst>
        </c:ser>
        <c:ser>
          <c:idx val="8"/>
          <c:order val="8"/>
          <c:tx>
            <c:strRef>
              <c:f>Sheet1!$A$17</c:f>
              <c:strCache>
                <c:ptCount val="1"/>
                <c:pt idx="0">
                  <c:v> </c:v>
                </c:pt>
              </c:strCache>
            </c:strRef>
          </c:tx>
          <c:spPr>
            <a:ln w="28575">
              <a:noFill/>
            </a:ln>
          </c:spPr>
          <c:marker>
            <c:symbol val="dash"/>
            <c:size val="8"/>
            <c:spPr>
              <a:solidFill>
                <a:schemeClr val="tx2">
                  <a:lumMod val="50000"/>
                </a:schemeClr>
              </a:solidFill>
              <a:ln>
                <a:noFill/>
              </a:ln>
            </c:spPr>
          </c:marker>
          <c:xVal>
            <c:numRef>
              <c:f>Sheet1!$B$8:$V$8</c:f>
              <c:numCache>
                <c:formatCode>General</c:formatCode>
                <c:ptCount val="21"/>
                <c:pt idx="0">
                  <c:v>0</c:v>
                </c:pt>
                <c:pt idx="1">
                  <c:v>1.0000000000000005E-2</c:v>
                </c:pt>
                <c:pt idx="2">
                  <c:v>2.0000000000000011E-2</c:v>
                </c:pt>
                <c:pt idx="3">
                  <c:v>3.0000000000000002E-2</c:v>
                </c:pt>
                <c:pt idx="4">
                  <c:v>4.0000000000000022E-2</c:v>
                </c:pt>
                <c:pt idx="5">
                  <c:v>0.05</c:v>
                </c:pt>
                <c:pt idx="6">
                  <c:v>6.0000000000000026E-2</c:v>
                </c:pt>
                <c:pt idx="7">
                  <c:v>7.0000000000000021E-2</c:v>
                </c:pt>
                <c:pt idx="8">
                  <c:v>8.0000000000000043E-2</c:v>
                </c:pt>
                <c:pt idx="9">
                  <c:v>9.0000000000000024E-2</c:v>
                </c:pt>
                <c:pt idx="10">
                  <c:v>0.1</c:v>
                </c:pt>
                <c:pt idx="11">
                  <c:v>0.11</c:v>
                </c:pt>
                <c:pt idx="12">
                  <c:v>0.12000000000000002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0.15000000000000008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0.18000000000000008</c:v>
                </c:pt>
                <c:pt idx="19">
                  <c:v>0.19</c:v>
                </c:pt>
                <c:pt idx="20">
                  <c:v>0.2</c:v>
                </c:pt>
              </c:numCache>
            </c:numRef>
          </c:xVal>
          <c:yVal>
            <c:numRef>
              <c:f>Sheet1!$B$17:$V$17</c:f>
              <c:numCache>
                <c:formatCode>General</c:formatCode>
                <c:ptCount val="21"/>
                <c:pt idx="0">
                  <c:v>982.25</c:v>
                </c:pt>
                <c:pt idx="1">
                  <c:v>794.64</c:v>
                </c:pt>
                <c:pt idx="2">
                  <c:v>719</c:v>
                </c:pt>
                <c:pt idx="3">
                  <c:v>669.14</c:v>
                </c:pt>
                <c:pt idx="4">
                  <c:v>632.73</c:v>
                </c:pt>
                <c:pt idx="5">
                  <c:v>596.41999999999996</c:v>
                </c:pt>
                <c:pt idx="6">
                  <c:v>556.75</c:v>
                </c:pt>
                <c:pt idx="7">
                  <c:v>524.34999999999968</c:v>
                </c:pt>
                <c:pt idx="8">
                  <c:v>497.46999999999986</c:v>
                </c:pt>
                <c:pt idx="9">
                  <c:v>472.61</c:v>
                </c:pt>
                <c:pt idx="10">
                  <c:v>440.45</c:v>
                </c:pt>
                <c:pt idx="11">
                  <c:v>414.24</c:v>
                </c:pt>
                <c:pt idx="12">
                  <c:v>392.64000000000016</c:v>
                </c:pt>
                <c:pt idx="13">
                  <c:v>366.12</c:v>
                </c:pt>
                <c:pt idx="14">
                  <c:v>337.71</c:v>
                </c:pt>
                <c:pt idx="15">
                  <c:v>316.39</c:v>
                </c:pt>
                <c:pt idx="16">
                  <c:v>295.31</c:v>
                </c:pt>
                <c:pt idx="17">
                  <c:v>273.7</c:v>
                </c:pt>
                <c:pt idx="18">
                  <c:v>261.55</c:v>
                </c:pt>
                <c:pt idx="19">
                  <c:v>240.76999999999998</c:v>
                </c:pt>
                <c:pt idx="20">
                  <c:v>215.07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7738-4600-A834-6456D4E089D8}"/>
            </c:ext>
          </c:extLst>
        </c:ser>
        <c:ser>
          <c:idx val="9"/>
          <c:order val="9"/>
          <c:tx>
            <c:strRef>
              <c:f>Sheet1!$A$18</c:f>
              <c:strCache>
                <c:ptCount val="1"/>
                <c:pt idx="0">
                  <c:v> </c:v>
                </c:pt>
              </c:strCache>
            </c:strRef>
          </c:tx>
          <c:spPr>
            <a:ln w="28575">
              <a:noFill/>
            </a:ln>
          </c:spPr>
          <c:marker>
            <c:symbol val="dash"/>
            <c:size val="9"/>
            <c:spPr>
              <a:solidFill>
                <a:schemeClr val="accent2"/>
              </a:solidFill>
            </c:spPr>
          </c:marker>
          <c:xVal>
            <c:numRef>
              <c:f>Sheet1!$B$8:$V$8</c:f>
              <c:numCache>
                <c:formatCode>General</c:formatCode>
                <c:ptCount val="21"/>
                <c:pt idx="0">
                  <c:v>0</c:v>
                </c:pt>
                <c:pt idx="1">
                  <c:v>1.0000000000000005E-2</c:v>
                </c:pt>
                <c:pt idx="2">
                  <c:v>2.0000000000000011E-2</c:v>
                </c:pt>
                <c:pt idx="3">
                  <c:v>3.0000000000000002E-2</c:v>
                </c:pt>
                <c:pt idx="4">
                  <c:v>4.0000000000000022E-2</c:v>
                </c:pt>
                <c:pt idx="5">
                  <c:v>0.05</c:v>
                </c:pt>
                <c:pt idx="6">
                  <c:v>6.0000000000000026E-2</c:v>
                </c:pt>
                <c:pt idx="7">
                  <c:v>7.0000000000000021E-2</c:v>
                </c:pt>
                <c:pt idx="8">
                  <c:v>8.0000000000000043E-2</c:v>
                </c:pt>
                <c:pt idx="9">
                  <c:v>9.0000000000000024E-2</c:v>
                </c:pt>
                <c:pt idx="10">
                  <c:v>0.1</c:v>
                </c:pt>
                <c:pt idx="11">
                  <c:v>0.11</c:v>
                </c:pt>
                <c:pt idx="12">
                  <c:v>0.12000000000000002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0.15000000000000008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0.18000000000000008</c:v>
                </c:pt>
                <c:pt idx="19">
                  <c:v>0.19</c:v>
                </c:pt>
                <c:pt idx="20">
                  <c:v>0.2</c:v>
                </c:pt>
              </c:numCache>
            </c:numRef>
          </c:xVal>
          <c:yVal>
            <c:numRef>
              <c:f>Sheet1!$B$18:$V$18</c:f>
              <c:numCache>
                <c:formatCode>General</c:formatCode>
                <c:ptCount val="21"/>
                <c:pt idx="0">
                  <c:v>789.84999999999968</c:v>
                </c:pt>
                <c:pt idx="1">
                  <c:v>598.5599999999996</c:v>
                </c:pt>
                <c:pt idx="2">
                  <c:v>518.49</c:v>
                </c:pt>
                <c:pt idx="3">
                  <c:v>483.33</c:v>
                </c:pt>
                <c:pt idx="4">
                  <c:v>458.64000000000016</c:v>
                </c:pt>
                <c:pt idx="5">
                  <c:v>433.54</c:v>
                </c:pt>
                <c:pt idx="6">
                  <c:v>407.75</c:v>
                </c:pt>
                <c:pt idx="7">
                  <c:v>385.07</c:v>
                </c:pt>
                <c:pt idx="8">
                  <c:v>359.69</c:v>
                </c:pt>
                <c:pt idx="9">
                  <c:v>339.96999999999986</c:v>
                </c:pt>
                <c:pt idx="10">
                  <c:v>318.57</c:v>
                </c:pt>
                <c:pt idx="11">
                  <c:v>305.52</c:v>
                </c:pt>
                <c:pt idx="12">
                  <c:v>286.5</c:v>
                </c:pt>
                <c:pt idx="13">
                  <c:v>271.47999999999985</c:v>
                </c:pt>
                <c:pt idx="14">
                  <c:v>257.57</c:v>
                </c:pt>
                <c:pt idx="15">
                  <c:v>240.36</c:v>
                </c:pt>
                <c:pt idx="16">
                  <c:v>225.63</c:v>
                </c:pt>
                <c:pt idx="17">
                  <c:v>213.45000000000007</c:v>
                </c:pt>
                <c:pt idx="18">
                  <c:v>196.03</c:v>
                </c:pt>
                <c:pt idx="19">
                  <c:v>183.69</c:v>
                </c:pt>
                <c:pt idx="20">
                  <c:v>163.66999999999999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7738-4600-A834-6456D4E089D8}"/>
            </c:ext>
          </c:extLst>
        </c:ser>
        <c:ser>
          <c:idx val="10"/>
          <c:order val="10"/>
          <c:tx>
            <c:strRef>
              <c:f>Sheet1!$A$19</c:f>
              <c:strCache>
                <c:ptCount val="1"/>
                <c:pt idx="0">
                  <c:v> </c:v>
                </c:pt>
              </c:strCache>
            </c:strRef>
          </c:tx>
          <c:spPr>
            <a:ln w="28575">
              <a:noFill/>
            </a:ln>
          </c:spPr>
          <c:marker>
            <c:symbol val="dash"/>
            <c:size val="9"/>
            <c:spPr>
              <a:solidFill>
                <a:schemeClr val="accent3">
                  <a:lumMod val="50000"/>
                </a:schemeClr>
              </a:solidFill>
            </c:spPr>
          </c:marker>
          <c:xVal>
            <c:numRef>
              <c:f>Sheet1!$B$8:$V$8</c:f>
              <c:numCache>
                <c:formatCode>General</c:formatCode>
                <c:ptCount val="21"/>
                <c:pt idx="0">
                  <c:v>0</c:v>
                </c:pt>
                <c:pt idx="1">
                  <c:v>1.0000000000000005E-2</c:v>
                </c:pt>
                <c:pt idx="2">
                  <c:v>2.0000000000000011E-2</c:v>
                </c:pt>
                <c:pt idx="3">
                  <c:v>3.0000000000000002E-2</c:v>
                </c:pt>
                <c:pt idx="4">
                  <c:v>4.0000000000000022E-2</c:v>
                </c:pt>
                <c:pt idx="5">
                  <c:v>0.05</c:v>
                </c:pt>
                <c:pt idx="6">
                  <c:v>6.0000000000000026E-2</c:v>
                </c:pt>
                <c:pt idx="7">
                  <c:v>7.0000000000000021E-2</c:v>
                </c:pt>
                <c:pt idx="8">
                  <c:v>8.0000000000000043E-2</c:v>
                </c:pt>
                <c:pt idx="9">
                  <c:v>9.0000000000000024E-2</c:v>
                </c:pt>
                <c:pt idx="10">
                  <c:v>0.1</c:v>
                </c:pt>
                <c:pt idx="11">
                  <c:v>0.11</c:v>
                </c:pt>
                <c:pt idx="12">
                  <c:v>0.12000000000000002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0.15000000000000008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0.18000000000000008</c:v>
                </c:pt>
                <c:pt idx="19">
                  <c:v>0.19</c:v>
                </c:pt>
                <c:pt idx="20">
                  <c:v>0.2</c:v>
                </c:pt>
              </c:numCache>
            </c:numRef>
          </c:xVal>
          <c:yVal>
            <c:numRef>
              <c:f>Sheet1!$B$19:$V$19</c:f>
              <c:numCache>
                <c:formatCode>General</c:formatCode>
                <c:ptCount val="21"/>
                <c:pt idx="0">
                  <c:v>698.93999999999971</c:v>
                </c:pt>
                <c:pt idx="1">
                  <c:v>489.44</c:v>
                </c:pt>
                <c:pt idx="2">
                  <c:v>440.39</c:v>
                </c:pt>
                <c:pt idx="3">
                  <c:v>411.42999999999984</c:v>
                </c:pt>
                <c:pt idx="4">
                  <c:v>388.08</c:v>
                </c:pt>
                <c:pt idx="5">
                  <c:v>366.82</c:v>
                </c:pt>
                <c:pt idx="6">
                  <c:v>345.94</c:v>
                </c:pt>
                <c:pt idx="7">
                  <c:v>321.82</c:v>
                </c:pt>
                <c:pt idx="8">
                  <c:v>297.02</c:v>
                </c:pt>
                <c:pt idx="9">
                  <c:v>280.13</c:v>
                </c:pt>
                <c:pt idx="10">
                  <c:v>264.78999999999985</c:v>
                </c:pt>
                <c:pt idx="11">
                  <c:v>243.06</c:v>
                </c:pt>
                <c:pt idx="12">
                  <c:v>231.81</c:v>
                </c:pt>
                <c:pt idx="13">
                  <c:v>216.5</c:v>
                </c:pt>
                <c:pt idx="14">
                  <c:v>200.57</c:v>
                </c:pt>
                <c:pt idx="15">
                  <c:v>187.94</c:v>
                </c:pt>
                <c:pt idx="16">
                  <c:v>170.62</c:v>
                </c:pt>
                <c:pt idx="17">
                  <c:v>161.33000000000001</c:v>
                </c:pt>
                <c:pt idx="18">
                  <c:v>150.09</c:v>
                </c:pt>
                <c:pt idx="19">
                  <c:v>137.18</c:v>
                </c:pt>
                <c:pt idx="20">
                  <c:v>124.82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7738-4600-A834-6456D4E089D8}"/>
            </c:ext>
          </c:extLst>
        </c:ser>
        <c:ser>
          <c:idx val="11"/>
          <c:order val="11"/>
          <c:tx>
            <c:strRef>
              <c:f>Sheet1!$A$20</c:f>
              <c:strCache>
                <c:ptCount val="1"/>
                <c:pt idx="0">
                  <c:v> </c:v>
                </c:pt>
              </c:strCache>
            </c:strRef>
          </c:tx>
          <c:spPr>
            <a:ln w="28575">
              <a:noFill/>
            </a:ln>
          </c:spPr>
          <c:marker>
            <c:symbol val="dash"/>
            <c:size val="9"/>
            <c:spPr>
              <a:solidFill>
                <a:schemeClr val="accent4">
                  <a:lumMod val="50000"/>
                </a:schemeClr>
              </a:solidFill>
            </c:spPr>
          </c:marker>
          <c:xVal>
            <c:numRef>
              <c:f>Sheet1!$B$8:$V$8</c:f>
              <c:numCache>
                <c:formatCode>General</c:formatCode>
                <c:ptCount val="21"/>
                <c:pt idx="0">
                  <c:v>0</c:v>
                </c:pt>
                <c:pt idx="1">
                  <c:v>1.0000000000000005E-2</c:v>
                </c:pt>
                <c:pt idx="2">
                  <c:v>2.0000000000000011E-2</c:v>
                </c:pt>
                <c:pt idx="3">
                  <c:v>3.0000000000000002E-2</c:v>
                </c:pt>
                <c:pt idx="4">
                  <c:v>4.0000000000000022E-2</c:v>
                </c:pt>
                <c:pt idx="5">
                  <c:v>0.05</c:v>
                </c:pt>
                <c:pt idx="6">
                  <c:v>6.0000000000000026E-2</c:v>
                </c:pt>
                <c:pt idx="7">
                  <c:v>7.0000000000000021E-2</c:v>
                </c:pt>
                <c:pt idx="8">
                  <c:v>8.0000000000000043E-2</c:v>
                </c:pt>
                <c:pt idx="9">
                  <c:v>9.0000000000000024E-2</c:v>
                </c:pt>
                <c:pt idx="10">
                  <c:v>0.1</c:v>
                </c:pt>
                <c:pt idx="11">
                  <c:v>0.11</c:v>
                </c:pt>
                <c:pt idx="12">
                  <c:v>0.12000000000000002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0.15000000000000008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0.18000000000000008</c:v>
                </c:pt>
                <c:pt idx="19">
                  <c:v>0.19</c:v>
                </c:pt>
                <c:pt idx="20">
                  <c:v>0.2</c:v>
                </c:pt>
              </c:numCache>
            </c:numRef>
          </c:xVal>
          <c:yVal>
            <c:numRef>
              <c:f>Sheet1!$B$20:$V$20</c:f>
              <c:numCache>
                <c:formatCode>General</c:formatCode>
                <c:ptCount val="21"/>
                <c:pt idx="0">
                  <c:v>761.83999999999969</c:v>
                </c:pt>
                <c:pt idx="1">
                  <c:v>502.16</c:v>
                </c:pt>
                <c:pt idx="2">
                  <c:v>447.21999999999986</c:v>
                </c:pt>
                <c:pt idx="3">
                  <c:v>420.26</c:v>
                </c:pt>
                <c:pt idx="4">
                  <c:v>392.3</c:v>
                </c:pt>
                <c:pt idx="5">
                  <c:v>372.34000000000015</c:v>
                </c:pt>
                <c:pt idx="6">
                  <c:v>338.39</c:v>
                </c:pt>
                <c:pt idx="7">
                  <c:v>314.44</c:v>
                </c:pt>
                <c:pt idx="8">
                  <c:v>296.47000000000003</c:v>
                </c:pt>
                <c:pt idx="9">
                  <c:v>276.5</c:v>
                </c:pt>
                <c:pt idx="10">
                  <c:v>264.52</c:v>
                </c:pt>
                <c:pt idx="11">
                  <c:v>248.54</c:v>
                </c:pt>
                <c:pt idx="12">
                  <c:v>228.57</c:v>
                </c:pt>
                <c:pt idx="13">
                  <c:v>209.6</c:v>
                </c:pt>
                <c:pt idx="14">
                  <c:v>196.62</c:v>
                </c:pt>
                <c:pt idx="15">
                  <c:v>182.62</c:v>
                </c:pt>
                <c:pt idx="16">
                  <c:v>166.65</c:v>
                </c:pt>
                <c:pt idx="17">
                  <c:v>157.66</c:v>
                </c:pt>
                <c:pt idx="18">
                  <c:v>142.69</c:v>
                </c:pt>
                <c:pt idx="19">
                  <c:v>136.69999999999999</c:v>
                </c:pt>
                <c:pt idx="20">
                  <c:v>112.76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B-7738-4600-A834-6456D4E089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5546496"/>
        <c:axId val="105548800"/>
      </c:scatterChart>
      <c:valAx>
        <c:axId val="105546496"/>
        <c:scaling>
          <c:orientation val="minMax"/>
          <c:max val="0.2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Distance treshold to define OTU</a:t>
                </a:r>
              </a:p>
            </c:rich>
          </c:tx>
          <c:overlay val="0"/>
        </c:title>
        <c:numFmt formatCode="General" sourceLinked="1"/>
        <c:majorTickMark val="out"/>
        <c:minorTickMark val="in"/>
        <c:tickLblPos val="nextTo"/>
        <c:crossAx val="105548800"/>
        <c:crosses val="autoZero"/>
        <c:crossBetween val="midCat"/>
        <c:majorUnit val="0.05"/>
        <c:minorUnit val="1.0000000000000005E-2"/>
      </c:valAx>
      <c:valAx>
        <c:axId val="10554880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Number of unique OTUs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05546496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37777896593750809"/>
          <c:y val="0.10810922673127406"/>
          <c:w val="0.49675609298837647"/>
          <c:h val="0.19883807793256614"/>
        </c:manualLayout>
      </c:layout>
      <c:overlay val="0"/>
      <c:spPr>
        <a:solidFill>
          <a:sysClr val="window" lastClr="FFFFFF"/>
        </a:solidFill>
      </c:spPr>
      <c:txPr>
        <a:bodyPr/>
        <a:lstStyle/>
        <a:p>
          <a:pPr>
            <a:defRPr sz="28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2107706077053015"/>
          <c:y val="5.1400554097404488E-2"/>
          <c:w val="0.84851710374335476"/>
          <c:h val="0.70017697792275357"/>
        </c:manualLayout>
      </c:layout>
      <c:lineChart>
        <c:grouping val="standard"/>
        <c:varyColors val="0"/>
        <c:ser>
          <c:idx val="0"/>
          <c:order val="0"/>
          <c:tx>
            <c:strRef>
              <c:f>Sheet3!$J$18</c:f>
              <c:strCache>
                <c:ptCount val="1"/>
                <c:pt idx="0">
                  <c:v>Geobacter</c:v>
                </c:pt>
              </c:strCache>
            </c:strRef>
          </c:tx>
          <c:spPr>
            <a:ln w="38100"/>
          </c:spPr>
          <c:marker>
            <c:symbol val="none"/>
          </c:marker>
          <c:cat>
            <c:strRef>
              <c:f>Sheet3!$I$19:$I$33</c:f>
              <c:strCache>
                <c:ptCount val="15"/>
                <c:pt idx="0">
                  <c:v>FW104</c:v>
                </c:pt>
                <c:pt idx="1">
                  <c:v>FW102-2</c:v>
                </c:pt>
                <c:pt idx="2">
                  <c:v>FW102-3</c:v>
                </c:pt>
                <c:pt idx="3">
                  <c:v>FW101-2</c:v>
                </c:pt>
                <c:pt idx="4">
                  <c:v>FW101-3</c:v>
                </c:pt>
                <c:pt idx="5">
                  <c:v>FW026</c:v>
                </c:pt>
                <c:pt idx="6">
                  <c:v>FW100-3</c:v>
                </c:pt>
                <c:pt idx="7">
                  <c:v>FW101-4</c:v>
                </c:pt>
                <c:pt idx="8">
                  <c:v>FW100-2</c:v>
                </c:pt>
                <c:pt idx="9">
                  <c:v>FW103</c:v>
                </c:pt>
                <c:pt idx="10">
                  <c:v>FW100-4</c:v>
                </c:pt>
                <c:pt idx="11">
                  <c:v>FW102-4</c:v>
                </c:pt>
                <c:pt idx="12">
                  <c:v>FW105</c:v>
                </c:pt>
                <c:pt idx="13">
                  <c:v>FW024</c:v>
                </c:pt>
                <c:pt idx="14">
                  <c:v>FW102-1</c:v>
                </c:pt>
              </c:strCache>
            </c:strRef>
          </c:cat>
          <c:val>
            <c:numRef>
              <c:f>Sheet3!$J$19:$J$33</c:f>
              <c:numCache>
                <c:formatCode>General</c:formatCode>
                <c:ptCount val="15"/>
                <c:pt idx="0">
                  <c:v>7.5456453305351529E-2</c:v>
                </c:pt>
                <c:pt idx="1">
                  <c:v>1</c:v>
                </c:pt>
                <c:pt idx="2">
                  <c:v>0.5370977494121596</c:v>
                </c:pt>
                <c:pt idx="3">
                  <c:v>0.10061013443640128</c:v>
                </c:pt>
                <c:pt idx="4">
                  <c:v>0.20174047692784144</c:v>
                </c:pt>
                <c:pt idx="5">
                  <c:v>0.2583936651583712</c:v>
                </c:pt>
                <c:pt idx="6">
                  <c:v>5.3217109992810922E-3</c:v>
                </c:pt>
                <c:pt idx="7">
                  <c:v>1.0866055045871566E-2</c:v>
                </c:pt>
                <c:pt idx="8">
                  <c:v>5.7775609756097572E-2</c:v>
                </c:pt>
                <c:pt idx="9">
                  <c:v>0.27009802586793741</c:v>
                </c:pt>
                <c:pt idx="10">
                  <c:v>0</c:v>
                </c:pt>
                <c:pt idx="11">
                  <c:v>4.9918516437201514E-2</c:v>
                </c:pt>
                <c:pt idx="12">
                  <c:v>0.10315575555232979</c:v>
                </c:pt>
                <c:pt idx="13">
                  <c:v>0.19688954562246039</c:v>
                </c:pt>
                <c:pt idx="14">
                  <c:v>3.1110203128648151E-2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A12-4677-81C9-2755ABA2C338}"/>
            </c:ext>
          </c:extLst>
        </c:ser>
        <c:ser>
          <c:idx val="1"/>
          <c:order val="1"/>
          <c:tx>
            <c:strRef>
              <c:f>Sheet3!$K$18</c:f>
              <c:strCache>
                <c:ptCount val="1"/>
                <c:pt idx="0">
                  <c:v>Desulfovibrio</c:v>
                </c:pt>
              </c:strCache>
            </c:strRef>
          </c:tx>
          <c:spPr>
            <a:ln w="38100"/>
          </c:spPr>
          <c:marker>
            <c:symbol val="none"/>
          </c:marker>
          <c:cat>
            <c:strRef>
              <c:f>Sheet3!$I$19:$I$33</c:f>
              <c:strCache>
                <c:ptCount val="15"/>
                <c:pt idx="0">
                  <c:v>FW104</c:v>
                </c:pt>
                <c:pt idx="1">
                  <c:v>FW102-2</c:v>
                </c:pt>
                <c:pt idx="2">
                  <c:v>FW102-3</c:v>
                </c:pt>
                <c:pt idx="3">
                  <c:v>FW101-2</c:v>
                </c:pt>
                <c:pt idx="4">
                  <c:v>FW101-3</c:v>
                </c:pt>
                <c:pt idx="5">
                  <c:v>FW026</c:v>
                </c:pt>
                <c:pt idx="6">
                  <c:v>FW100-3</c:v>
                </c:pt>
                <c:pt idx="7">
                  <c:v>FW101-4</c:v>
                </c:pt>
                <c:pt idx="8">
                  <c:v>FW100-2</c:v>
                </c:pt>
                <c:pt idx="9">
                  <c:v>FW103</c:v>
                </c:pt>
                <c:pt idx="10">
                  <c:v>FW100-4</c:v>
                </c:pt>
                <c:pt idx="11">
                  <c:v>FW102-4</c:v>
                </c:pt>
                <c:pt idx="12">
                  <c:v>FW105</c:v>
                </c:pt>
                <c:pt idx="13">
                  <c:v>FW024</c:v>
                </c:pt>
                <c:pt idx="14">
                  <c:v>FW102-1</c:v>
                </c:pt>
              </c:strCache>
            </c:strRef>
          </c:cat>
          <c:val>
            <c:numRef>
              <c:f>Sheet3!$K$19:$K$33</c:f>
              <c:numCache>
                <c:formatCode>General</c:formatCode>
                <c:ptCount val="15"/>
                <c:pt idx="0">
                  <c:v>0.43148702314688892</c:v>
                </c:pt>
                <c:pt idx="1">
                  <c:v>0.27386631297555641</c:v>
                </c:pt>
                <c:pt idx="2">
                  <c:v>0.91387284222477538</c:v>
                </c:pt>
                <c:pt idx="3">
                  <c:v>1</c:v>
                </c:pt>
                <c:pt idx="4">
                  <c:v>0.58230962458277413</c:v>
                </c:pt>
                <c:pt idx="5">
                  <c:v>0.20107194508065968</c:v>
                </c:pt>
                <c:pt idx="6">
                  <c:v>1.1681749912971797E-2</c:v>
                </c:pt>
                <c:pt idx="7">
                  <c:v>3.4074577465675032E-3</c:v>
                </c:pt>
                <c:pt idx="8">
                  <c:v>1.3588276623506975E-2</c:v>
                </c:pt>
                <c:pt idx="9">
                  <c:v>0.1125110537762128</c:v>
                </c:pt>
                <c:pt idx="10">
                  <c:v>1.0220497918983421E-2</c:v>
                </c:pt>
                <c:pt idx="11">
                  <c:v>2.6089694744019211E-2</c:v>
                </c:pt>
                <c:pt idx="12">
                  <c:v>2.1565562164369712E-2</c:v>
                </c:pt>
                <c:pt idx="13">
                  <c:v>3.4301153895073641E-2</c:v>
                </c:pt>
                <c:pt idx="14">
                  <c:v>3.251922376627284E-3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A12-4677-81C9-2755ABA2C338}"/>
            </c:ext>
          </c:extLst>
        </c:ser>
        <c:ser>
          <c:idx val="2"/>
          <c:order val="2"/>
          <c:tx>
            <c:strRef>
              <c:f>Sheet3!$L$18</c:f>
              <c:strCache>
                <c:ptCount val="1"/>
                <c:pt idx="0">
                  <c:v>Anaeromyxobacter</c:v>
                </c:pt>
              </c:strCache>
            </c:strRef>
          </c:tx>
          <c:spPr>
            <a:ln w="38100"/>
          </c:spPr>
          <c:marker>
            <c:symbol val="none"/>
          </c:marker>
          <c:cat>
            <c:strRef>
              <c:f>Sheet3!$I$19:$I$33</c:f>
              <c:strCache>
                <c:ptCount val="15"/>
                <c:pt idx="0">
                  <c:v>FW104</c:v>
                </c:pt>
                <c:pt idx="1">
                  <c:v>FW102-2</c:v>
                </c:pt>
                <c:pt idx="2">
                  <c:v>FW102-3</c:v>
                </c:pt>
                <c:pt idx="3">
                  <c:v>FW101-2</c:v>
                </c:pt>
                <c:pt idx="4">
                  <c:v>FW101-3</c:v>
                </c:pt>
                <c:pt idx="5">
                  <c:v>FW026</c:v>
                </c:pt>
                <c:pt idx="6">
                  <c:v>FW100-3</c:v>
                </c:pt>
                <c:pt idx="7">
                  <c:v>FW101-4</c:v>
                </c:pt>
                <c:pt idx="8">
                  <c:v>FW100-2</c:v>
                </c:pt>
                <c:pt idx="9">
                  <c:v>FW103</c:v>
                </c:pt>
                <c:pt idx="10">
                  <c:v>FW100-4</c:v>
                </c:pt>
                <c:pt idx="11">
                  <c:v>FW102-4</c:v>
                </c:pt>
                <c:pt idx="12">
                  <c:v>FW105</c:v>
                </c:pt>
                <c:pt idx="13">
                  <c:v>FW024</c:v>
                </c:pt>
                <c:pt idx="14">
                  <c:v>FW102-1</c:v>
                </c:pt>
              </c:strCache>
            </c:strRef>
          </c:cat>
          <c:val>
            <c:numRef>
              <c:f>Sheet3!$L$19:$L$33</c:f>
              <c:numCache>
                <c:formatCode>General</c:formatCode>
                <c:ptCount val="15"/>
                <c:pt idx="0">
                  <c:v>0.38014734866781036</c:v>
                </c:pt>
                <c:pt idx="1">
                  <c:v>0.96816641024678862</c:v>
                </c:pt>
                <c:pt idx="2">
                  <c:v>1</c:v>
                </c:pt>
                <c:pt idx="3">
                  <c:v>0.94475358798006159</c:v>
                </c:pt>
                <c:pt idx="4">
                  <c:v>0.35853893534289977</c:v>
                </c:pt>
                <c:pt idx="5">
                  <c:v>0.23163709928415813</c:v>
                </c:pt>
                <c:pt idx="6">
                  <c:v>1.9816545517480109E-2</c:v>
                </c:pt>
                <c:pt idx="7">
                  <c:v>0</c:v>
                </c:pt>
                <c:pt idx="8">
                  <c:v>0</c:v>
                </c:pt>
                <c:pt idx="9">
                  <c:v>1.5011471648639804E-2</c:v>
                </c:pt>
                <c:pt idx="10">
                  <c:v>2.0227345305312651E-2</c:v>
                </c:pt>
                <c:pt idx="11">
                  <c:v>4.6470606599856391E-2</c:v>
                </c:pt>
                <c:pt idx="12">
                  <c:v>0</c:v>
                </c:pt>
                <c:pt idx="13">
                  <c:v>2.7154108917438559E-2</c:v>
                </c:pt>
                <c:pt idx="14">
                  <c:v>1.2871732344064822E-2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A12-4677-81C9-2755ABA2C338}"/>
            </c:ext>
          </c:extLst>
        </c:ser>
        <c:ser>
          <c:idx val="3"/>
          <c:order val="3"/>
          <c:tx>
            <c:strRef>
              <c:f>Sheet3!$M$18</c:f>
              <c:strCache>
                <c:ptCount val="1"/>
                <c:pt idx="0">
                  <c:v>Desulfosporosinus</c:v>
                </c:pt>
              </c:strCache>
            </c:strRef>
          </c:tx>
          <c:spPr>
            <a:ln w="38100"/>
          </c:spPr>
          <c:marker>
            <c:symbol val="none"/>
          </c:marker>
          <c:cat>
            <c:strRef>
              <c:f>Sheet3!$I$19:$I$33</c:f>
              <c:strCache>
                <c:ptCount val="15"/>
                <c:pt idx="0">
                  <c:v>FW104</c:v>
                </c:pt>
                <c:pt idx="1">
                  <c:v>FW102-2</c:v>
                </c:pt>
                <c:pt idx="2">
                  <c:v>FW102-3</c:v>
                </c:pt>
                <c:pt idx="3">
                  <c:v>FW101-2</c:v>
                </c:pt>
                <c:pt idx="4">
                  <c:v>FW101-3</c:v>
                </c:pt>
                <c:pt idx="5">
                  <c:v>FW026</c:v>
                </c:pt>
                <c:pt idx="6">
                  <c:v>FW100-3</c:v>
                </c:pt>
                <c:pt idx="7">
                  <c:v>FW101-4</c:v>
                </c:pt>
                <c:pt idx="8">
                  <c:v>FW100-2</c:v>
                </c:pt>
                <c:pt idx="9">
                  <c:v>FW103</c:v>
                </c:pt>
                <c:pt idx="10">
                  <c:v>FW100-4</c:v>
                </c:pt>
                <c:pt idx="11">
                  <c:v>FW102-4</c:v>
                </c:pt>
                <c:pt idx="12">
                  <c:v>FW105</c:v>
                </c:pt>
                <c:pt idx="13">
                  <c:v>FW024</c:v>
                </c:pt>
                <c:pt idx="14">
                  <c:v>FW102-1</c:v>
                </c:pt>
              </c:strCache>
            </c:strRef>
          </c:cat>
          <c:val>
            <c:numRef>
              <c:f>Sheet3!$M$19:$M$33</c:f>
              <c:numCache>
                <c:formatCode>General</c:formatCode>
                <c:ptCount val="15"/>
                <c:pt idx="0">
                  <c:v>6.0780126860967988E-2</c:v>
                </c:pt>
                <c:pt idx="1">
                  <c:v>0.18891943949472209</c:v>
                </c:pt>
                <c:pt idx="2">
                  <c:v>0.16646536368397322</c:v>
                </c:pt>
                <c:pt idx="3">
                  <c:v>1</c:v>
                </c:pt>
                <c:pt idx="4">
                  <c:v>0.60517569303560892</c:v>
                </c:pt>
                <c:pt idx="5">
                  <c:v>6.0063920614963018E-2</c:v>
                </c:pt>
                <c:pt idx="6">
                  <c:v>1.6193954241134186E-2</c:v>
                </c:pt>
                <c:pt idx="7">
                  <c:v>1.0332931352943865E-2</c:v>
                </c:pt>
                <c:pt idx="8">
                  <c:v>0.13735238017937595</c:v>
                </c:pt>
                <c:pt idx="9">
                  <c:v>0</c:v>
                </c:pt>
                <c:pt idx="10">
                  <c:v>0</c:v>
                </c:pt>
                <c:pt idx="11">
                  <c:v>0.1882951005606</c:v>
                </c:pt>
                <c:pt idx="12">
                  <c:v>3.2698200536242787E-3</c:v>
                </c:pt>
                <c:pt idx="13">
                  <c:v>5.5475410292864505E-3</c:v>
                </c:pt>
                <c:pt idx="14">
                  <c:v>3.9445115017658749E-3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A12-4677-81C9-2755ABA2C338}"/>
            </c:ext>
          </c:extLst>
        </c:ser>
        <c:ser>
          <c:idx val="4"/>
          <c:order val="4"/>
          <c:tx>
            <c:strRef>
              <c:f>Sheet3!$N$18</c:f>
              <c:strCache>
                <c:ptCount val="1"/>
                <c:pt idx="0">
                  <c:v>Clostridium</c:v>
                </c:pt>
              </c:strCache>
            </c:strRef>
          </c:tx>
          <c:spPr>
            <a:ln w="38100">
              <a:solidFill>
                <a:srgbClr val="FFC000"/>
              </a:solidFill>
            </a:ln>
          </c:spPr>
          <c:marker>
            <c:symbol val="none"/>
          </c:marker>
          <c:cat>
            <c:strRef>
              <c:f>Sheet3!$I$19:$I$33</c:f>
              <c:strCache>
                <c:ptCount val="15"/>
                <c:pt idx="0">
                  <c:v>FW104</c:v>
                </c:pt>
                <c:pt idx="1">
                  <c:v>FW102-2</c:v>
                </c:pt>
                <c:pt idx="2">
                  <c:v>FW102-3</c:v>
                </c:pt>
                <c:pt idx="3">
                  <c:v>FW101-2</c:v>
                </c:pt>
                <c:pt idx="4">
                  <c:v>FW101-3</c:v>
                </c:pt>
                <c:pt idx="5">
                  <c:v>FW026</c:v>
                </c:pt>
                <c:pt idx="6">
                  <c:v>FW100-3</c:v>
                </c:pt>
                <c:pt idx="7">
                  <c:v>FW101-4</c:v>
                </c:pt>
                <c:pt idx="8">
                  <c:v>FW100-2</c:v>
                </c:pt>
                <c:pt idx="9">
                  <c:v>FW103</c:v>
                </c:pt>
                <c:pt idx="10">
                  <c:v>FW100-4</c:v>
                </c:pt>
                <c:pt idx="11">
                  <c:v>FW102-4</c:v>
                </c:pt>
                <c:pt idx="12">
                  <c:v>FW105</c:v>
                </c:pt>
                <c:pt idx="13">
                  <c:v>FW024</c:v>
                </c:pt>
                <c:pt idx="14">
                  <c:v>FW102-1</c:v>
                </c:pt>
              </c:strCache>
            </c:strRef>
          </c:cat>
          <c:val>
            <c:numRef>
              <c:f>Sheet3!$N$19:$N$33</c:f>
              <c:numCache>
                <c:formatCode>General</c:formatCode>
                <c:ptCount val="15"/>
                <c:pt idx="0">
                  <c:v>6.5366160644229912E-2</c:v>
                </c:pt>
                <c:pt idx="1">
                  <c:v>1.2994149164361935E-2</c:v>
                </c:pt>
                <c:pt idx="2">
                  <c:v>6.4621558071339706E-3</c:v>
                </c:pt>
                <c:pt idx="3">
                  <c:v>7.5788005467426391E-3</c:v>
                </c:pt>
                <c:pt idx="4">
                  <c:v>9.1353415974041563E-2</c:v>
                </c:pt>
                <c:pt idx="5">
                  <c:v>0.12228317522435174</c:v>
                </c:pt>
                <c:pt idx="6">
                  <c:v>1.8440295075809097E-2</c:v>
                </c:pt>
                <c:pt idx="7">
                  <c:v>4.7065046698074216E-3</c:v>
                </c:pt>
                <c:pt idx="8">
                  <c:v>2.5024829707756539E-2</c:v>
                </c:pt>
                <c:pt idx="9">
                  <c:v>1.7461164363819243E-2</c:v>
                </c:pt>
                <c:pt idx="10">
                  <c:v>1.6469744372881411E-2</c:v>
                </c:pt>
                <c:pt idx="11">
                  <c:v>1</c:v>
                </c:pt>
                <c:pt idx="12">
                  <c:v>1.8616962150130962E-3</c:v>
                </c:pt>
                <c:pt idx="13">
                  <c:v>3.3164601616762678E-2</c:v>
                </c:pt>
                <c:pt idx="14">
                  <c:v>2.994449036942618E-3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A12-4677-81C9-2755ABA2C338}"/>
            </c:ext>
          </c:extLst>
        </c:ser>
        <c:ser>
          <c:idx val="5"/>
          <c:order val="5"/>
          <c:tx>
            <c:strRef>
              <c:f>Sheet3!$O$18</c:f>
              <c:strCache>
                <c:ptCount val="1"/>
                <c:pt idx="0">
                  <c:v>Tracer recovery</c:v>
                </c:pt>
              </c:strCache>
            </c:strRef>
          </c:tx>
          <c:spPr>
            <a:ln w="76200">
              <a:solidFill>
                <a:sysClr val="windowText" lastClr="000000"/>
              </a:solidFill>
              <a:prstDash val="sysDot"/>
            </a:ln>
          </c:spPr>
          <c:marker>
            <c:symbol val="none"/>
          </c:marker>
          <c:cat>
            <c:strRef>
              <c:f>Sheet3!$I$19:$I$33</c:f>
              <c:strCache>
                <c:ptCount val="15"/>
                <c:pt idx="0">
                  <c:v>FW104</c:v>
                </c:pt>
                <c:pt idx="1">
                  <c:v>FW102-2</c:v>
                </c:pt>
                <c:pt idx="2">
                  <c:v>FW102-3</c:v>
                </c:pt>
                <c:pt idx="3">
                  <c:v>FW101-2</c:v>
                </c:pt>
                <c:pt idx="4">
                  <c:v>FW101-3</c:v>
                </c:pt>
                <c:pt idx="5">
                  <c:v>FW026</c:v>
                </c:pt>
                <c:pt idx="6">
                  <c:v>FW100-3</c:v>
                </c:pt>
                <c:pt idx="7">
                  <c:v>FW101-4</c:v>
                </c:pt>
                <c:pt idx="8">
                  <c:v>FW100-2</c:v>
                </c:pt>
                <c:pt idx="9">
                  <c:v>FW103</c:v>
                </c:pt>
                <c:pt idx="10">
                  <c:v>FW100-4</c:v>
                </c:pt>
                <c:pt idx="11">
                  <c:v>FW102-4</c:v>
                </c:pt>
                <c:pt idx="12">
                  <c:v>FW105</c:v>
                </c:pt>
                <c:pt idx="13">
                  <c:v>FW024</c:v>
                </c:pt>
                <c:pt idx="14">
                  <c:v>FW102-1</c:v>
                </c:pt>
              </c:strCache>
            </c:strRef>
          </c:cat>
          <c:val>
            <c:numRef>
              <c:f>Sheet3!$O$19:$O$33</c:f>
              <c:numCache>
                <c:formatCode>General</c:formatCode>
                <c:ptCount val="15"/>
                <c:pt idx="0">
                  <c:v>1</c:v>
                </c:pt>
                <c:pt idx="1">
                  <c:v>0.94000000000000028</c:v>
                </c:pt>
                <c:pt idx="2">
                  <c:v>0.94000000000000028</c:v>
                </c:pt>
                <c:pt idx="3">
                  <c:v>0.93</c:v>
                </c:pt>
                <c:pt idx="4">
                  <c:v>0.60000000000000031</c:v>
                </c:pt>
                <c:pt idx="5">
                  <c:v>0.5</c:v>
                </c:pt>
                <c:pt idx="6">
                  <c:v>0.18000000000000008</c:v>
                </c:pt>
                <c:pt idx="7">
                  <c:v>0.18000000000000008</c:v>
                </c:pt>
                <c:pt idx="8">
                  <c:v>0.12000000000000002</c:v>
                </c:pt>
                <c:pt idx="9">
                  <c:v>0.1</c:v>
                </c:pt>
                <c:pt idx="10">
                  <c:v>8.0000000000000043E-2</c:v>
                </c:pt>
                <c:pt idx="11">
                  <c:v>6.0000000000000026E-2</c:v>
                </c:pt>
                <c:pt idx="12">
                  <c:v>6.0000000000000026E-2</c:v>
                </c:pt>
                <c:pt idx="13">
                  <c:v>4.5000000000000012E-2</c:v>
                </c:pt>
                <c:pt idx="14">
                  <c:v>3.0000000000000002E-2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A12-4677-81C9-2755ABA2C3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4380800"/>
        <c:axId val="54394880"/>
      </c:lineChart>
      <c:catAx>
        <c:axId val="5438080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54394880"/>
        <c:crosses val="autoZero"/>
        <c:auto val="1"/>
        <c:lblAlgn val="ctr"/>
        <c:lblOffset val="100"/>
        <c:noMultiLvlLbl val="0"/>
      </c:catAx>
      <c:valAx>
        <c:axId val="54394880"/>
        <c:scaling>
          <c:orientation val="minMax"/>
          <c:max val="1.1000000000000001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000"/>
                </a:pPr>
                <a:r>
                  <a:rPr lang="en-US" sz="2000" dirty="0"/>
                  <a:t>Proportion to maximum</a:t>
                </a:r>
              </a:p>
              <a:p>
                <a:pPr>
                  <a:defRPr sz="2000"/>
                </a:pPr>
                <a:r>
                  <a:rPr lang="en-US" sz="2000" dirty="0"/>
                  <a:t> abundance or recovery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54380800"/>
        <c:crosses val="autoZero"/>
        <c:crossBetween val="between"/>
        <c:majorUnit val="0.2"/>
      </c:valAx>
    </c:plotArea>
    <c:legend>
      <c:legendPos val="r"/>
      <c:legendEntry>
        <c:idx val="5"/>
        <c:txPr>
          <a:bodyPr/>
          <a:lstStyle/>
          <a:p>
            <a:pPr>
              <a:defRPr sz="1800" i="0"/>
            </a:pPr>
            <a:endParaRPr lang="en-US"/>
          </a:p>
        </c:txPr>
      </c:legendEntry>
      <c:layout>
        <c:manualLayout>
          <c:xMode val="edge"/>
          <c:yMode val="edge"/>
          <c:x val="0.4118155489184544"/>
          <c:y val="4.5760567242527549E-2"/>
          <c:w val="0.28278502098961728"/>
          <c:h val="0.35027444034100158"/>
        </c:manualLayout>
      </c:layout>
      <c:overlay val="0"/>
      <c:spPr>
        <a:solidFill>
          <a:schemeClr val="bg1"/>
        </a:solidFill>
      </c:spPr>
      <c:txPr>
        <a:bodyPr/>
        <a:lstStyle/>
        <a:p>
          <a:pPr>
            <a:defRPr sz="1800" i="1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A6AB36-CE14-46FD-99A4-A453504D8C38}" type="doc">
      <dgm:prSet loTypeId="urn:microsoft.com/office/officeart/2005/8/layout/venn1" loCatId="relationship" qsTypeId="urn:microsoft.com/office/officeart/2005/8/quickstyle/simple1" qsCatId="simple" csTypeId="urn:microsoft.com/office/officeart/2005/8/colors/colorful2" csCatId="colorful" phldr="1"/>
      <dgm:spPr/>
    </dgm:pt>
    <dgm:pt modelId="{582006F9-D278-49C7-8C2A-30ACCC8938D1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0F6FC6">
            <a:alpha val="50196"/>
          </a:srgbClr>
        </a:solidFill>
      </dgm:spPr>
      <dgm:t>
        <a:bodyPr/>
        <a:lstStyle/>
        <a:p>
          <a:endParaRPr lang="en-US" dirty="0"/>
        </a:p>
      </dgm:t>
    </dgm:pt>
    <dgm:pt modelId="{3E322E7E-369D-439A-8FC8-B799BDA85632}" type="parTrans" cxnId="{69CC3017-9AF7-4CCF-A5C0-05055AC369DB}">
      <dgm:prSet/>
      <dgm:spPr/>
      <dgm:t>
        <a:bodyPr/>
        <a:lstStyle/>
        <a:p>
          <a:endParaRPr lang="en-US"/>
        </a:p>
      </dgm:t>
    </dgm:pt>
    <dgm:pt modelId="{F24D3651-0144-40AF-899E-B9757FC5654F}" type="sibTrans" cxnId="{69CC3017-9AF7-4CCF-A5C0-05055AC369DB}">
      <dgm:prSet/>
      <dgm:spPr/>
      <dgm:t>
        <a:bodyPr/>
        <a:lstStyle/>
        <a:p>
          <a:endParaRPr lang="en-US"/>
        </a:p>
      </dgm:t>
    </dgm:pt>
    <dgm:pt modelId="{06A4CF42-E218-404E-AB9A-CCE2645299A2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solidFill>
          <a:srgbClr val="F49100">
            <a:alpha val="50196"/>
          </a:srgbClr>
        </a:solidFill>
      </dgm:spPr>
      <dgm:t>
        <a:bodyPr/>
        <a:lstStyle/>
        <a:p>
          <a:endParaRPr lang="en-US" dirty="0"/>
        </a:p>
      </dgm:t>
    </dgm:pt>
    <dgm:pt modelId="{37663211-C668-4A2E-A4C6-38E8C380AB2D}" type="parTrans" cxnId="{019641D8-E386-41D5-8688-E2CE999D4D27}">
      <dgm:prSet/>
      <dgm:spPr/>
      <dgm:t>
        <a:bodyPr/>
        <a:lstStyle/>
        <a:p>
          <a:endParaRPr lang="en-US"/>
        </a:p>
      </dgm:t>
    </dgm:pt>
    <dgm:pt modelId="{F6AB3585-D53B-40AD-B86F-178634883805}" type="sibTrans" cxnId="{019641D8-E386-41D5-8688-E2CE999D4D27}">
      <dgm:prSet/>
      <dgm:spPr/>
      <dgm:t>
        <a:bodyPr/>
        <a:lstStyle/>
        <a:p>
          <a:endParaRPr lang="en-US"/>
        </a:p>
      </dgm:t>
    </dgm:pt>
    <dgm:pt modelId="{BE4E4EFD-E52D-4E97-B16D-B885410D5552}" type="pres">
      <dgm:prSet presAssocID="{6EA6AB36-CE14-46FD-99A4-A453504D8C38}" presName="compositeShape" presStyleCnt="0">
        <dgm:presLayoutVars>
          <dgm:chMax val="7"/>
          <dgm:dir/>
          <dgm:resizeHandles val="exact"/>
        </dgm:presLayoutVars>
      </dgm:prSet>
      <dgm:spPr/>
    </dgm:pt>
    <dgm:pt modelId="{ED1A0317-0530-4820-B150-529A53952657}" type="pres">
      <dgm:prSet presAssocID="{582006F9-D278-49C7-8C2A-30ACCC8938D1}" presName="circ1" presStyleLbl="vennNode1" presStyleIdx="0" presStyleCnt="2"/>
      <dgm:spPr/>
    </dgm:pt>
    <dgm:pt modelId="{C725E29A-E96E-4166-9AE8-4A2C3A626ADB}" type="pres">
      <dgm:prSet presAssocID="{582006F9-D278-49C7-8C2A-30ACCC8938D1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6698E21-A106-4B19-9723-467AED0C6F77}" type="pres">
      <dgm:prSet presAssocID="{06A4CF42-E218-404E-AB9A-CCE2645299A2}" presName="circ2" presStyleLbl="vennNode1" presStyleIdx="1" presStyleCnt="2" custLinFactNeighborX="-11125" custLinFactNeighborY="-1549"/>
      <dgm:spPr/>
    </dgm:pt>
    <dgm:pt modelId="{AEDE7226-27FF-41A1-8431-9BE9CFF4BF1D}" type="pres">
      <dgm:prSet presAssocID="{06A4CF42-E218-404E-AB9A-CCE2645299A2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69CC3017-9AF7-4CCF-A5C0-05055AC369DB}" srcId="{6EA6AB36-CE14-46FD-99A4-A453504D8C38}" destId="{582006F9-D278-49C7-8C2A-30ACCC8938D1}" srcOrd="0" destOrd="0" parTransId="{3E322E7E-369D-439A-8FC8-B799BDA85632}" sibTransId="{F24D3651-0144-40AF-899E-B9757FC5654F}"/>
    <dgm:cxn modelId="{DA3F9F1E-DECB-4A77-8071-6484A4F58A3E}" type="presOf" srcId="{6EA6AB36-CE14-46FD-99A4-A453504D8C38}" destId="{BE4E4EFD-E52D-4E97-B16D-B885410D5552}" srcOrd="0" destOrd="0" presId="urn:microsoft.com/office/officeart/2005/8/layout/venn1"/>
    <dgm:cxn modelId="{7E2FD233-F6B2-46F1-989B-A86F52396EA2}" type="presOf" srcId="{582006F9-D278-49C7-8C2A-30ACCC8938D1}" destId="{C725E29A-E96E-4166-9AE8-4A2C3A626ADB}" srcOrd="1" destOrd="0" presId="urn:microsoft.com/office/officeart/2005/8/layout/venn1"/>
    <dgm:cxn modelId="{A00E2A35-92C0-4C3B-9A8B-2D745B377366}" type="presOf" srcId="{582006F9-D278-49C7-8C2A-30ACCC8938D1}" destId="{ED1A0317-0530-4820-B150-529A53952657}" srcOrd="0" destOrd="0" presId="urn:microsoft.com/office/officeart/2005/8/layout/venn1"/>
    <dgm:cxn modelId="{79CE789A-79BD-4402-B68C-96EE7D5095DC}" type="presOf" srcId="{06A4CF42-E218-404E-AB9A-CCE2645299A2}" destId="{86698E21-A106-4B19-9723-467AED0C6F77}" srcOrd="0" destOrd="0" presId="urn:microsoft.com/office/officeart/2005/8/layout/venn1"/>
    <dgm:cxn modelId="{019641D8-E386-41D5-8688-E2CE999D4D27}" srcId="{6EA6AB36-CE14-46FD-99A4-A453504D8C38}" destId="{06A4CF42-E218-404E-AB9A-CCE2645299A2}" srcOrd="1" destOrd="0" parTransId="{37663211-C668-4A2E-A4C6-38E8C380AB2D}" sibTransId="{F6AB3585-D53B-40AD-B86F-178634883805}"/>
    <dgm:cxn modelId="{5D6EBDF7-A253-4358-AC71-73FED0DB1537}" type="presOf" srcId="{06A4CF42-E218-404E-AB9A-CCE2645299A2}" destId="{AEDE7226-27FF-41A1-8431-9BE9CFF4BF1D}" srcOrd="1" destOrd="0" presId="urn:microsoft.com/office/officeart/2005/8/layout/venn1"/>
    <dgm:cxn modelId="{DD2BB4AF-D920-4E68-A7BB-C7E25DD9C763}" type="presParOf" srcId="{BE4E4EFD-E52D-4E97-B16D-B885410D5552}" destId="{ED1A0317-0530-4820-B150-529A53952657}" srcOrd="0" destOrd="0" presId="urn:microsoft.com/office/officeart/2005/8/layout/venn1"/>
    <dgm:cxn modelId="{1DF98A9E-CA29-45B1-9A06-55773A2F898E}" type="presParOf" srcId="{BE4E4EFD-E52D-4E97-B16D-B885410D5552}" destId="{C725E29A-E96E-4166-9AE8-4A2C3A626ADB}" srcOrd="1" destOrd="0" presId="urn:microsoft.com/office/officeart/2005/8/layout/venn1"/>
    <dgm:cxn modelId="{19F4E850-E9A0-4D3C-B870-D1FCA7B0B3AA}" type="presParOf" srcId="{BE4E4EFD-E52D-4E97-B16D-B885410D5552}" destId="{86698E21-A106-4B19-9723-467AED0C6F77}" srcOrd="2" destOrd="0" presId="urn:microsoft.com/office/officeart/2005/8/layout/venn1"/>
    <dgm:cxn modelId="{CD67E734-B73E-4706-B653-59792D925B6D}" type="presParOf" srcId="{BE4E4EFD-E52D-4E97-B16D-B885410D5552}" destId="{AEDE7226-27FF-41A1-8431-9BE9CFF4BF1D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1A0317-0530-4820-B150-529A53952657}">
      <dsp:nvSpPr>
        <dsp:cNvPr id="0" name=""/>
        <dsp:cNvSpPr/>
      </dsp:nvSpPr>
      <dsp:spPr>
        <a:xfrm>
          <a:off x="79759" y="1454693"/>
          <a:ext cx="1967412" cy="1967412"/>
        </a:xfrm>
        <a:prstGeom prst="ellipse">
          <a:avLst/>
        </a:prstGeom>
        <a:solidFill>
          <a:srgbClr val="0F6FC6">
            <a:alpha val="50196"/>
          </a:srgbClr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354488" y="1686693"/>
        <a:ext cx="1134364" cy="1503412"/>
      </dsp:txXfrm>
    </dsp:sp>
    <dsp:sp modelId="{86698E21-A106-4B19-9723-467AED0C6F77}">
      <dsp:nvSpPr>
        <dsp:cNvPr id="0" name=""/>
        <dsp:cNvSpPr/>
      </dsp:nvSpPr>
      <dsp:spPr>
        <a:xfrm>
          <a:off x="1278840" y="1424218"/>
          <a:ext cx="1967412" cy="1967412"/>
        </a:xfrm>
        <a:prstGeom prst="ellipse">
          <a:avLst/>
        </a:prstGeom>
        <a:solidFill>
          <a:srgbClr val="F49100">
            <a:alpha val="50196"/>
          </a:srgbClr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1837160" y="1656218"/>
        <a:ext cx="1134364" cy="15034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F6C39-947F-4F1B-9B02-5C74D268CE30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DADF75-191D-40E1-9445-54E7C2E80C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030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E57B5D-DE3C-4DAA-9889-DC86A7DACF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5518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Traditional</a:t>
            </a:r>
            <a:r>
              <a:rPr lang="en-US" baseline="0" dirty="0"/>
              <a:t> approaches do not scale well.</a:t>
            </a:r>
          </a:p>
          <a:p>
            <a:r>
              <a:rPr lang="en-US" baseline="0" dirty="0"/>
              <a:t>New approaches were developed in order to work with massive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E57B5D-DE3C-4DAA-9889-DC86A7DACF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6844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2D844C-20CB-48A1-B400-FA0F300A397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Arial" pitchFamily="34" charset="0"/>
              </a:rPr>
              <a:t>Point out how succesful the system is. We know it works, identity of active remains unknown</a:t>
            </a:r>
          </a:p>
        </p:txBody>
      </p:sp>
    </p:spTree>
    <p:extLst>
      <p:ext uri="{BB962C8B-B14F-4D97-AF65-F5344CB8AC3E}">
        <p14:creationId xmlns:p14="http://schemas.microsoft.com/office/powerpoint/2010/main" val="1951594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</a:t>
            </a:r>
            <a:r>
              <a:rPr lang="en-US" baseline="0" dirty="0"/>
              <a:t> this a alpha or beta diversity analysis?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B8D223-F047-4A0C-B760-7561FFEF7E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1651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Is</a:t>
            </a:r>
            <a:r>
              <a:rPr lang="en-US" baseline="0" dirty="0"/>
              <a:t> this a alpha or beta diversity analysis?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B8D223-F047-4A0C-B760-7561FFEF7E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9901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Is</a:t>
            </a:r>
            <a:r>
              <a:rPr lang="en-US" baseline="0" dirty="0"/>
              <a:t> this a alpha or beta diversity analysis?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B8D223-F047-4A0C-B760-7561FFEF7E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4692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PCo</a:t>
            </a:r>
            <a:r>
              <a:rPr lang="en-US" dirty="0"/>
              <a:t> of Bray-Curtis distances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C12CC4-8988-48FB-AFE4-87E81B290062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263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57797"/>
            <a:ext cx="12192000" cy="6879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479949" y="1"/>
            <a:ext cx="13179949" cy="6705601"/>
            <a:chOff x="-382404" y="0"/>
            <a:chExt cx="9932332" cy="6858000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  <a:grpFill/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  <a:grpFill/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  <a:grpFill/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  <a:grpFill/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grp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grp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grp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grp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grp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6081656" y="-21511"/>
            <a:ext cx="4905488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1" rIns="91420" bIns="45711" rtlCol="0" anchor="ctr"/>
          <a:lstStyle/>
          <a:p>
            <a:pPr algn="ctr"/>
            <a:endParaRPr lang="en-US" sz="1800"/>
          </a:p>
        </p:txBody>
      </p:sp>
      <p:sp>
        <p:nvSpPr>
          <p:cNvPr id="47" name="Rectangle 46"/>
          <p:cNvSpPr/>
          <p:nvPr/>
        </p:nvSpPr>
        <p:spPr>
          <a:xfrm>
            <a:off x="6198795" y="-21509"/>
            <a:ext cx="46736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1" rIns="91420" bIns="45711"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11157" y="2708476"/>
            <a:ext cx="4417807" cy="170216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11157" y="4421083"/>
            <a:ext cx="4413071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1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8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6201185" y="6088286"/>
            <a:ext cx="46736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1" rIns="91420" bIns="45711" rtlCol="0" anchor="ctr"/>
          <a:lstStyle/>
          <a:p>
            <a:pPr algn="ctr"/>
            <a:endParaRPr lang="en-US" sz="1800"/>
          </a:p>
        </p:txBody>
      </p:sp>
      <p:sp>
        <p:nvSpPr>
          <p:cNvPr id="89" name="Rectangle 88"/>
          <p:cNvSpPr/>
          <p:nvPr/>
        </p:nvSpPr>
        <p:spPr>
          <a:xfrm>
            <a:off x="6201185" y="6088286"/>
            <a:ext cx="46736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1" rIns="91420" bIns="45711"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279595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s,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9753600" cy="914400"/>
          </a:xfrm>
        </p:spPr>
        <p:txBody>
          <a:bodyPr anchor="ctr">
            <a:normAutofit/>
          </a:bodyPr>
          <a:lstStyle>
            <a:lvl1pPr>
              <a:defRPr sz="2800">
                <a:latin typeface="Helvetica Neue" panose="02000503000000020004" pitchFamily="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9501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751080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ottom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477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487435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clusion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5839" y="350436"/>
            <a:ext cx="9366325" cy="1143000"/>
          </a:xfrm>
        </p:spPr>
        <p:txBody>
          <a:bodyPr anchor="ctr">
            <a:normAutofit/>
          </a:bodyPr>
          <a:lstStyle>
            <a:lvl1pPr>
              <a:defRPr sz="29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389887" y="1752601"/>
            <a:ext cx="9406272" cy="4510617"/>
          </a:xfrm>
        </p:spPr>
        <p:txBody>
          <a:bodyPr>
            <a:normAutofit/>
          </a:bodyPr>
          <a:lstStyle>
            <a:lvl1pPr>
              <a:defRPr sz="2500">
                <a:latin typeface="Century Gothic" panose="020B0502020202020204" pitchFamily="34" charset="0"/>
              </a:defRPr>
            </a:lvl1pPr>
            <a:lvl2pPr>
              <a:defRPr sz="2200">
                <a:latin typeface="Century Gothic" panose="020B0502020202020204" pitchFamily="34" charset="0"/>
              </a:defRPr>
            </a:lvl2pPr>
            <a:lvl3pPr>
              <a:defRPr sz="1800">
                <a:latin typeface="Century Gothic" panose="020B0502020202020204" pitchFamily="34" charset="0"/>
              </a:defRPr>
            </a:lvl3pPr>
            <a:lvl4pPr>
              <a:defRPr sz="1600">
                <a:latin typeface="Century Gothic" panose="020B0502020202020204" pitchFamily="34" charset="0"/>
              </a:defRPr>
            </a:lvl4pPr>
            <a:lvl5pPr>
              <a:defRPr sz="16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6539728"/>
            <a:ext cx="12192000" cy="31827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45" tIns="41473" rIns="82945" bIns="41473"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2"/>
            <a:ext cx="566400" cy="1769945"/>
          </a:xfrm>
          <a:prstGeom prst="rect">
            <a:avLst/>
          </a:prstGeom>
          <a:solidFill>
            <a:srgbClr val="FF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82945" tIns="41473" rIns="82945" bIns="41473" rtlCol="0" anchor="ctr"/>
          <a:lstStyle/>
          <a:p>
            <a:pPr algn="ctr"/>
            <a:r>
              <a:rPr lang="en-US" sz="1800" dirty="0" err="1">
                <a:solidFill>
                  <a:schemeClr val="tx1"/>
                </a:solidFill>
              </a:rPr>
              <a:t>Introduccion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1769947"/>
            <a:ext cx="566400" cy="1769945"/>
          </a:xfrm>
          <a:prstGeom prst="rect">
            <a:avLst/>
          </a:prstGeom>
          <a:solidFill>
            <a:srgbClr val="FF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82945" tIns="41473" rIns="82945" bIns="41473"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Pre-</a:t>
            </a:r>
            <a:r>
              <a:rPr lang="en-US" sz="1800" dirty="0" err="1">
                <a:solidFill>
                  <a:schemeClr val="tx1"/>
                </a:solidFill>
              </a:rPr>
              <a:t>procesamiento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3539891"/>
            <a:ext cx="566400" cy="2032054"/>
          </a:xfrm>
          <a:prstGeom prst="rect">
            <a:avLst/>
          </a:prstGeom>
          <a:solidFill>
            <a:srgbClr val="FF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82945" tIns="41473" rIns="82945" bIns="41473" rtlCol="0" anchor="ctr"/>
          <a:lstStyle/>
          <a:p>
            <a:pPr algn="ctr"/>
            <a:r>
              <a:rPr lang="en-US" sz="1800" dirty="0" err="1">
                <a:solidFill>
                  <a:schemeClr val="tx1"/>
                </a:solidFill>
              </a:rPr>
              <a:t>Procesamiento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5501531"/>
            <a:ext cx="566400" cy="1383832"/>
          </a:xfrm>
          <a:prstGeom prst="rect">
            <a:avLst/>
          </a:prstGeom>
          <a:solidFill>
            <a:srgbClr val="FF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82945" tIns="41473" rIns="82945" bIns="41473"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OTUs</a:t>
            </a:r>
          </a:p>
        </p:txBody>
      </p:sp>
    </p:spTree>
    <p:extLst>
      <p:ext uri="{BB962C8B-B14F-4D97-AF65-F5344CB8AC3E}">
        <p14:creationId xmlns:p14="http://schemas.microsoft.com/office/powerpoint/2010/main" val="3495816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bars,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9753600" cy="914400"/>
          </a:xfrm>
        </p:spPr>
        <p:txBody>
          <a:bodyPr anchor="ctr">
            <a:normAutofit/>
          </a:bodyPr>
          <a:lstStyle>
            <a:lvl1pPr>
              <a:defRPr sz="2800">
                <a:latin typeface="Helvetica Neue" panose="02000503000000020004" pitchFamily="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23416" y="1295400"/>
            <a:ext cx="4726280" cy="4876800"/>
          </a:xfrm>
        </p:spPr>
        <p:txBody>
          <a:bodyPr/>
          <a:lstStyle>
            <a:lvl1pPr>
              <a:defRPr>
                <a:latin typeface="Helvetica Neue" panose="02000503000000020004" pitchFamily="2"/>
              </a:defRPr>
            </a:lvl1pPr>
            <a:lvl2pPr>
              <a:defRPr>
                <a:latin typeface="Helvetica Neue" panose="02000503000000020004" pitchFamily="2"/>
              </a:defRPr>
            </a:lvl2pPr>
            <a:lvl3pPr>
              <a:defRPr>
                <a:latin typeface="Helvetica Neue" panose="02000503000000020004" pitchFamily="2"/>
              </a:defRPr>
            </a:lvl3pPr>
            <a:lvl4pPr>
              <a:defRPr>
                <a:latin typeface="Helvetica Neue" panose="02000503000000020004" pitchFamily="2"/>
              </a:defRPr>
            </a:lvl4pPr>
            <a:lvl5pPr>
              <a:defRPr>
                <a:latin typeface="Helvetica Neue" panose="02000503000000020004" pitchFamily="2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7600" y="1295400"/>
            <a:ext cx="4775200" cy="4876800"/>
          </a:xfrm>
        </p:spPr>
        <p:txBody>
          <a:bodyPr/>
          <a:lstStyle>
            <a:lvl1pPr>
              <a:defRPr>
                <a:latin typeface="Helvetica Neue" panose="02000503000000020004" pitchFamily="2"/>
              </a:defRPr>
            </a:lvl1pPr>
            <a:lvl2pPr>
              <a:defRPr>
                <a:latin typeface="Helvetica Neue" panose="02000503000000020004" pitchFamily="2"/>
              </a:defRPr>
            </a:lvl2pPr>
            <a:lvl3pPr>
              <a:defRPr>
                <a:latin typeface="Helvetica Neue" panose="02000503000000020004" pitchFamily="2"/>
              </a:defRPr>
            </a:lvl3pPr>
            <a:lvl4pPr>
              <a:defRPr>
                <a:latin typeface="Helvetica Neue" panose="02000503000000020004" pitchFamily="2"/>
              </a:defRPr>
            </a:lvl4pPr>
            <a:lvl5pPr>
              <a:defRPr>
                <a:latin typeface="Helvetica Neue" panose="02000503000000020004" pitchFamily="2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5346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s,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9753600" cy="914400"/>
          </a:xfrm>
        </p:spPr>
        <p:txBody>
          <a:bodyPr anchor="ctr">
            <a:normAutofit/>
          </a:bodyPr>
          <a:lstStyle>
            <a:lvl1pPr>
              <a:defRPr sz="2800">
                <a:latin typeface="Helvetica Neue" panose="02000503000000020004" pitchFamily="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827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01451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bars, 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9753600" cy="914400"/>
          </a:xfrm>
        </p:spPr>
        <p:txBody>
          <a:bodyPr anchor="ctr">
            <a:normAutofit/>
          </a:bodyPr>
          <a:lstStyle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 panose="02000503000000020004" pitchFamily="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95401"/>
            <a:ext cx="9753600" cy="4537233"/>
          </a:xfrm>
        </p:spPr>
        <p:txBody>
          <a:bodyPr>
            <a:normAutofit/>
          </a:bodyPr>
          <a:lstStyle>
            <a:lvl1pPr>
              <a:defRPr sz="2500">
                <a:latin typeface="Helvetica Neue" panose="02000503000000020004" pitchFamily="2"/>
              </a:defRPr>
            </a:lvl1pPr>
            <a:lvl2pPr>
              <a:defRPr sz="2200">
                <a:latin typeface="Helvetica Neue" panose="02000503000000020004" pitchFamily="2"/>
              </a:defRPr>
            </a:lvl2pPr>
            <a:lvl3pPr>
              <a:defRPr sz="1800">
                <a:latin typeface="Helvetica Neue" panose="02000503000000020004" pitchFamily="2"/>
              </a:defRPr>
            </a:lvl3pPr>
            <a:lvl4pPr>
              <a:defRPr sz="1600">
                <a:latin typeface="Helvetica Neue" panose="02000503000000020004" pitchFamily="2"/>
              </a:defRPr>
            </a:lvl4pPr>
            <a:lvl5pPr>
              <a:defRPr sz="1600">
                <a:latin typeface="Helvetica Neue" panose="02000503000000020004" pitchFamily="2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890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8BA6D-7186-41EB-B9A4-403E1A18DADD}" type="datetimeFigureOut">
              <a:rPr lang="en-US" smtClean="0"/>
              <a:pPr/>
              <a:t>6/7/2023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1A439-FEAB-43F4-871D-21563F966C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398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509872" y="0"/>
            <a:ext cx="13243109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6081656" y="-21511"/>
            <a:ext cx="4905488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1" rIns="91420" bIns="45711" rtlCol="0" anchor="ctr"/>
          <a:lstStyle/>
          <a:p>
            <a:pPr algn="ctr"/>
            <a:endParaRPr lang="en-US" sz="1800"/>
          </a:p>
        </p:txBody>
      </p:sp>
      <p:sp>
        <p:nvSpPr>
          <p:cNvPr id="47" name="Rectangle 46"/>
          <p:cNvSpPr/>
          <p:nvPr/>
        </p:nvSpPr>
        <p:spPr>
          <a:xfrm>
            <a:off x="6198795" y="-21509"/>
            <a:ext cx="46736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1" rIns="91420" bIns="45711"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11157" y="2708476"/>
            <a:ext cx="4417807" cy="170216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11157" y="4421083"/>
            <a:ext cx="4413071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1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8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6201185" y="6088286"/>
            <a:ext cx="46736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1" rIns="91420" bIns="45711" rtlCol="0" anchor="ctr"/>
          <a:lstStyle/>
          <a:p>
            <a:pPr algn="ctr"/>
            <a:endParaRPr lang="en-US" sz="1800"/>
          </a:p>
        </p:txBody>
      </p:sp>
      <p:sp>
        <p:nvSpPr>
          <p:cNvPr id="89" name="Rectangle 88"/>
          <p:cNvSpPr/>
          <p:nvPr/>
        </p:nvSpPr>
        <p:spPr>
          <a:xfrm>
            <a:off x="6201185" y="6088286"/>
            <a:ext cx="46736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1" rIns="91420" bIns="45711"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215015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bars,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9753600" cy="914400"/>
          </a:xfrm>
        </p:spPr>
        <p:txBody>
          <a:bodyPr anchor="ctr">
            <a:normAutofit/>
          </a:bodyPr>
          <a:lstStyle>
            <a:lvl1pPr>
              <a:defRPr sz="2800">
                <a:latin typeface="Helvetica Neue" panose="02000503000000020004" pitchFamily="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23416" y="1295400"/>
            <a:ext cx="4726280" cy="4876800"/>
          </a:xfrm>
        </p:spPr>
        <p:txBody>
          <a:bodyPr/>
          <a:lstStyle>
            <a:lvl1pPr>
              <a:defRPr>
                <a:latin typeface="Helvetica Neue" panose="02000503000000020004" pitchFamily="2"/>
              </a:defRPr>
            </a:lvl1pPr>
            <a:lvl2pPr>
              <a:defRPr>
                <a:latin typeface="Helvetica Neue" panose="02000503000000020004" pitchFamily="2"/>
              </a:defRPr>
            </a:lvl2pPr>
            <a:lvl3pPr>
              <a:defRPr>
                <a:latin typeface="Helvetica Neue" panose="02000503000000020004" pitchFamily="2"/>
              </a:defRPr>
            </a:lvl3pPr>
            <a:lvl4pPr>
              <a:defRPr>
                <a:latin typeface="Helvetica Neue" panose="02000503000000020004" pitchFamily="2"/>
              </a:defRPr>
            </a:lvl4pPr>
            <a:lvl5pPr>
              <a:defRPr>
                <a:latin typeface="Helvetica Neue" panose="02000503000000020004" pitchFamily="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7600" y="1295400"/>
            <a:ext cx="4775200" cy="4876800"/>
          </a:xfrm>
        </p:spPr>
        <p:txBody>
          <a:bodyPr/>
          <a:lstStyle>
            <a:lvl1pPr>
              <a:defRPr>
                <a:latin typeface="Helvetica Neue" panose="02000503000000020004" pitchFamily="2"/>
              </a:defRPr>
            </a:lvl1pPr>
            <a:lvl2pPr>
              <a:defRPr>
                <a:latin typeface="Helvetica Neue" panose="02000503000000020004" pitchFamily="2"/>
              </a:defRPr>
            </a:lvl2pPr>
            <a:lvl3pPr>
              <a:defRPr>
                <a:latin typeface="Helvetica Neue" panose="02000503000000020004" pitchFamily="2"/>
              </a:defRPr>
            </a:lvl3pPr>
            <a:lvl4pPr>
              <a:defRPr>
                <a:latin typeface="Helvetica Neue" panose="02000503000000020004" pitchFamily="2"/>
              </a:defRPr>
            </a:lvl4pPr>
            <a:lvl5pPr>
              <a:defRPr>
                <a:latin typeface="Helvetica Neue" panose="02000503000000020004" pitchFamily="2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0771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bars, 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9753600" cy="914400"/>
          </a:xfrm>
        </p:spPr>
        <p:txBody>
          <a:bodyPr anchor="ctr">
            <a:normAutofit/>
          </a:bodyPr>
          <a:lstStyle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 panose="02000503000000020004" pitchFamily="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95401"/>
            <a:ext cx="9753600" cy="4537233"/>
          </a:xfrm>
        </p:spPr>
        <p:txBody>
          <a:bodyPr>
            <a:normAutofit/>
          </a:bodyPr>
          <a:lstStyle>
            <a:lvl1pPr>
              <a:defRPr sz="2500">
                <a:latin typeface="Helvetica Neue" panose="02000503000000020004" pitchFamily="2"/>
              </a:defRPr>
            </a:lvl1pPr>
            <a:lvl2pPr>
              <a:defRPr sz="2200">
                <a:latin typeface="Helvetica Neue" panose="02000503000000020004" pitchFamily="2"/>
              </a:defRPr>
            </a:lvl2pPr>
            <a:lvl3pPr>
              <a:defRPr sz="1800">
                <a:latin typeface="Helvetica Neue" panose="02000503000000020004" pitchFamily="2"/>
              </a:defRPr>
            </a:lvl3pPr>
            <a:lvl4pPr>
              <a:defRPr sz="1600">
                <a:latin typeface="Helvetica Neue" panose="02000503000000020004" pitchFamily="2"/>
              </a:defRPr>
            </a:lvl4pPr>
            <a:lvl5pPr>
              <a:defRPr sz="1600">
                <a:latin typeface="Helvetica Neue" panose="02000503000000020004" pitchFamily="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073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45" tIns="41473" rIns="82945" bIns="41473" rtlCol="0" anchor="ctr"/>
          <a:lstStyle/>
          <a:p>
            <a:pPr algn="ctr"/>
            <a:endParaRPr lang="en-US" sz="1800">
              <a:latin typeface="Helvetica Neue" panose="02000503000000020004" pitchFamily="2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962"/>
            <a:ext cx="9753600" cy="913439"/>
          </a:xfrm>
          <a:prstGeom prst="rect">
            <a:avLst/>
          </a:prstGeom>
        </p:spPr>
        <p:txBody>
          <a:bodyPr vert="horz" lIns="82945" tIns="41473" rIns="82945" bIns="41473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600009"/>
            <a:ext cx="9753600" cy="4526395"/>
          </a:xfrm>
          <a:prstGeom prst="rect">
            <a:avLst/>
          </a:prstGeom>
        </p:spPr>
        <p:txBody>
          <a:bodyPr vert="horz" lIns="82945" tIns="41473" rIns="82945" bIns="41473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477001"/>
            <a:ext cx="12192000" cy="381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45" tIns="41473" rIns="82945" bIns="41473" rtlCol="0" anchor="ctr"/>
          <a:lstStyle/>
          <a:p>
            <a:pPr algn="ctr"/>
            <a:endParaRPr lang="en-US" sz="1800">
              <a:latin typeface="Helvetica Neue" panose="02000503000000020004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90254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74" r:id="rId6"/>
  </p:sldLayoutIdLst>
  <p:txStyles>
    <p:titleStyle>
      <a:lvl1pPr algn="ctr" defTabSz="829452" rtl="0" eaLnBrk="1" latinLnBrk="0" hangingPunct="1">
        <a:spcBef>
          <a:spcPct val="0"/>
        </a:spcBef>
        <a:buNone/>
        <a:defRPr sz="2400" kern="1200">
          <a:solidFill>
            <a:schemeClr val="bg1"/>
          </a:solidFill>
          <a:latin typeface="Helvetica Neue" panose="02000503000000020004" pitchFamily="2"/>
          <a:ea typeface="+mj-ea"/>
          <a:cs typeface="+mj-cs"/>
        </a:defRPr>
      </a:lvl1pPr>
    </p:titleStyle>
    <p:bodyStyle>
      <a:lvl1pPr marL="311045" indent="-311045" algn="l" defTabSz="829452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Helvetica Neue" panose="02000503000000020004" pitchFamily="2"/>
          <a:ea typeface="+mn-ea"/>
          <a:cs typeface="+mn-cs"/>
        </a:defRPr>
      </a:lvl1pPr>
      <a:lvl2pPr marL="673930" indent="-259204" algn="l" defTabSz="829452" rtl="0" eaLnBrk="1" latinLnBrk="0" hangingPunct="1">
        <a:spcBef>
          <a:spcPct val="20000"/>
        </a:spcBef>
        <a:buFont typeface="Arial" panose="020B0604020202020204" pitchFamily="34" charset="0"/>
        <a:buChar char="–"/>
        <a:defRPr sz="2500" kern="1200">
          <a:solidFill>
            <a:schemeClr val="tx1"/>
          </a:solidFill>
          <a:latin typeface="Helvetica Neue" panose="02000503000000020004" pitchFamily="2"/>
          <a:ea typeface="+mn-ea"/>
          <a:cs typeface="+mn-cs"/>
        </a:defRPr>
      </a:lvl2pPr>
      <a:lvl3pPr marL="1036815" indent="-207363" algn="l" defTabSz="829452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Helvetica Neue" panose="02000503000000020004" pitchFamily="2"/>
          <a:ea typeface="+mn-ea"/>
          <a:cs typeface="+mn-cs"/>
        </a:defRPr>
      </a:lvl3pPr>
      <a:lvl4pPr marL="1451541" indent="-207363" algn="l" defTabSz="829452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Helvetica Neue" panose="02000503000000020004" pitchFamily="2"/>
          <a:ea typeface="+mn-ea"/>
          <a:cs typeface="+mn-cs"/>
        </a:defRPr>
      </a:lvl4pPr>
      <a:lvl5pPr marL="1866268" indent="-207363" algn="l" defTabSz="829452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Helvetica Neue" panose="02000503000000020004" pitchFamily="2"/>
          <a:ea typeface="+mn-ea"/>
          <a:cs typeface="+mn-cs"/>
        </a:defRPr>
      </a:lvl5pPr>
      <a:lvl6pPr marL="2280994" indent="-207363" algn="l" defTabSz="829452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95720" indent="-207363" algn="l" defTabSz="829452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10446" indent="-207363" algn="l" defTabSz="829452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25172" indent="-207363" algn="l" defTabSz="829452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726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9452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4178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8904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3631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8357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3083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7809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45" tIns="41473" rIns="82945" bIns="41473" rtlCol="0" anchor="ctr"/>
          <a:lstStyle/>
          <a:p>
            <a:pPr algn="ctr"/>
            <a:endParaRPr lang="en-US" sz="1800">
              <a:latin typeface="Helvetica Neue" panose="02000503000000020004" pitchFamily="2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962"/>
            <a:ext cx="9753600" cy="913439"/>
          </a:xfrm>
          <a:prstGeom prst="rect">
            <a:avLst/>
          </a:prstGeom>
        </p:spPr>
        <p:txBody>
          <a:bodyPr vert="horz" lIns="82945" tIns="41473" rIns="82945" bIns="41473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600009"/>
            <a:ext cx="9753600" cy="4526395"/>
          </a:xfrm>
          <a:prstGeom prst="rect">
            <a:avLst/>
          </a:prstGeom>
        </p:spPr>
        <p:txBody>
          <a:bodyPr vert="horz" lIns="82945" tIns="41473" rIns="82945" bIns="41473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6477001"/>
            <a:ext cx="12192000" cy="381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45" tIns="41473" rIns="82945" bIns="41473" rtlCol="0" anchor="ctr"/>
          <a:lstStyle/>
          <a:p>
            <a:pPr algn="ctr"/>
            <a:endParaRPr lang="en-US" sz="1800">
              <a:latin typeface="Helvetica Neue" panose="02000503000000020004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813125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</p:sldLayoutIdLst>
  <p:txStyles>
    <p:titleStyle>
      <a:lvl1pPr algn="ctr" defTabSz="829452" rtl="0" eaLnBrk="1" latinLnBrk="0" hangingPunct="1">
        <a:spcBef>
          <a:spcPct val="0"/>
        </a:spcBef>
        <a:buNone/>
        <a:defRPr sz="2400" kern="1200">
          <a:solidFill>
            <a:schemeClr val="bg1"/>
          </a:solidFill>
          <a:latin typeface="Helvetica Neue" panose="02000503000000020004" pitchFamily="2"/>
          <a:ea typeface="+mj-ea"/>
          <a:cs typeface="+mj-cs"/>
        </a:defRPr>
      </a:lvl1pPr>
    </p:titleStyle>
    <p:bodyStyle>
      <a:lvl1pPr marL="311045" indent="-311045" algn="l" defTabSz="829452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Helvetica Neue" panose="02000503000000020004" pitchFamily="2"/>
          <a:ea typeface="+mn-ea"/>
          <a:cs typeface="+mn-cs"/>
        </a:defRPr>
      </a:lvl1pPr>
      <a:lvl2pPr marL="673930" indent="-259204" algn="l" defTabSz="829452" rtl="0" eaLnBrk="1" latinLnBrk="0" hangingPunct="1">
        <a:spcBef>
          <a:spcPct val="20000"/>
        </a:spcBef>
        <a:buFont typeface="Arial" panose="020B0604020202020204" pitchFamily="34" charset="0"/>
        <a:buChar char="–"/>
        <a:defRPr sz="2500" kern="1200">
          <a:solidFill>
            <a:schemeClr val="tx1"/>
          </a:solidFill>
          <a:latin typeface="Helvetica Neue" panose="02000503000000020004" pitchFamily="2"/>
          <a:ea typeface="+mn-ea"/>
          <a:cs typeface="+mn-cs"/>
        </a:defRPr>
      </a:lvl2pPr>
      <a:lvl3pPr marL="1036815" indent="-207363" algn="l" defTabSz="829452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Helvetica Neue" panose="02000503000000020004" pitchFamily="2"/>
          <a:ea typeface="+mn-ea"/>
          <a:cs typeface="+mn-cs"/>
        </a:defRPr>
      </a:lvl3pPr>
      <a:lvl4pPr marL="1451541" indent="-207363" algn="l" defTabSz="829452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Helvetica Neue" panose="02000503000000020004" pitchFamily="2"/>
          <a:ea typeface="+mn-ea"/>
          <a:cs typeface="+mn-cs"/>
        </a:defRPr>
      </a:lvl4pPr>
      <a:lvl5pPr marL="1866268" indent="-207363" algn="l" defTabSz="829452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Helvetica Neue" panose="02000503000000020004" pitchFamily="2"/>
          <a:ea typeface="+mn-ea"/>
          <a:cs typeface="+mn-cs"/>
        </a:defRPr>
      </a:lvl5pPr>
      <a:lvl6pPr marL="2280994" indent="-207363" algn="l" defTabSz="829452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95720" indent="-207363" algn="l" defTabSz="829452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10446" indent="-207363" algn="l" defTabSz="829452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25172" indent="-207363" algn="l" defTabSz="829452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726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9452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4178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8904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3631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8357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3083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7809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enjjneb.github.io/dada2/tutorial.html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arden24/2018_Taller_Genomica_ambiental/" TargetMode="Externa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PE" noProof="0" dirty="0"/>
              <a:t>Análisis de comunidades microbianas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es-PE" noProof="0" dirty="0"/>
              <a:t>Erick Cardenas Poire, </a:t>
            </a:r>
            <a:r>
              <a:rPr lang="es-PE" noProof="0" dirty="0" err="1"/>
              <a:t>Ph</a:t>
            </a:r>
            <a:r>
              <a:rPr lang="es-PE" noProof="0" dirty="0"/>
              <a:t>. D.</a:t>
            </a:r>
          </a:p>
          <a:p>
            <a:pPr algn="ctr"/>
            <a:r>
              <a:rPr lang="es-PE" noProof="0" dirty="0"/>
              <a:t>Microbiome Insights Inc.</a:t>
            </a:r>
          </a:p>
          <a:p>
            <a:pPr algn="ctr"/>
            <a:r>
              <a:rPr lang="es-PE" noProof="0" dirty="0"/>
              <a:t>Vancouver + Toronto, Canadá</a:t>
            </a:r>
          </a:p>
          <a:p>
            <a:pPr algn="ctr"/>
            <a:r>
              <a:rPr lang="es-PE" noProof="0" dirty="0"/>
              <a:t>www.linkedin.com/in/erickcardenas/</a:t>
            </a:r>
          </a:p>
        </p:txBody>
      </p:sp>
    </p:spTree>
    <p:extLst>
      <p:ext uri="{BB962C8B-B14F-4D97-AF65-F5344CB8AC3E}">
        <p14:creationId xmlns:p14="http://schemas.microsoft.com/office/powerpoint/2010/main" val="4248542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A318A-A861-4DB9-9845-2EE669001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noProof="0" dirty="0"/>
              <a:t>Métodos contemporáneos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D56E4-B253-464B-B100-4E773BC0EEC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17171" y="1295400"/>
            <a:ext cx="3712029" cy="4876800"/>
          </a:xfrm>
        </p:spPr>
        <p:txBody>
          <a:bodyPr>
            <a:normAutofit fontScale="92500" lnSpcReduction="10000"/>
          </a:bodyPr>
          <a:lstStyle/>
          <a:p>
            <a:r>
              <a:rPr lang="es-PE" dirty="0" err="1"/>
              <a:t>Secuenciamiento</a:t>
            </a:r>
            <a:r>
              <a:rPr lang="es-PE" dirty="0"/>
              <a:t> paralelo masivo</a:t>
            </a:r>
            <a:endParaRPr lang="es-PE" noProof="0" dirty="0"/>
          </a:p>
          <a:p>
            <a:pPr>
              <a:buFont typeface="Wingdings" panose="05000000000000000000" pitchFamily="2" charset="2"/>
              <a:buChar char="ü"/>
            </a:pPr>
            <a:r>
              <a:rPr lang="es-PE" noProof="0" dirty="0"/>
              <a:t>Alta resolución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PE" noProof="0" dirty="0"/>
              <a:t>Alto rendimiento</a:t>
            </a:r>
          </a:p>
          <a:p>
            <a:pPr>
              <a:buFont typeface="Wingdings" panose="05000000000000000000" pitchFamily="2" charset="2"/>
              <a:buChar char="û"/>
            </a:pPr>
            <a:r>
              <a:rPr lang="es-PE" noProof="0" dirty="0"/>
              <a:t>No hay </a:t>
            </a:r>
            <a:r>
              <a:rPr lang="es-PE" dirty="0" err="1"/>
              <a:t>primers</a:t>
            </a:r>
            <a:r>
              <a:rPr lang="es-PE" dirty="0"/>
              <a:t> </a:t>
            </a:r>
            <a:r>
              <a:rPr lang="es-PE" noProof="0" dirty="0"/>
              <a:t>universales</a:t>
            </a:r>
          </a:p>
          <a:p>
            <a:pPr>
              <a:buFont typeface="Wingdings" panose="05000000000000000000" pitchFamily="2" charset="2"/>
              <a:buChar char="û"/>
            </a:pPr>
            <a:endParaRPr lang="es-PE" dirty="0"/>
          </a:p>
          <a:p>
            <a:pPr marL="0" indent="0">
              <a:buNone/>
            </a:pPr>
            <a:r>
              <a:rPr lang="es-PE" dirty="0"/>
              <a:t>Acelerado entendimiento del rol de microorganismos en muchos ambientes</a:t>
            </a:r>
            <a:endParaRPr lang="es-PE" noProof="0" dirty="0"/>
          </a:p>
          <a:p>
            <a:pPr lvl="1"/>
            <a:endParaRPr lang="es-PE" noProof="0" dirty="0"/>
          </a:p>
        </p:txBody>
      </p:sp>
      <p:sp>
        <p:nvSpPr>
          <p:cNvPr id="4" name="AutoShape 2" descr="https://www.genome.gov/images/content/costpermb_2017.jpg">
            <a:extLst>
              <a:ext uri="{FF2B5EF4-FFF2-40B4-BE49-F238E27FC236}">
                <a16:creationId xmlns:a16="http://schemas.microsoft.com/office/drawing/2014/main" id="{52C43DB0-012A-4F36-8835-8E5F208A65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2CCB2C93-8A35-47E7-96B2-0D52D5249C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" t="3511" r="19883" b="1573"/>
          <a:stretch/>
        </p:blipFill>
        <p:spPr bwMode="auto">
          <a:xfrm>
            <a:off x="5638801" y="1695450"/>
            <a:ext cx="5802084" cy="33845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402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 l="7500" r="6667" b="12520"/>
          <a:stretch>
            <a:fillRect/>
          </a:stretch>
        </p:blipFill>
        <p:spPr bwMode="auto">
          <a:xfrm>
            <a:off x="2514601" y="1248792"/>
            <a:ext cx="7210777" cy="3780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t="85860"/>
          <a:stretch>
            <a:fillRect/>
          </a:stretch>
        </p:blipFill>
        <p:spPr bwMode="auto">
          <a:xfrm>
            <a:off x="1676400" y="5181601"/>
            <a:ext cx="8991600" cy="654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2057400" y="5846705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solidFill>
                  <a:prstClr val="black"/>
                </a:solidFill>
                <a:latin typeface="Calibri"/>
              </a:rPr>
              <a:t>Wang Q, </a:t>
            </a:r>
            <a:r>
              <a:rPr lang="en-AU" dirty="0" err="1">
                <a:solidFill>
                  <a:prstClr val="black"/>
                </a:solidFill>
                <a:latin typeface="Calibri"/>
              </a:rPr>
              <a:t>Garrity</a:t>
            </a:r>
            <a:r>
              <a:rPr lang="en-AU" dirty="0">
                <a:solidFill>
                  <a:prstClr val="black"/>
                </a:solidFill>
                <a:latin typeface="Calibri"/>
              </a:rPr>
              <a:t> GM, Tiedje JM, Cole JR.</a:t>
            </a:r>
          </a:p>
          <a:p>
            <a:r>
              <a:rPr lang="en-AU" dirty="0" err="1">
                <a:solidFill>
                  <a:prstClr val="black"/>
                </a:solidFill>
                <a:latin typeface="Calibri"/>
              </a:rPr>
              <a:t>Appl</a:t>
            </a:r>
            <a:r>
              <a:rPr lang="en-AU" dirty="0">
                <a:solidFill>
                  <a:prstClr val="black"/>
                </a:solidFill>
                <a:latin typeface="Calibri"/>
              </a:rPr>
              <a:t> Environ </a:t>
            </a:r>
            <a:r>
              <a:rPr lang="en-AU" dirty="0" err="1">
                <a:solidFill>
                  <a:prstClr val="black"/>
                </a:solidFill>
                <a:latin typeface="Calibri"/>
              </a:rPr>
              <a:t>Microbiol</a:t>
            </a:r>
            <a:r>
              <a:rPr lang="en-AU" dirty="0">
                <a:solidFill>
                  <a:prstClr val="black"/>
                </a:solidFill>
                <a:latin typeface="Calibri"/>
              </a:rPr>
              <a:t>. 2007 Aug;73(16):5261-7. </a:t>
            </a:r>
            <a:r>
              <a:rPr lang="en-AU" dirty="0" err="1">
                <a:solidFill>
                  <a:prstClr val="black"/>
                </a:solidFill>
                <a:latin typeface="Calibri"/>
              </a:rPr>
              <a:t>Epub</a:t>
            </a:r>
            <a:r>
              <a:rPr lang="en-AU" dirty="0">
                <a:solidFill>
                  <a:prstClr val="black"/>
                </a:solidFill>
                <a:latin typeface="Calibri"/>
              </a:rPr>
              <a:t> 2007 Jun 22.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dirty="0"/>
              <a:t>Las </a:t>
            </a:r>
            <a:r>
              <a:rPr lang="en-AU" dirty="0" err="1"/>
              <a:t>regiones</a:t>
            </a:r>
            <a:r>
              <a:rPr lang="en-AU" dirty="0"/>
              <a:t> del gen 16S rRNA </a:t>
            </a:r>
            <a:r>
              <a:rPr lang="en-AU" dirty="0" err="1"/>
              <a:t>proveen</a:t>
            </a:r>
            <a:r>
              <a:rPr lang="en-AU" dirty="0"/>
              <a:t> </a:t>
            </a:r>
            <a:r>
              <a:rPr lang="en-AU" dirty="0" err="1"/>
              <a:t>diferentes</a:t>
            </a:r>
            <a:r>
              <a:rPr lang="en-AU" dirty="0"/>
              <a:t> </a:t>
            </a:r>
            <a:r>
              <a:rPr lang="en-AU" dirty="0" err="1"/>
              <a:t>cantidades</a:t>
            </a:r>
            <a:r>
              <a:rPr lang="en-AU" dirty="0"/>
              <a:t> de </a:t>
            </a:r>
            <a:r>
              <a:rPr lang="es-PE" dirty="0"/>
              <a:t>información</a:t>
            </a:r>
          </a:p>
        </p:txBody>
      </p:sp>
    </p:spTree>
    <p:extLst>
      <p:ext uri="{BB962C8B-B14F-4D97-AF65-F5344CB8AC3E}">
        <p14:creationId xmlns:p14="http://schemas.microsoft.com/office/powerpoint/2010/main" val="3127300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noProof="0" dirty="0"/>
              <a:t>Herramientas para el </a:t>
            </a:r>
            <a:r>
              <a:rPr lang="es-PE" noProof="0" dirty="0" err="1"/>
              <a:t>anális</a:t>
            </a:r>
            <a:r>
              <a:rPr lang="es-PE" dirty="0" err="1"/>
              <a:t>is</a:t>
            </a:r>
            <a:r>
              <a:rPr lang="es-PE" dirty="0"/>
              <a:t> de 16S</a:t>
            </a:r>
            <a:endParaRPr lang="es-PE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551709" y="1371601"/>
            <a:ext cx="4382747" cy="45106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PE" sz="2800" b="1" noProof="0" dirty="0"/>
              <a:t>Características:</a:t>
            </a:r>
          </a:p>
          <a:p>
            <a:r>
              <a:rPr lang="es-PE" sz="2400" noProof="0" dirty="0"/>
              <a:t>Información está organizada bajo estructura taxonómica</a:t>
            </a:r>
          </a:p>
          <a:p>
            <a:r>
              <a:rPr lang="es-PE" sz="2400" dirty="0"/>
              <a:t>Secuencias están alineadas</a:t>
            </a:r>
            <a:endParaRPr lang="es-PE" sz="2400" noProof="0" dirty="0"/>
          </a:p>
          <a:p>
            <a:r>
              <a:rPr lang="es-PE" sz="2400" dirty="0"/>
              <a:t>Secuencias han pasado control de calidad</a:t>
            </a:r>
            <a:endParaRPr lang="es-PE" sz="2400" noProof="0" dirty="0"/>
          </a:p>
          <a:p>
            <a:r>
              <a:rPr lang="es-PE" sz="2400" noProof="0" dirty="0"/>
              <a:t>Metadatos</a:t>
            </a:r>
          </a:p>
          <a:p>
            <a:r>
              <a:rPr lang="es-PE" sz="2400" dirty="0"/>
              <a:t>Herramientas </a:t>
            </a:r>
            <a:r>
              <a:rPr lang="es-PE" sz="2400" dirty="0" err="1"/>
              <a:t>espcializadas</a:t>
            </a:r>
            <a:endParaRPr lang="es-PE" sz="2400" noProof="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1057" t="11000" r="82469" b="72888"/>
          <a:stretch>
            <a:fillRect/>
          </a:stretch>
        </p:blipFill>
        <p:spPr bwMode="auto">
          <a:xfrm>
            <a:off x="6854738" y="2068574"/>
            <a:ext cx="2031175" cy="124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 l="19228" t="15000" r="65331" b="75294"/>
          <a:stretch>
            <a:fillRect/>
          </a:stretch>
        </p:blipFill>
        <p:spPr bwMode="auto">
          <a:xfrm>
            <a:off x="7928266" y="3547784"/>
            <a:ext cx="2315817" cy="909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RD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737" y="4772745"/>
            <a:ext cx="152400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324601" y="1371600"/>
            <a:ext cx="41424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b="1" dirty="0">
                <a:solidFill>
                  <a:prstClr val="black"/>
                </a:solidFill>
                <a:latin typeface="Helvetica Neue" panose="02000503000000020004" pitchFamily="2"/>
              </a:rPr>
              <a:t>Specialized  Databases</a:t>
            </a:r>
            <a:endParaRPr lang="en-US" sz="2800" b="1" dirty="0">
              <a:solidFill>
                <a:prstClr val="black"/>
              </a:solidFill>
              <a:latin typeface="Helvetica Neue" panose="02000503000000020004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854301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0"/>
            <a:ext cx="7696200" cy="914400"/>
          </a:xfrm>
        </p:spPr>
        <p:txBody>
          <a:bodyPr>
            <a:noAutofit/>
          </a:bodyPr>
          <a:lstStyle/>
          <a:p>
            <a:r>
              <a:rPr lang="es-PE" sz="2400" noProof="0" dirty="0"/>
              <a:t>Plataformas de procesamiento y </a:t>
            </a:r>
            <a:r>
              <a:rPr lang="es-PE" sz="2400" noProof="0" dirty="0" err="1"/>
              <a:t>analisis</a:t>
            </a:r>
            <a:r>
              <a:rPr lang="es-PE" sz="2400" noProof="0" dirty="0"/>
              <a:t> de ARNr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PE" sz="2800" b="1" noProof="0" dirty="0" err="1"/>
              <a:t>Caracteristicas</a:t>
            </a:r>
            <a:r>
              <a:rPr lang="es-PE" sz="2800" b="1" noProof="0" dirty="0"/>
              <a:t>:</a:t>
            </a:r>
          </a:p>
          <a:p>
            <a:r>
              <a:rPr lang="es-PE" sz="2400" noProof="0" dirty="0" err="1"/>
              <a:t>Inco</a:t>
            </a:r>
            <a:r>
              <a:rPr lang="es-PE" sz="2400" dirty="0" err="1"/>
              <a:t>rporan</a:t>
            </a:r>
            <a:r>
              <a:rPr lang="es-PE" sz="2400" dirty="0"/>
              <a:t> herramientas de diferentes fuentes</a:t>
            </a:r>
            <a:endParaRPr lang="es-PE" sz="2400" noProof="0" dirty="0"/>
          </a:p>
          <a:p>
            <a:r>
              <a:rPr lang="es-PE" sz="2400" dirty="0"/>
              <a:t>Procesamiento se puede hacer en computadoras propias</a:t>
            </a:r>
          </a:p>
          <a:p>
            <a:r>
              <a:rPr lang="es-PE" sz="2400" noProof="0" dirty="0" err="1"/>
              <a:t>Desafios</a:t>
            </a:r>
            <a:r>
              <a:rPr lang="es-PE" sz="2400" noProof="0" dirty="0"/>
              <a:t>:</a:t>
            </a:r>
          </a:p>
          <a:p>
            <a:pPr lvl="1"/>
            <a:r>
              <a:rPr lang="es-PE" sz="2200" noProof="0" dirty="0"/>
              <a:t>Instalación</a:t>
            </a:r>
          </a:p>
          <a:p>
            <a:pPr lvl="1"/>
            <a:r>
              <a:rPr lang="es-PE" sz="2200" dirty="0"/>
              <a:t>Requieren muchos recursos</a:t>
            </a:r>
          </a:p>
          <a:p>
            <a:pPr lvl="1"/>
            <a:r>
              <a:rPr lang="es-PE" sz="2200" noProof="0" dirty="0"/>
              <a:t>Parámetros y resultados pueden cambiar en el tiempo</a:t>
            </a:r>
          </a:p>
          <a:p>
            <a:pPr lvl="1"/>
            <a:r>
              <a:rPr lang="es-PE" sz="2200" noProof="0" dirty="0"/>
              <a:t>Opciones predeterminadas no son siempre transparentes</a:t>
            </a:r>
          </a:p>
        </p:txBody>
      </p:sp>
      <p:pic>
        <p:nvPicPr>
          <p:cNvPr id="6148" name="Picture 4" descr="QII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355042"/>
            <a:ext cx="3545598" cy="114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1" y="2074316"/>
            <a:ext cx="2842999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B46407-1C52-4724-B5C0-3F313C3090BA}"/>
              </a:ext>
            </a:extLst>
          </p:cNvPr>
          <p:cNvSpPr txBox="1"/>
          <p:nvPr/>
        </p:nvSpPr>
        <p:spPr>
          <a:xfrm>
            <a:off x="7086600" y="4876801"/>
            <a:ext cx="3240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200" b="1" dirty="0">
                <a:solidFill>
                  <a:prstClr val="black"/>
                </a:solidFill>
                <a:latin typeface="Calibri"/>
                <a:hlinkClick r:id="rId4"/>
              </a:rPr>
              <a:t>DADA2</a:t>
            </a:r>
            <a:endParaRPr lang="es-PE" sz="3200" b="1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4206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30254" y="1915490"/>
            <a:ext cx="1256146" cy="1142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AU" sz="1600" dirty="0" err="1">
                <a:solidFill>
                  <a:prstClr val="black"/>
                </a:solidFill>
                <a:latin typeface="Helvetica Neue" panose="02000503000000020004" pitchFamily="2"/>
              </a:rPr>
              <a:t>Datos</a:t>
            </a:r>
            <a:r>
              <a:rPr lang="en-AU" sz="1600" dirty="0">
                <a:solidFill>
                  <a:prstClr val="black"/>
                </a:solidFill>
                <a:latin typeface="Helvetica Neue" panose="02000503000000020004" pitchFamily="2"/>
              </a:rPr>
              <a:t> </a:t>
            </a:r>
            <a:r>
              <a:rPr lang="en-AU" sz="1600" dirty="0" err="1">
                <a:solidFill>
                  <a:prstClr val="black"/>
                </a:solidFill>
                <a:latin typeface="Helvetica Neue" panose="02000503000000020004" pitchFamily="2"/>
              </a:rPr>
              <a:t>limpios</a:t>
            </a:r>
            <a:endParaRPr lang="en-AU" sz="1600" dirty="0">
              <a:solidFill>
                <a:prstClr val="black"/>
              </a:solidFill>
              <a:latin typeface="Helvetica Neue" panose="02000503000000020004" pitchFamily="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79542" y="5509040"/>
            <a:ext cx="1331259" cy="58477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AU" sz="1600" dirty="0" err="1">
                <a:solidFill>
                  <a:prstClr val="white"/>
                </a:solidFill>
                <a:latin typeface="Helvetica Neue" panose="02000503000000020004" pitchFamily="2"/>
              </a:rPr>
              <a:t>Análisis</a:t>
            </a:r>
            <a:r>
              <a:rPr lang="en-AU" sz="1600" dirty="0">
                <a:solidFill>
                  <a:prstClr val="white"/>
                </a:solidFill>
                <a:latin typeface="Helvetica Neue" panose="02000503000000020004" pitchFamily="2"/>
              </a:rPr>
              <a:t> de </a:t>
            </a:r>
            <a:r>
              <a:rPr lang="en-AU" sz="1600" dirty="0" err="1">
                <a:solidFill>
                  <a:prstClr val="white"/>
                </a:solidFill>
                <a:latin typeface="Helvetica Neue" panose="02000503000000020004" pitchFamily="2"/>
              </a:rPr>
              <a:t>diversidad</a:t>
            </a:r>
            <a:endParaRPr lang="en-AU" sz="1600" dirty="0">
              <a:solidFill>
                <a:prstClr val="white"/>
              </a:solidFill>
              <a:latin typeface="Helvetica Neue" panose="02000503000000020004" pitchFamily="2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3200400" y="2347132"/>
            <a:ext cx="860834" cy="456753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Right Arrow 12"/>
          <p:cNvSpPr/>
          <p:nvPr/>
        </p:nvSpPr>
        <p:spPr>
          <a:xfrm rot="5400000">
            <a:off x="4358497" y="3528822"/>
            <a:ext cx="999658" cy="436639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8026483" y="2362120"/>
            <a:ext cx="889524" cy="456753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Right Arrow 27"/>
          <p:cNvSpPr/>
          <p:nvPr/>
        </p:nvSpPr>
        <p:spPr>
          <a:xfrm rot="5400000">
            <a:off x="9292527" y="3423471"/>
            <a:ext cx="695412" cy="436639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0" y="1983206"/>
            <a:ext cx="1447800" cy="11383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1600" dirty="0" err="1">
                <a:solidFill>
                  <a:prstClr val="black"/>
                </a:solidFill>
                <a:latin typeface="Helvetica Neue" panose="02000503000000020004" pitchFamily="2"/>
              </a:rPr>
              <a:t>Datos</a:t>
            </a:r>
            <a:r>
              <a:rPr lang="en-AU" sz="1600" dirty="0">
                <a:solidFill>
                  <a:prstClr val="black"/>
                </a:solidFill>
                <a:latin typeface="Helvetica Neue" panose="02000503000000020004" pitchFamily="2"/>
              </a:rPr>
              <a:t> crudos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699541" y="2004219"/>
            <a:ext cx="1256146" cy="1142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AU" sz="1600" dirty="0" err="1">
                <a:solidFill>
                  <a:prstClr val="black"/>
                </a:solidFill>
                <a:latin typeface="Helvetica Neue" panose="02000503000000020004" pitchFamily="2"/>
              </a:rPr>
              <a:t>Secuncias</a:t>
            </a:r>
            <a:r>
              <a:rPr lang="en-AU" sz="1600" dirty="0">
                <a:solidFill>
                  <a:prstClr val="black"/>
                </a:solidFill>
                <a:latin typeface="Helvetica Neue" panose="02000503000000020004" pitchFamily="2"/>
              </a:rPr>
              <a:t> </a:t>
            </a:r>
            <a:r>
              <a:rPr lang="en-AU" sz="1600" dirty="0" err="1">
                <a:solidFill>
                  <a:prstClr val="black"/>
                </a:solidFill>
                <a:latin typeface="Helvetica Neue" panose="02000503000000020004" pitchFamily="2"/>
              </a:rPr>
              <a:t>alineadas</a:t>
            </a:r>
            <a:endParaRPr lang="en-AU" sz="1600" dirty="0">
              <a:solidFill>
                <a:prstClr val="black"/>
              </a:solidFill>
              <a:latin typeface="Helvetica Neue" panose="02000503000000020004" pitchFamily="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983407" y="2086108"/>
            <a:ext cx="1256146" cy="1142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AU" sz="1600" dirty="0" err="1">
                <a:solidFill>
                  <a:prstClr val="black"/>
                </a:solidFill>
                <a:latin typeface="Helvetica Neue" panose="02000503000000020004" pitchFamily="2"/>
              </a:rPr>
              <a:t>Matriz</a:t>
            </a:r>
            <a:r>
              <a:rPr lang="en-AU" sz="1600" dirty="0">
                <a:solidFill>
                  <a:prstClr val="black"/>
                </a:solidFill>
                <a:latin typeface="Helvetica Neue" panose="02000503000000020004" pitchFamily="2"/>
              </a:rPr>
              <a:t> de </a:t>
            </a:r>
            <a:r>
              <a:rPr lang="en-AU" sz="1600" dirty="0" err="1">
                <a:solidFill>
                  <a:prstClr val="black"/>
                </a:solidFill>
                <a:latin typeface="Helvetica Neue" panose="02000503000000020004" pitchFamily="2"/>
              </a:rPr>
              <a:t>distancias</a:t>
            </a:r>
            <a:endParaRPr lang="en-AU" sz="1600" dirty="0">
              <a:solidFill>
                <a:prstClr val="black"/>
              </a:solidFill>
              <a:latin typeface="Helvetica Neue" panose="02000503000000020004" pitchFamily="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036155" y="4052455"/>
            <a:ext cx="1203398" cy="830997"/>
          </a:xfrm>
          <a:prstGeom prst="rect">
            <a:avLst/>
          </a:prstGeom>
          <a:ln w="539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AU" sz="1600" dirty="0" err="1">
                <a:solidFill>
                  <a:prstClr val="black"/>
                </a:solidFill>
                <a:latin typeface="Helvetica Neue" panose="02000503000000020004" pitchFamily="2"/>
              </a:rPr>
              <a:t>Tabla</a:t>
            </a:r>
            <a:r>
              <a:rPr lang="en-AU" sz="1600" dirty="0">
                <a:solidFill>
                  <a:prstClr val="black"/>
                </a:solidFill>
                <a:latin typeface="Helvetica Neue" panose="02000503000000020004" pitchFamily="2"/>
              </a:rPr>
              <a:t> de </a:t>
            </a:r>
            <a:r>
              <a:rPr lang="en-AU" sz="1600" dirty="0" err="1">
                <a:solidFill>
                  <a:prstClr val="black"/>
                </a:solidFill>
                <a:latin typeface="Helvetica Neue" panose="02000503000000020004" pitchFamily="2"/>
              </a:rPr>
              <a:t>especies</a:t>
            </a:r>
            <a:r>
              <a:rPr lang="en-AU" sz="1600" dirty="0">
                <a:solidFill>
                  <a:prstClr val="black"/>
                </a:solidFill>
                <a:latin typeface="Helvetica Neue" panose="02000503000000020004" pitchFamily="2"/>
              </a:rPr>
              <a:t> (OTUs)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077856" y="4440849"/>
            <a:ext cx="1560945" cy="11425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AU" sz="1600" dirty="0" err="1">
                <a:solidFill>
                  <a:prstClr val="white"/>
                </a:solidFill>
                <a:latin typeface="Helvetica Neue" panose="02000503000000020004" pitchFamily="2"/>
              </a:rPr>
              <a:t>Clasificación</a:t>
            </a:r>
            <a:r>
              <a:rPr lang="en-AU" sz="1600" dirty="0">
                <a:solidFill>
                  <a:prstClr val="white"/>
                </a:solidFill>
                <a:latin typeface="Helvetica Neue" panose="02000503000000020004" pitchFamily="2"/>
              </a:rPr>
              <a:t> </a:t>
            </a:r>
            <a:r>
              <a:rPr lang="en-AU" sz="1600" dirty="0" err="1">
                <a:solidFill>
                  <a:prstClr val="white"/>
                </a:solidFill>
                <a:latin typeface="Helvetica Neue" panose="02000503000000020004" pitchFamily="2"/>
              </a:rPr>
              <a:t>taxonomica</a:t>
            </a:r>
            <a:endParaRPr lang="en-AU" sz="1600" dirty="0">
              <a:solidFill>
                <a:prstClr val="white"/>
              </a:solidFill>
              <a:latin typeface="Helvetica Neue" panose="02000503000000020004" pitchFamily="2"/>
            </a:endParaRPr>
          </a:p>
        </p:txBody>
      </p:sp>
      <p:sp>
        <p:nvSpPr>
          <p:cNvPr id="46" name="Right Arrow 45"/>
          <p:cNvSpPr/>
          <p:nvPr/>
        </p:nvSpPr>
        <p:spPr>
          <a:xfrm rot="5400000">
            <a:off x="9292527" y="4853788"/>
            <a:ext cx="695412" cy="436639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806624" y="457200"/>
            <a:ext cx="1256146" cy="66177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AU" sz="1600" dirty="0" err="1">
                <a:solidFill>
                  <a:prstClr val="white"/>
                </a:solidFill>
                <a:latin typeface="Helvetica Neue" panose="02000503000000020004" pitchFamily="2"/>
              </a:rPr>
              <a:t>Filogenia</a:t>
            </a:r>
            <a:endParaRPr lang="en-AU" sz="1600" dirty="0">
              <a:solidFill>
                <a:prstClr val="white"/>
              </a:solidFill>
              <a:latin typeface="Helvetica Neue" panose="02000503000000020004" pitchFamily="2"/>
            </a:endParaRPr>
          </a:p>
        </p:txBody>
      </p:sp>
      <p:sp>
        <p:nvSpPr>
          <p:cNvPr id="48" name="Right Arrow 47"/>
          <p:cNvSpPr/>
          <p:nvPr/>
        </p:nvSpPr>
        <p:spPr>
          <a:xfrm rot="16200000">
            <a:off x="6971673" y="1330739"/>
            <a:ext cx="711885" cy="436639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Right Arrow 48"/>
          <p:cNvSpPr/>
          <p:nvPr/>
        </p:nvSpPr>
        <p:spPr>
          <a:xfrm>
            <a:off x="5638800" y="2347130"/>
            <a:ext cx="889524" cy="456753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76400" y="264866"/>
            <a:ext cx="4408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prstClr val="black"/>
                </a:solidFill>
                <a:latin typeface="Calibri"/>
              </a:rPr>
              <a:t>Flujo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 de </a:t>
            </a:r>
            <a:r>
              <a:rPr lang="en-US" sz="2800" dirty="0" err="1">
                <a:solidFill>
                  <a:prstClr val="black"/>
                </a:solidFill>
                <a:latin typeface="Calibri"/>
              </a:rPr>
              <a:t>información</a:t>
            </a:r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033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3" grpId="0" animBg="1"/>
      <p:bldP spid="21" grpId="0" animBg="1"/>
      <p:bldP spid="28" grpId="0" animBg="1"/>
      <p:bldP spid="34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Resumen</a:t>
            </a:r>
            <a:r>
              <a:rPr lang="en-AU" dirty="0"/>
              <a:t>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Gene </a:t>
            </a:r>
            <a:r>
              <a:rPr lang="en-AU" sz="2400" dirty="0" err="1"/>
              <a:t>RNAr</a:t>
            </a:r>
            <a:r>
              <a:rPr lang="en-AU" sz="2400" dirty="0"/>
              <a:t> 16S es </a:t>
            </a:r>
            <a:r>
              <a:rPr lang="en-AU" sz="2400" dirty="0" err="1"/>
              <a:t>el</a:t>
            </a:r>
            <a:r>
              <a:rPr lang="en-AU" sz="2400" dirty="0"/>
              <a:t> </a:t>
            </a:r>
            <a:r>
              <a:rPr lang="en-AU" sz="2400" dirty="0" err="1"/>
              <a:t>marcador</a:t>
            </a:r>
            <a:r>
              <a:rPr lang="en-AU" sz="2400" dirty="0"/>
              <a:t> </a:t>
            </a:r>
            <a:r>
              <a:rPr lang="en-AU" sz="2400" dirty="0" err="1"/>
              <a:t>filogenetico</a:t>
            </a:r>
            <a:r>
              <a:rPr lang="en-AU" sz="2400" dirty="0"/>
              <a:t> </a:t>
            </a:r>
            <a:r>
              <a:rPr lang="en-AU" sz="2400" dirty="0" err="1"/>
              <a:t>preferido</a:t>
            </a:r>
            <a:r>
              <a:rPr lang="en-AU" sz="2400" dirty="0"/>
              <a:t> </a:t>
            </a:r>
            <a:r>
              <a:rPr lang="en-AU" sz="2400" dirty="0" err="1"/>
              <a:t>por</a:t>
            </a:r>
            <a:r>
              <a:rPr lang="en-AU" sz="2400" dirty="0"/>
              <a:t> </a:t>
            </a:r>
            <a:r>
              <a:rPr lang="en-AU" sz="2400" dirty="0" err="1"/>
              <a:t>su</a:t>
            </a:r>
            <a:r>
              <a:rPr lang="en-AU" sz="2400" dirty="0"/>
              <a:t> </a:t>
            </a:r>
            <a:r>
              <a:rPr lang="en-AU" sz="2400" dirty="0" err="1"/>
              <a:t>distribucion</a:t>
            </a:r>
            <a:r>
              <a:rPr lang="en-AU" sz="2400" dirty="0"/>
              <a:t>, </a:t>
            </a:r>
            <a:r>
              <a:rPr lang="en-AU" sz="2400" dirty="0" err="1"/>
              <a:t>tamaño</a:t>
            </a:r>
            <a:r>
              <a:rPr lang="en-AU" sz="2400" dirty="0"/>
              <a:t>, y </a:t>
            </a:r>
            <a:r>
              <a:rPr lang="en-AU" sz="2400" dirty="0" err="1"/>
              <a:t>conservacion</a:t>
            </a:r>
            <a:r>
              <a:rPr lang="en-AU" sz="2400" dirty="0"/>
              <a:t>.</a:t>
            </a:r>
          </a:p>
          <a:p>
            <a:r>
              <a:rPr lang="en-AU" sz="2400" dirty="0"/>
              <a:t> gene is the preferred phylogenetic marker</a:t>
            </a:r>
          </a:p>
          <a:p>
            <a:r>
              <a:rPr lang="en-AU" sz="2400" dirty="0"/>
              <a:t>OTUs are proxy for species</a:t>
            </a:r>
          </a:p>
          <a:p>
            <a:r>
              <a:rPr lang="en-AU" sz="2400" dirty="0"/>
              <a:t>97% = Species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AU" sz="2400" dirty="0" err="1"/>
              <a:t>Existen</a:t>
            </a:r>
            <a:r>
              <a:rPr lang="en-AU" sz="2400" dirty="0"/>
              <a:t> </a:t>
            </a:r>
            <a:r>
              <a:rPr lang="en-AU" sz="2400" dirty="0" err="1"/>
              <a:t>herramientas</a:t>
            </a:r>
            <a:r>
              <a:rPr lang="en-AU" sz="2400" dirty="0"/>
              <a:t> </a:t>
            </a:r>
            <a:r>
              <a:rPr lang="en-AU" sz="2400" dirty="0" err="1"/>
              <a:t>especializades</a:t>
            </a:r>
            <a:r>
              <a:rPr lang="en-AU" sz="2400" dirty="0"/>
              <a:t> y </a:t>
            </a:r>
            <a:r>
              <a:rPr lang="en-AU" sz="2400" dirty="0" err="1"/>
              <a:t>procesos</a:t>
            </a:r>
            <a:r>
              <a:rPr lang="en-AU" sz="2400" dirty="0"/>
              <a:t> </a:t>
            </a:r>
            <a:r>
              <a:rPr lang="en-AU" sz="2400" dirty="0" err="1"/>
              <a:t>necesarios</a:t>
            </a:r>
            <a:r>
              <a:rPr lang="en-AU" sz="2400" dirty="0"/>
              <a:t> para </a:t>
            </a:r>
            <a:r>
              <a:rPr lang="en-AU" sz="2400" dirty="0" err="1"/>
              <a:t>procesar</a:t>
            </a:r>
            <a:r>
              <a:rPr lang="en-AU" sz="2400" dirty="0"/>
              <a:t> </a:t>
            </a:r>
            <a:r>
              <a:rPr lang="en-AU" sz="2400" dirty="0" err="1"/>
              <a:t>muestras</a:t>
            </a:r>
            <a:r>
              <a:rPr lang="en-AU" sz="2400" dirty="0"/>
              <a:t> de </a:t>
            </a:r>
            <a:r>
              <a:rPr lang="en-AU" sz="2400" dirty="0" err="1"/>
              <a:t>una</a:t>
            </a:r>
            <a:r>
              <a:rPr lang="en-AU" sz="2400" dirty="0"/>
              <a:t> </a:t>
            </a:r>
            <a:r>
              <a:rPr lang="en-AU" sz="2400" dirty="0" err="1"/>
              <a:t>manera</a:t>
            </a:r>
            <a:r>
              <a:rPr lang="en-AU" sz="2400" dirty="0"/>
              <a:t> </a:t>
            </a:r>
            <a:r>
              <a:rPr lang="en-AU" sz="2400" dirty="0" err="1"/>
              <a:t>rigurosa</a:t>
            </a:r>
            <a:endParaRPr lang="en-AU" sz="2400" dirty="0"/>
          </a:p>
          <a:p>
            <a:r>
              <a:rPr lang="en-AU" sz="2400" dirty="0" err="1"/>
              <a:t>Resultados</a:t>
            </a:r>
            <a:r>
              <a:rPr lang="en-AU" sz="2400" dirty="0"/>
              <a:t> </a:t>
            </a:r>
            <a:r>
              <a:rPr lang="en-AU" sz="2400" dirty="0" err="1"/>
              <a:t>dependen</a:t>
            </a:r>
            <a:r>
              <a:rPr lang="en-AU" sz="2400" dirty="0"/>
              <a:t> de </a:t>
            </a:r>
            <a:r>
              <a:rPr lang="en-AU" sz="2400" dirty="0" err="1"/>
              <a:t>los</a:t>
            </a:r>
            <a:r>
              <a:rPr lang="en-AU" sz="2400" dirty="0"/>
              <a:t> </a:t>
            </a:r>
            <a:r>
              <a:rPr lang="en-AU" sz="2400" dirty="0" err="1"/>
              <a:t>metodos</a:t>
            </a:r>
            <a:r>
              <a:rPr lang="en-AU" sz="2400" dirty="0"/>
              <a:t> </a:t>
            </a:r>
            <a:r>
              <a:rPr lang="en-AU" sz="2400" dirty="0" err="1"/>
              <a:t>usados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520398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noProof="0" dirty="0"/>
              <a:t>¿Qué entendemos por diversidad?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9029" y="1285672"/>
            <a:ext cx="9970851" cy="5181600"/>
          </a:xfrm>
        </p:spPr>
        <p:txBody>
          <a:bodyPr>
            <a:normAutofit fontScale="92500" lnSpcReduction="10000"/>
          </a:bodyPr>
          <a:lstStyle/>
          <a:p>
            <a:pPr marL="349355" indent="0">
              <a:buNone/>
              <a:tabLst>
                <a:tab pos="1017588" algn="l"/>
                <a:tab pos="1017588" algn="l"/>
                <a:tab pos="1017588" algn="l"/>
              </a:tabLst>
            </a:pPr>
            <a:r>
              <a:rPr lang="es-PE" sz="2000" noProof="0" dirty="0"/>
              <a:t>Biodiversidad (Wiki)</a:t>
            </a:r>
          </a:p>
          <a:p>
            <a:pPr marL="349355" indent="0">
              <a:buNone/>
              <a:tabLst>
                <a:tab pos="1017588" algn="l"/>
                <a:tab pos="1017588" algn="l"/>
                <a:tab pos="1017588" algn="l"/>
              </a:tabLst>
            </a:pPr>
            <a:r>
              <a:rPr lang="es-PE" sz="2000" noProof="0" dirty="0"/>
              <a:t>Totalidad de genes, especias, y ecosistemas de una región</a:t>
            </a:r>
          </a:p>
          <a:p>
            <a:pPr marL="349355" indent="0">
              <a:buNone/>
              <a:tabLst>
                <a:tab pos="1017588" algn="l"/>
                <a:tab pos="1017588" algn="l"/>
                <a:tab pos="1017588" algn="l"/>
              </a:tabLst>
            </a:pPr>
            <a:endParaRPr lang="es-PE" sz="2000" noProof="0" dirty="0"/>
          </a:p>
          <a:p>
            <a:pPr marL="349355" indent="0">
              <a:buNone/>
              <a:tabLst>
                <a:tab pos="1017588" algn="l"/>
                <a:tab pos="1017588" algn="l"/>
                <a:tab pos="1017588" algn="l"/>
              </a:tabLst>
            </a:pPr>
            <a:r>
              <a:rPr lang="es-PE" sz="2000" noProof="0" dirty="0" err="1"/>
              <a:t>Magurran</a:t>
            </a:r>
            <a:r>
              <a:rPr lang="es-PE" sz="2000" noProof="0" dirty="0"/>
              <a:t>:</a:t>
            </a:r>
          </a:p>
          <a:p>
            <a:pPr marL="349355" indent="0">
              <a:buNone/>
              <a:tabLst>
                <a:tab pos="1017588" algn="l"/>
                <a:tab pos="1017588" algn="l"/>
                <a:tab pos="1017588" algn="l"/>
              </a:tabLst>
            </a:pPr>
            <a:r>
              <a:rPr lang="es-PE" sz="2000" noProof="0" dirty="0"/>
              <a:t>La variedad y abundancia de especies en una unidad definida de estudio</a:t>
            </a:r>
          </a:p>
          <a:p>
            <a:pPr marL="349355" indent="0">
              <a:buNone/>
              <a:tabLst>
                <a:tab pos="1017588" algn="l"/>
                <a:tab pos="1017588" algn="l"/>
                <a:tab pos="1017588" algn="l"/>
              </a:tabLst>
            </a:pPr>
            <a:endParaRPr lang="es-PE" sz="1600" noProof="0" dirty="0"/>
          </a:p>
          <a:p>
            <a:pPr marL="692255" indent="-342900">
              <a:tabLst>
                <a:tab pos="1017588" algn="l"/>
                <a:tab pos="1017588" algn="l"/>
                <a:tab pos="1017588" algn="l"/>
              </a:tabLst>
            </a:pPr>
            <a:r>
              <a:rPr lang="es-PE" sz="2000" noProof="0" dirty="0"/>
              <a:t>Diversidad alfa:</a:t>
            </a:r>
          </a:p>
          <a:p>
            <a:pPr marL="1055140" lvl="1" indent="-342900">
              <a:tabLst>
                <a:tab pos="1017588" algn="l"/>
                <a:tab pos="1017588" algn="l"/>
                <a:tab pos="1017588" algn="l"/>
              </a:tabLst>
            </a:pPr>
            <a:r>
              <a:rPr lang="es-PE" sz="1700" noProof="0" dirty="0">
                <a:cs typeface="Times" pitchFamily="1" charset="0"/>
                <a:sym typeface="Times" pitchFamily="1" charset="0"/>
              </a:rPr>
              <a:t>Diversidad en una unidad espacial</a:t>
            </a:r>
          </a:p>
          <a:p>
            <a:pPr marL="1055140" lvl="1" indent="-342900">
              <a:tabLst>
                <a:tab pos="1017588" algn="l"/>
                <a:tab pos="1017588" algn="l"/>
                <a:tab pos="1017588" algn="l"/>
              </a:tabLst>
            </a:pPr>
            <a:r>
              <a:rPr lang="es-PE" sz="1700" noProof="0" dirty="0">
                <a:cs typeface="Times" pitchFamily="1" charset="0"/>
                <a:sym typeface="Times" pitchFamily="1" charset="0"/>
              </a:rPr>
              <a:t>Dentro de la comunidad</a:t>
            </a:r>
          </a:p>
          <a:p>
            <a:pPr marL="692255" indent="-342900">
              <a:tabLst>
                <a:tab pos="1017588" algn="l"/>
                <a:tab pos="1017588" algn="l"/>
                <a:tab pos="1017588" algn="l"/>
              </a:tabLst>
            </a:pPr>
            <a:endParaRPr lang="es-PE" sz="2000" noProof="0" dirty="0">
              <a:cs typeface="Times" pitchFamily="1" charset="0"/>
              <a:sym typeface="Times" pitchFamily="1" charset="0"/>
            </a:endParaRPr>
          </a:p>
          <a:p>
            <a:pPr marL="692255" indent="-342900">
              <a:tabLst>
                <a:tab pos="1017588" algn="l"/>
                <a:tab pos="1017588" algn="l"/>
                <a:tab pos="1017588" algn="l"/>
              </a:tabLst>
            </a:pPr>
            <a:endParaRPr lang="es-PE" sz="2000" noProof="0" dirty="0">
              <a:cs typeface="Times" pitchFamily="1" charset="0"/>
              <a:sym typeface="Times" pitchFamily="1" charset="0"/>
            </a:endParaRPr>
          </a:p>
          <a:p>
            <a:pPr marL="692255" indent="-342900">
              <a:tabLst>
                <a:tab pos="1017588" algn="l"/>
                <a:tab pos="1017588" algn="l"/>
                <a:tab pos="1017588" algn="l"/>
              </a:tabLst>
            </a:pPr>
            <a:r>
              <a:rPr lang="es-PE" sz="2000" noProof="0" dirty="0">
                <a:cs typeface="Times" pitchFamily="1" charset="0"/>
                <a:sym typeface="Times" pitchFamily="1" charset="0"/>
              </a:rPr>
              <a:t>Diversidad beta</a:t>
            </a:r>
          </a:p>
          <a:p>
            <a:pPr marL="1055140" lvl="1" indent="-342900">
              <a:tabLst>
                <a:tab pos="1017588" algn="l"/>
                <a:tab pos="1017588" algn="l"/>
                <a:tab pos="1017588" algn="l"/>
              </a:tabLst>
            </a:pPr>
            <a:r>
              <a:rPr lang="es-PE" sz="1700" noProof="0" dirty="0">
                <a:cs typeface="Times" pitchFamily="1" charset="0"/>
                <a:sym typeface="Times" pitchFamily="1" charset="0"/>
              </a:rPr>
              <a:t>Medida de cómo  difieren dos o más unidades espaciales</a:t>
            </a:r>
          </a:p>
          <a:p>
            <a:pPr marL="1055140" lvl="1" indent="-342900">
              <a:tabLst>
                <a:tab pos="1017588" algn="l"/>
                <a:tab pos="1017588" algn="l"/>
                <a:tab pos="1017588" algn="l"/>
              </a:tabLst>
            </a:pPr>
            <a:r>
              <a:rPr lang="es-PE" sz="1800" noProof="0" dirty="0">
                <a:cs typeface="Times" pitchFamily="1" charset="0"/>
                <a:sym typeface="Times" pitchFamily="1" charset="0"/>
              </a:rPr>
              <a:t>Entre comunidades</a:t>
            </a:r>
          </a:p>
          <a:p>
            <a:pPr marL="692255" indent="-342900">
              <a:tabLst>
                <a:tab pos="1017588" algn="l"/>
                <a:tab pos="1017588" algn="l"/>
                <a:tab pos="1017588" algn="l"/>
              </a:tabLst>
            </a:pPr>
            <a:endParaRPr lang="es-PE" sz="1600" noProof="0" dirty="0"/>
          </a:p>
          <a:p>
            <a:pPr marL="692255" indent="-342900">
              <a:tabLst>
                <a:tab pos="1017588" algn="l"/>
                <a:tab pos="1017588" algn="l"/>
                <a:tab pos="1017588" algn="l"/>
              </a:tabLst>
            </a:pPr>
            <a:r>
              <a:rPr lang="es-PE" sz="2000" noProof="0" dirty="0"/>
              <a:t>Diversidad gama</a:t>
            </a:r>
          </a:p>
          <a:p>
            <a:pPr marL="1055140" lvl="1" indent="-342900">
              <a:tabLst>
                <a:tab pos="1017588" algn="l"/>
                <a:tab pos="1017588" algn="l"/>
                <a:tab pos="1017588" algn="l"/>
              </a:tabLst>
            </a:pPr>
            <a:r>
              <a:rPr lang="es-PE" sz="1700" noProof="0" dirty="0"/>
              <a:t>Diversidad de paisajes</a:t>
            </a:r>
            <a:endParaRPr lang="es-PE" sz="1500" noProof="0" dirty="0"/>
          </a:p>
        </p:txBody>
      </p:sp>
    </p:spTree>
    <p:extLst>
      <p:ext uri="{BB962C8B-B14F-4D97-AF65-F5344CB8AC3E}">
        <p14:creationId xmlns:p14="http://schemas.microsoft.com/office/powerpoint/2010/main" val="2275768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PE" noProof="0" dirty="0"/>
              <a:t>Diversidad alfa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438400" y="1295400"/>
            <a:ext cx="7162800" cy="1295400"/>
          </a:xfrm>
        </p:spPr>
        <p:txBody>
          <a:bodyPr>
            <a:normAutofit/>
          </a:bodyPr>
          <a:lstStyle/>
          <a:p>
            <a:r>
              <a:rPr lang="es-PE" sz="2400" noProof="0" dirty="0"/>
              <a:t>Riqueza (S): Número de especies diferentes</a:t>
            </a:r>
          </a:p>
          <a:p>
            <a:r>
              <a:rPr lang="es-PE" sz="2400" noProof="0" dirty="0"/>
              <a:t>Igualdad (</a:t>
            </a:r>
            <a:r>
              <a:rPr lang="es-PE" sz="2400" noProof="0" dirty="0" err="1"/>
              <a:t>Evenness</a:t>
            </a:r>
            <a:r>
              <a:rPr lang="es-PE" sz="2400" noProof="0" dirty="0"/>
              <a:t>): Similitud de la abundancia de especies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343400" y="4876800"/>
            <a:ext cx="3505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dirty="0">
                <a:solidFill>
                  <a:prstClr val="black"/>
                </a:solidFill>
                <a:latin typeface="Helvetica Neue" panose="02000503000000020004" pitchFamily="2"/>
              </a:rPr>
              <a:t>Richness</a:t>
            </a:r>
          </a:p>
          <a:p>
            <a:pPr algn="ctr"/>
            <a:r>
              <a:rPr lang="en-AU" sz="3200" dirty="0">
                <a:solidFill>
                  <a:prstClr val="black"/>
                </a:solidFill>
                <a:latin typeface="Helvetica Neue" panose="02000503000000020004" pitchFamily="2"/>
              </a:rPr>
              <a:t>Evenness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3505201" y="2971801"/>
            <a:ext cx="4985079" cy="1500169"/>
            <a:chOff x="1524000" y="2667000"/>
            <a:chExt cx="5715000" cy="2057400"/>
          </a:xfrm>
        </p:grpSpPr>
        <p:sp>
          <p:nvSpPr>
            <p:cNvPr id="4" name="Oval 3"/>
            <p:cNvSpPr/>
            <p:nvPr/>
          </p:nvSpPr>
          <p:spPr>
            <a:xfrm>
              <a:off x="2057400" y="27432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2895600" y="35052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2514600" y="3200400"/>
              <a:ext cx="304800" cy="3048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3200400" y="4419600"/>
              <a:ext cx="304800" cy="3048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2286000" y="4267200"/>
              <a:ext cx="304800" cy="3048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3352800" y="36576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3048000" y="2819400"/>
              <a:ext cx="304800" cy="3048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828800" y="3505200"/>
              <a:ext cx="304800" cy="3048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5562600" y="26670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6477000" y="32004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943600" y="35052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6781800" y="4114800"/>
              <a:ext cx="304800" cy="3048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5791200" y="41910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6934200" y="3352800"/>
              <a:ext cx="304800" cy="3048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6553200" y="2743200"/>
              <a:ext cx="304800" cy="3048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5334000" y="34290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1524000" y="29718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5867400" y="30480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2133600" y="3657600"/>
              <a:ext cx="304800" cy="3048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6172200" y="28194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7848600" y="4866382"/>
            <a:ext cx="1066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dirty="0">
                <a:solidFill>
                  <a:prstClr val="black"/>
                </a:solidFill>
                <a:latin typeface="Calibri"/>
              </a:rPr>
              <a:t>=</a:t>
            </a:r>
          </a:p>
          <a:p>
            <a:pPr algn="ctr"/>
            <a:r>
              <a:rPr lang="en-AU" sz="3200" dirty="0">
                <a:solidFill>
                  <a:prstClr val="black"/>
                </a:solidFill>
                <a:latin typeface="Calibri"/>
              </a:rPr>
              <a:t>&lt;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238500" y="4866382"/>
            <a:ext cx="1143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dirty="0">
                <a:solidFill>
                  <a:prstClr val="black"/>
                </a:solidFill>
                <a:latin typeface="Calibri"/>
              </a:rPr>
              <a:t>=</a:t>
            </a:r>
          </a:p>
          <a:p>
            <a:pPr algn="ctr"/>
            <a:r>
              <a:rPr lang="en-AU" sz="3200" dirty="0">
                <a:solidFill>
                  <a:prstClr val="black"/>
                </a:solidFill>
                <a:latin typeface="Calibri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715080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noProof="0" dirty="0" err="1"/>
              <a:t>Indices</a:t>
            </a:r>
            <a:r>
              <a:rPr lang="es-PE" noProof="0" dirty="0"/>
              <a:t> de diversidad alfa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3"/>
              </a:buClr>
              <a:buSzPct val="80000"/>
            </a:pPr>
            <a:r>
              <a:rPr lang="es-PE" sz="2800" noProof="0" dirty="0"/>
              <a:t>Medida que considera uno o más componentes de la diversidad</a:t>
            </a:r>
          </a:p>
          <a:p>
            <a:pPr marL="927521" lvl="2" indent="-342900">
              <a:buClr>
                <a:schemeClr val="accent3"/>
              </a:buClr>
              <a:buSzPct val="80000"/>
            </a:pPr>
            <a:r>
              <a:rPr lang="es-PE" sz="2800" noProof="0" dirty="0"/>
              <a:t>Shannon (H’) </a:t>
            </a:r>
          </a:p>
          <a:p>
            <a:pPr marL="927521" lvl="2" indent="-342900">
              <a:buClr>
                <a:schemeClr val="accent3"/>
              </a:buClr>
              <a:buSzPct val="80000"/>
            </a:pPr>
            <a:r>
              <a:rPr lang="es-PE" sz="2800" noProof="0" dirty="0"/>
              <a:t>Simpson (D)</a:t>
            </a:r>
          </a:p>
          <a:p>
            <a:pPr marL="927521" lvl="2" indent="-342900">
              <a:buClr>
                <a:schemeClr val="accent3"/>
              </a:buClr>
              <a:buSzPct val="80000"/>
            </a:pPr>
            <a:r>
              <a:rPr lang="es-PE" sz="2800" noProof="0" dirty="0"/>
              <a:t>Chao1</a:t>
            </a:r>
          </a:p>
          <a:p>
            <a:endParaRPr lang="es-PE" sz="2800" noProof="0" dirty="0"/>
          </a:p>
        </p:txBody>
      </p:sp>
    </p:spTree>
    <p:extLst>
      <p:ext uri="{BB962C8B-B14F-4D97-AF65-F5344CB8AC3E}">
        <p14:creationId xmlns:p14="http://schemas.microsoft.com/office/powerpoint/2010/main" val="2723927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438" y="0"/>
            <a:ext cx="9753600" cy="914400"/>
          </a:xfrm>
        </p:spPr>
        <p:txBody>
          <a:bodyPr>
            <a:normAutofit/>
          </a:bodyPr>
          <a:lstStyle/>
          <a:p>
            <a:r>
              <a:rPr lang="es-PE" noProof="0" dirty="0" err="1"/>
              <a:t>Indice</a:t>
            </a:r>
            <a:r>
              <a:rPr lang="es-PE" noProof="0" dirty="0"/>
              <a:t> de diversidad de Shannon (H’)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2201" y="3027364"/>
            <a:ext cx="4918075" cy="19907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281364" y="2057401"/>
            <a:ext cx="28146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Número</a:t>
            </a:r>
            <a:r>
              <a:rPr lang="en-US" sz="2400" dirty="0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 de </a:t>
            </a:r>
            <a:r>
              <a:rPr lang="en-US" sz="2400" dirty="0" err="1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especies</a:t>
            </a:r>
            <a:endParaRPr lang="en-US" sz="2400" dirty="0">
              <a:solidFill>
                <a:prstClr val="black"/>
              </a:solidFill>
              <a:latin typeface="Helvetica Neue" panose="02000503000000020004" pitchFamily="2"/>
              <a:ea typeface="Optima" pitchFamily="1" charset="0"/>
              <a:cs typeface="Optima" pitchFamily="1" charset="0"/>
            </a:endParaRPr>
          </a:p>
          <a:p>
            <a:endParaRPr lang="en-US" sz="2400" dirty="0">
              <a:solidFill>
                <a:prstClr val="black"/>
              </a:solidFill>
              <a:latin typeface="Helvetica Neue" panose="02000503000000020004" pitchFamily="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77000" y="1752600"/>
            <a:ext cx="388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38">
              <a:tabLst>
                <a:tab pos="588963" algn="l"/>
              </a:tabLst>
            </a:pPr>
            <a:r>
              <a:rPr lang="en-AU" sz="2000" dirty="0" err="1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Proporción</a:t>
            </a:r>
            <a:r>
              <a:rPr lang="en-AU" sz="2000" dirty="0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 de la </a:t>
            </a:r>
            <a:r>
              <a:rPr lang="en-AU" sz="2000" dirty="0" err="1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comunidad</a:t>
            </a:r>
            <a:r>
              <a:rPr lang="en-AU" sz="2000" dirty="0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 </a:t>
            </a:r>
            <a:r>
              <a:rPr lang="en-AU" sz="2000" dirty="0" err="1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contribuido</a:t>
            </a:r>
            <a:r>
              <a:rPr lang="en-AU" sz="2000" dirty="0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 </a:t>
            </a:r>
            <a:r>
              <a:rPr lang="en-AU" sz="2000" dirty="0" err="1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por</a:t>
            </a:r>
            <a:r>
              <a:rPr lang="en-AU" sz="2000" dirty="0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 la </a:t>
            </a:r>
            <a:r>
              <a:rPr lang="en-AU" sz="2000" dirty="0" err="1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especie</a:t>
            </a:r>
            <a:r>
              <a:rPr lang="en-AU" sz="2000" i="1" dirty="0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 i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8001000" y="2514600"/>
            <a:ext cx="0" cy="114300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893285" y="2514601"/>
            <a:ext cx="0" cy="51276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60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noProof="0" dirty="0"/>
              <a:t>Esquema de la presentación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noProof="0" dirty="0"/>
              <a:t>Gen 16S </a:t>
            </a:r>
            <a:r>
              <a:rPr lang="es-PE" noProof="0" dirty="0" err="1"/>
              <a:t>RNAr</a:t>
            </a:r>
            <a:r>
              <a:rPr lang="es-PE" noProof="0" dirty="0"/>
              <a:t> y su uso como marcador filogenético</a:t>
            </a:r>
          </a:p>
          <a:p>
            <a:r>
              <a:rPr lang="es-PE" dirty="0"/>
              <a:t>Análisis de diversidad</a:t>
            </a:r>
            <a:endParaRPr lang="es-PE" noProof="0" dirty="0"/>
          </a:p>
          <a:p>
            <a:endParaRPr lang="es-PE" noProof="0" dirty="0"/>
          </a:p>
          <a:p>
            <a:r>
              <a:rPr lang="es-PE" noProof="0" dirty="0"/>
              <a:t>Material disponible en :</a:t>
            </a:r>
          </a:p>
          <a:p>
            <a:pPr lvl="1"/>
            <a:r>
              <a:rPr lang="es-PE" sz="1800" noProof="0" dirty="0">
                <a:hlinkClick r:id="rId2"/>
              </a:rPr>
              <a:t>https://github.com/carden24/2018_Taller_Genomica_ambiental/</a:t>
            </a:r>
            <a:endParaRPr lang="es-PE" sz="1800" noProof="0" dirty="0"/>
          </a:p>
          <a:p>
            <a:pPr lvl="1"/>
            <a:r>
              <a:rPr lang="es-PE" sz="1800" noProof="0" dirty="0"/>
              <a:t>Incluye archivos, scripts, y otros recursos</a:t>
            </a:r>
            <a:endParaRPr lang="es-PE" i="1" noProof="0" dirty="0"/>
          </a:p>
        </p:txBody>
      </p:sp>
    </p:spTree>
    <p:extLst>
      <p:ext uri="{BB962C8B-B14F-4D97-AF65-F5344CB8AC3E}">
        <p14:creationId xmlns:p14="http://schemas.microsoft.com/office/powerpoint/2010/main" val="2432363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noProof="0" dirty="0" err="1"/>
              <a:t>Indice</a:t>
            </a:r>
            <a:r>
              <a:rPr lang="es-PE" noProof="0" dirty="0"/>
              <a:t> de Simpson (D)</a:t>
            </a:r>
          </a:p>
        </p:txBody>
      </p:sp>
      <p:sp>
        <p:nvSpPr>
          <p:cNvPr id="4" name="Rectangle 3"/>
          <p:cNvSpPr/>
          <p:nvPr/>
        </p:nvSpPr>
        <p:spPr>
          <a:xfrm>
            <a:off x="2438400" y="5417404"/>
            <a:ext cx="7391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AU" sz="2400" dirty="0" err="1">
                <a:solidFill>
                  <a:prstClr val="black"/>
                </a:solidFill>
                <a:latin typeface="Helvetica Neue" panose="02000503000000020004" pitchFamily="2"/>
              </a:rPr>
              <a:t>Probabilidad</a:t>
            </a:r>
            <a:r>
              <a:rPr lang="en-AU" sz="2400" dirty="0">
                <a:solidFill>
                  <a:prstClr val="black"/>
                </a:solidFill>
                <a:latin typeface="Helvetica Neue" panose="02000503000000020004" pitchFamily="2"/>
              </a:rPr>
              <a:t> de </a:t>
            </a:r>
            <a:r>
              <a:rPr lang="en-AU" sz="2400" dirty="0" err="1">
                <a:solidFill>
                  <a:prstClr val="black"/>
                </a:solidFill>
                <a:latin typeface="Helvetica Neue" panose="02000503000000020004" pitchFamily="2"/>
              </a:rPr>
              <a:t>escoger</a:t>
            </a:r>
            <a:r>
              <a:rPr lang="en-AU" sz="2400" dirty="0">
                <a:solidFill>
                  <a:prstClr val="black"/>
                </a:solidFill>
                <a:latin typeface="Helvetica Neue" panose="02000503000000020004" pitchFamily="2"/>
              </a:rPr>
              <a:t> dos </a:t>
            </a:r>
            <a:r>
              <a:rPr lang="en-AU" sz="2400" dirty="0" err="1">
                <a:solidFill>
                  <a:prstClr val="black"/>
                </a:solidFill>
                <a:latin typeface="Helvetica Neue" panose="02000503000000020004" pitchFamily="2"/>
              </a:rPr>
              <a:t>miembros</a:t>
            </a:r>
            <a:r>
              <a:rPr lang="en-AU" sz="2400" dirty="0">
                <a:solidFill>
                  <a:prstClr val="black"/>
                </a:solidFill>
                <a:latin typeface="Helvetica Neue" panose="02000503000000020004" pitchFamily="2"/>
              </a:rPr>
              <a:t> de la </a:t>
            </a:r>
            <a:r>
              <a:rPr lang="en-AU" sz="2400" dirty="0" err="1">
                <a:solidFill>
                  <a:prstClr val="black"/>
                </a:solidFill>
                <a:latin typeface="Helvetica Neue" panose="02000503000000020004" pitchFamily="2"/>
              </a:rPr>
              <a:t>misma</a:t>
            </a:r>
            <a:r>
              <a:rPr lang="en-AU" sz="2400" dirty="0">
                <a:solidFill>
                  <a:prstClr val="black"/>
                </a:solidFill>
                <a:latin typeface="Helvetica Neue" panose="02000503000000020004" pitchFamily="2"/>
              </a:rPr>
              <a:t> </a:t>
            </a:r>
            <a:r>
              <a:rPr lang="en-AU" sz="2400" dirty="0" err="1">
                <a:solidFill>
                  <a:prstClr val="black"/>
                </a:solidFill>
                <a:latin typeface="Helvetica Neue" panose="02000503000000020004" pitchFamily="2"/>
              </a:rPr>
              <a:t>especies</a:t>
            </a:r>
            <a:r>
              <a:rPr lang="en-AU" sz="2400" dirty="0">
                <a:solidFill>
                  <a:prstClr val="black"/>
                </a:solidFill>
                <a:latin typeface="Helvetica Neue" panose="02000503000000020004" pitchFamily="2"/>
              </a:rPr>
              <a:t> al </a:t>
            </a:r>
            <a:r>
              <a:rPr lang="en-AU" sz="2400" dirty="0" err="1">
                <a:solidFill>
                  <a:prstClr val="black"/>
                </a:solidFill>
                <a:latin typeface="Helvetica Neue" panose="02000503000000020004" pitchFamily="2"/>
              </a:rPr>
              <a:t>tomar</a:t>
            </a:r>
            <a:r>
              <a:rPr lang="en-AU" sz="2400" dirty="0">
                <a:solidFill>
                  <a:prstClr val="black"/>
                </a:solidFill>
                <a:latin typeface="Helvetica Neue" panose="02000503000000020004" pitchFamily="2"/>
              </a:rPr>
              <a:t> dos </a:t>
            </a:r>
            <a:r>
              <a:rPr lang="en-AU" sz="2400" dirty="0" err="1">
                <a:solidFill>
                  <a:prstClr val="black"/>
                </a:solidFill>
                <a:latin typeface="Helvetica Neue" panose="02000503000000020004" pitchFamily="2"/>
              </a:rPr>
              <a:t>especies</a:t>
            </a:r>
            <a:r>
              <a:rPr lang="en-AU" sz="2400" dirty="0">
                <a:solidFill>
                  <a:prstClr val="black"/>
                </a:solidFill>
                <a:latin typeface="Helvetica Neue" panose="02000503000000020004" pitchFamily="2"/>
              </a:rPr>
              <a:t> al azar</a:t>
            </a: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510" name="Rectangle 6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512" name="Rectangle 8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513" name="Rectangle 9"/>
          <p:cNvSpPr>
            <a:spLocks noChangeArrowheads="1"/>
          </p:cNvSpPr>
          <p:nvPr/>
        </p:nvSpPr>
        <p:spPr bwMode="auto">
          <a:xfrm>
            <a:off x="1524001" y="1444109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AU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267201" y="3086101"/>
                <a:ext cx="3365975" cy="16531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solidFill>
                            <a:prstClr val="black"/>
                          </a:solidFill>
                          <a:latin typeface="Cambria Math"/>
                        </a:rPr>
                        <m:t>𝐷</m:t>
                      </m:r>
                      <m:r>
                        <a:rPr lang="en-US" sz="3600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3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3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𝑆</m:t>
                          </m:r>
                        </m:sup>
                        <m:e>
                          <m:r>
                            <a:rPr lang="en-US" sz="3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3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b/>
                            <m:sup>
                              <m:r>
                                <a:rPr lang="en-US" sz="3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3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36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1" y="3086101"/>
                <a:ext cx="3365975" cy="16531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>
            <a:off x="6705600" y="2478822"/>
            <a:ext cx="0" cy="114300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893285" y="2514601"/>
            <a:ext cx="0" cy="51276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83D4C65-DBD3-41C7-8DBF-A99E4F74A2B3}"/>
              </a:ext>
            </a:extLst>
          </p:cNvPr>
          <p:cNvSpPr txBox="1"/>
          <p:nvPr/>
        </p:nvSpPr>
        <p:spPr>
          <a:xfrm>
            <a:off x="4267201" y="1854607"/>
            <a:ext cx="28146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Número</a:t>
            </a:r>
            <a:r>
              <a:rPr lang="en-US" sz="2400" dirty="0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 de </a:t>
            </a:r>
            <a:r>
              <a:rPr lang="en-US" sz="2400" dirty="0" err="1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especies</a:t>
            </a:r>
            <a:endParaRPr lang="en-US" sz="2400" dirty="0">
              <a:solidFill>
                <a:prstClr val="black"/>
              </a:solidFill>
              <a:latin typeface="Helvetica Neue" panose="02000503000000020004" pitchFamily="2"/>
              <a:ea typeface="Optima" pitchFamily="1" charset="0"/>
              <a:cs typeface="Optima" pitchFamily="1" charset="0"/>
            </a:endParaRPr>
          </a:p>
          <a:p>
            <a:endParaRPr lang="en-US" sz="2400" dirty="0">
              <a:solidFill>
                <a:prstClr val="black"/>
              </a:solidFill>
              <a:latin typeface="Helvetica Neue" panose="02000503000000020004" pitchFamily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D08570-2D21-AD8B-39D2-5BAA81BFD506}"/>
              </a:ext>
            </a:extLst>
          </p:cNvPr>
          <p:cNvSpPr txBox="1"/>
          <p:nvPr/>
        </p:nvSpPr>
        <p:spPr>
          <a:xfrm>
            <a:off x="6363709" y="1628775"/>
            <a:ext cx="388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38">
              <a:tabLst>
                <a:tab pos="588963" algn="l"/>
              </a:tabLst>
            </a:pPr>
            <a:r>
              <a:rPr lang="en-AU" sz="2000" dirty="0" err="1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Proporción</a:t>
            </a:r>
            <a:r>
              <a:rPr lang="en-AU" sz="2000" dirty="0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 de la </a:t>
            </a:r>
            <a:r>
              <a:rPr lang="en-AU" sz="2000" dirty="0" err="1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comunidad</a:t>
            </a:r>
            <a:r>
              <a:rPr lang="en-AU" sz="2000" dirty="0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 </a:t>
            </a:r>
            <a:r>
              <a:rPr lang="en-AU" sz="2000" dirty="0" err="1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contribuido</a:t>
            </a:r>
            <a:r>
              <a:rPr lang="en-AU" sz="2000" dirty="0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 </a:t>
            </a:r>
            <a:r>
              <a:rPr lang="en-AU" sz="2000" dirty="0" err="1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por</a:t>
            </a:r>
            <a:r>
              <a:rPr lang="en-AU" sz="2000" dirty="0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 la </a:t>
            </a:r>
            <a:r>
              <a:rPr lang="en-AU" sz="2000" dirty="0" err="1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especie</a:t>
            </a:r>
            <a:r>
              <a:rPr lang="en-AU" sz="2000" i="1" dirty="0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 i</a:t>
            </a:r>
          </a:p>
        </p:txBody>
      </p:sp>
    </p:spTree>
    <p:extLst>
      <p:ext uri="{BB962C8B-B14F-4D97-AF65-F5344CB8AC3E}">
        <p14:creationId xmlns:p14="http://schemas.microsoft.com/office/powerpoint/2010/main" val="2007862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172200" y="1219200"/>
            <a:ext cx="4000500" cy="4724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pPr>
              <a:tabLst>
                <a:tab pos="0" algn="l"/>
                <a:tab pos="1017588" algn="l"/>
                <a:tab pos="1509713" algn="l"/>
                <a:tab pos="1017588" algn="l"/>
              </a:tabLst>
            </a:pPr>
            <a:r>
              <a:rPr lang="es-PE" noProof="0" dirty="0" err="1"/>
              <a:t>Indice</a:t>
            </a:r>
            <a:r>
              <a:rPr lang="es-PE" noProof="0" dirty="0"/>
              <a:t> Chao1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0" name="Rectangle 4"/>
              <p:cNvSpPr>
                <a:spLocks noGrp="1" noChangeArrowheads="1"/>
              </p:cNvSpPr>
              <p:nvPr>
                <p:ph sz="quarter" idx="4294967295"/>
              </p:nvPr>
            </p:nvSpPr>
            <p:spPr>
              <a:xfrm>
                <a:off x="2186683" y="1295400"/>
                <a:ext cx="3544888" cy="4876800"/>
              </a:xfrm>
              <a:ln/>
            </p:spPr>
            <p:txBody>
              <a:bodyPr>
                <a:normAutofit/>
              </a:bodyPr>
              <a:lstStyle/>
              <a:p>
                <a:pPr marL="0" indent="0">
                  <a:buNone/>
                  <a:tabLst>
                    <a:tab pos="1017588" algn="l"/>
                    <a:tab pos="1017588" algn="l"/>
                    <a:tab pos="1509713" algn="l"/>
                    <a:tab pos="1017588" algn="l"/>
                  </a:tabLst>
                </a:pPr>
                <a:r>
                  <a:rPr lang="es-PE" sz="2400" noProof="0" dirty="0"/>
                  <a:t>Estimado de la riqueza </a:t>
                </a:r>
                <a:r>
                  <a:rPr lang="es-PE" sz="2400" noProof="0" dirty="0" err="1"/>
                  <a:t>todal</a:t>
                </a:r>
                <a:r>
                  <a:rPr lang="es-PE" sz="2400" noProof="0" dirty="0"/>
                  <a:t> de la comunidad usando frecuencia  de especies raras</a:t>
                </a:r>
              </a:p>
              <a:p>
                <a:pPr marL="0" lvl="2" indent="0">
                  <a:buNone/>
                  <a:tabLst>
                    <a:tab pos="1017588" algn="l"/>
                    <a:tab pos="1017588" algn="l"/>
                    <a:tab pos="1509713" algn="l"/>
                    <a:tab pos="1017588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sz="3200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3200" i="1" noProof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s-PE" sz="3200" i="1" noProof="0">
                              <a:latin typeface="Cambria Math"/>
                            </a:rPr>
                            <m:t>𝑒𝑠𝑡</m:t>
                          </m:r>
                        </m:sub>
                      </m:sSub>
                      <m:r>
                        <a:rPr lang="es-PE" sz="3200" i="1" noProof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PE" sz="3200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3200" i="1" noProof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s-PE" sz="3200" i="1" noProof="0">
                              <a:latin typeface="Cambria Math"/>
                            </a:rPr>
                            <m:t>𝑜𝑏𝑠</m:t>
                          </m:r>
                        </m:sub>
                      </m:sSub>
                      <m:r>
                        <a:rPr lang="es-PE" sz="3200" i="1" noProof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s-PE" sz="32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s-PE" sz="3200" i="1" noProof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s-PE" sz="3200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PE" sz="3200" i="1" noProof="0">
                                      <a:latin typeface="Cambria Math"/>
                                    </a:rPr>
                                    <m:t>𝑎</m:t>
                                  </m:r>
                                  <m:r>
                                    <a:rPr lang="es-PE" sz="3200" i="1" baseline="30000" noProof="0">
                                      <a:latin typeface="Cambria Math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s-PE" sz="3200" i="1" noProof="0">
                                      <a:latin typeface="Cambria Math"/>
                                    </a:rPr>
                                    <m:t>2 </m:t>
                                  </m:r>
                                  <m:r>
                                    <a:rPr lang="es-PE" sz="3200" i="1" noProof="0">
                                      <a:latin typeface="Cambria Math"/>
                                    </a:rPr>
                                    <m:t>𝑏</m:t>
                                  </m:r>
                                </m:den>
                              </m:f>
                            </m:e>
                          </m:box>
                        </m:e>
                      </m:d>
                    </m:oMath>
                  </m:oMathPara>
                </a14:m>
                <a:endParaRPr lang="es-PE" sz="3200" noProof="0" dirty="0"/>
              </a:p>
              <a:p>
                <a:pPr marL="0" lvl="2" indent="0">
                  <a:buNone/>
                  <a:tabLst>
                    <a:tab pos="1017588" algn="l"/>
                    <a:tab pos="1017588" algn="l"/>
                    <a:tab pos="1509713" algn="l"/>
                    <a:tab pos="1017588" algn="l"/>
                  </a:tabLst>
                </a:pPr>
                <a:endParaRPr lang="es-PE" sz="2400" noProof="0" dirty="0"/>
              </a:p>
              <a:p>
                <a:pPr marL="0" lvl="2" indent="0">
                  <a:buNone/>
                  <a:tabLst>
                    <a:tab pos="1017588" algn="l"/>
                    <a:tab pos="1017588" algn="l"/>
                    <a:tab pos="1509713" algn="l"/>
                    <a:tab pos="1017588" algn="l"/>
                  </a:tabLst>
                </a:pPr>
                <a:r>
                  <a:rPr lang="es-PE" sz="2400" noProof="0" dirty="0"/>
                  <a:t>Puede sobrestimar la diversidad por errores de secuenciación</a:t>
                </a:r>
              </a:p>
            </p:txBody>
          </p:sp>
        </mc:Choice>
        <mc:Fallback xmlns="">
          <p:sp>
            <p:nvSpPr>
              <p:cNvPr id="50180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294967295"/>
              </p:nvPr>
            </p:nvSpPr>
            <p:spPr>
              <a:xfrm>
                <a:off x="2186683" y="1295400"/>
                <a:ext cx="3544888" cy="4876800"/>
              </a:xfrm>
              <a:blipFill>
                <a:blip r:embed="rId2"/>
                <a:stretch>
                  <a:fillRect l="-2926" t="-1000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172200" y="3810000"/>
                <a:ext cx="4000500" cy="16541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000" dirty="0" err="1">
                    <a:solidFill>
                      <a:prstClr val="black"/>
                    </a:solidFill>
                    <a:latin typeface="Helvetica Neue" panose="02000503000000020004" pitchFamily="2"/>
                  </a:rPr>
                  <a:t>Especies</a:t>
                </a:r>
                <a:r>
                  <a:rPr lang="en-AU" sz="2000" dirty="0">
                    <a:solidFill>
                      <a:prstClr val="black"/>
                    </a:solidFill>
                    <a:latin typeface="Helvetica Neue" panose="02000503000000020004" pitchFamily="2"/>
                  </a:rPr>
                  <a:t> </a:t>
                </a:r>
                <a:r>
                  <a:rPr lang="en-AU" sz="2000" dirty="0" err="1">
                    <a:solidFill>
                      <a:prstClr val="black"/>
                    </a:solidFill>
                    <a:latin typeface="Helvetica Neue" panose="02000503000000020004" pitchFamily="2"/>
                  </a:rPr>
                  <a:t>observadas</a:t>
                </a:r>
                <a:r>
                  <a:rPr lang="en-AU" sz="2000" dirty="0">
                    <a:solidFill>
                      <a:prstClr val="black"/>
                    </a:solidFill>
                    <a:latin typeface="Helvetica Neue" panose="02000503000000020004" pitchFamily="2"/>
                  </a:rPr>
                  <a:t> (S</a:t>
                </a:r>
                <a:r>
                  <a:rPr lang="en-AU" sz="2000" baseline="-25000" dirty="0">
                    <a:solidFill>
                      <a:prstClr val="black"/>
                    </a:solidFill>
                    <a:latin typeface="Helvetica Neue" panose="02000503000000020004" pitchFamily="2"/>
                  </a:rPr>
                  <a:t>obs</a:t>
                </a:r>
                <a:r>
                  <a:rPr lang="en-AU" sz="2000" dirty="0">
                    <a:solidFill>
                      <a:prstClr val="black"/>
                    </a:solidFill>
                    <a:latin typeface="Helvetica Neue" panose="02000503000000020004" pitchFamily="2"/>
                  </a:rPr>
                  <a:t>) = 5</a:t>
                </a:r>
              </a:p>
              <a:p>
                <a:r>
                  <a:rPr lang="en-AU" sz="2000" dirty="0">
                    <a:solidFill>
                      <a:prstClr val="black"/>
                    </a:solidFill>
                    <a:latin typeface="Helvetica Neue" panose="02000503000000020004" pitchFamily="2"/>
                  </a:rPr>
                  <a:t>Singletons (a) =  2</a:t>
                </a:r>
              </a:p>
              <a:p>
                <a:r>
                  <a:rPr lang="en-AU" sz="2000" dirty="0">
                    <a:solidFill>
                      <a:prstClr val="black"/>
                    </a:solidFill>
                    <a:latin typeface="Helvetica Neue" panose="02000503000000020004" pitchFamily="2"/>
                  </a:rPr>
                  <a:t>Doubletons (b) = 1</a:t>
                </a:r>
              </a:p>
              <a:p>
                <a:pPr marL="0" lvl="2"/>
                <a:endParaRPr lang="en-US" i="1" dirty="0">
                  <a:solidFill>
                    <a:prstClr val="black"/>
                  </a:solidFill>
                  <a:latin typeface="Helvetica Neue" panose="02000503000000020004" pitchFamily="2"/>
                </a:endParaRPr>
              </a:p>
              <a:p>
                <a:pPr marL="0" lvl="2"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𝑒𝑠𝑡</m:t>
                        </m:r>
                      </m:sub>
                    </m:sSub>
                    <m:r>
                      <a:rPr lang="en-US" sz="2000" i="1">
                        <a:solidFill>
                          <a:prstClr val="black"/>
                        </a:solidFill>
                        <a:latin typeface="Cambria Math"/>
                      </a:rPr>
                      <m:t>=5+</m:t>
                    </m:r>
                    <m:d>
                      <m:d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ox>
                          <m:box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sz="2000" i="1" baseline="3000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2 </m:t>
                                </m:r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 1</m:t>
                                </m:r>
                              </m:den>
                            </m:f>
                          </m:e>
                        </m:box>
                      </m:e>
                    </m:d>
                  </m:oMath>
                </a14:m>
                <a:r>
                  <a:rPr lang="en-AU" sz="2000" dirty="0">
                    <a:solidFill>
                      <a:prstClr val="black"/>
                    </a:solidFill>
                    <a:latin typeface="Helvetica Neue" panose="02000503000000020004" pitchFamily="2"/>
                  </a:rPr>
                  <a:t> = 7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3810000"/>
                <a:ext cx="4000500" cy="1654171"/>
              </a:xfrm>
              <a:prstGeom prst="rect">
                <a:avLst/>
              </a:prstGeom>
              <a:blipFill>
                <a:blip r:embed="rId3"/>
                <a:stretch>
                  <a:fillRect l="-1677" t="-1476" b="-3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6934200" y="1447800"/>
            <a:ext cx="2438400" cy="2133600"/>
            <a:chOff x="5638800" y="1447800"/>
            <a:chExt cx="2209800" cy="1828800"/>
          </a:xfrm>
        </p:grpSpPr>
        <p:sp>
          <p:nvSpPr>
            <p:cNvPr id="8" name="Oval 7"/>
            <p:cNvSpPr/>
            <p:nvPr/>
          </p:nvSpPr>
          <p:spPr>
            <a:xfrm>
              <a:off x="5638800" y="1447800"/>
              <a:ext cx="2209800" cy="18288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6204858" y="1824318"/>
              <a:ext cx="269966" cy="22411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6947263" y="2384611"/>
              <a:ext cx="269966" cy="22411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6609806" y="2160494"/>
              <a:ext cx="269966" cy="22411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105722" y="2870200"/>
              <a:ext cx="269966" cy="22411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7352212" y="2496671"/>
              <a:ext cx="269966" cy="22411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6002383" y="2384611"/>
              <a:ext cx="269966" cy="22411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6418968" y="2823882"/>
              <a:ext cx="269966" cy="22411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6272349" y="2496671"/>
              <a:ext cx="269966" cy="22411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7003017" y="1917700"/>
              <a:ext cx="269966" cy="22411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9789818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noProof="0" dirty="0"/>
              <a:t>Curvas de ranking y abundancia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2441562" y="1600200"/>
            <a:ext cx="3544710" cy="4876800"/>
          </a:xfrm>
        </p:spPr>
        <p:txBody>
          <a:bodyPr>
            <a:noAutofit/>
          </a:bodyPr>
          <a:lstStyle/>
          <a:p>
            <a:r>
              <a:rPr lang="es-PE" sz="2400" dirty="0"/>
              <a:t>Comparar riqueza e igualdad</a:t>
            </a:r>
          </a:p>
          <a:p>
            <a:r>
              <a:rPr lang="es-PE" sz="2400" dirty="0"/>
              <a:t>Pendientes elevadas sugieren presiones fuertes de selección</a:t>
            </a:r>
          </a:p>
          <a:p>
            <a:r>
              <a:rPr lang="es-PE" sz="2400" noProof="0" dirty="0"/>
              <a:t>Curvas pueden indicar distribución de recursos</a:t>
            </a:r>
          </a:p>
        </p:txBody>
      </p:sp>
      <p:graphicFrame>
        <p:nvGraphicFramePr>
          <p:cNvPr id="7" name="Chart 6"/>
          <p:cNvGraphicFramePr/>
          <p:nvPr/>
        </p:nvGraphicFramePr>
        <p:xfrm>
          <a:off x="6019800" y="1447800"/>
          <a:ext cx="4419600" cy="4648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629400" y="5486400"/>
            <a:ext cx="3810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Calibri"/>
              </a:rPr>
              <a:t>Species in order of abundance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84C95A-CEF5-48AD-BDBF-1ED0940FD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395" y="1476447"/>
            <a:ext cx="4195800" cy="379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27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noProof="0" dirty="0"/>
              <a:t>Curvas de rarefacción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2362200" y="1600200"/>
            <a:ext cx="3124200" cy="4876800"/>
          </a:xfrm>
        </p:spPr>
        <p:txBody>
          <a:bodyPr>
            <a:noAutofit/>
          </a:bodyPr>
          <a:lstStyle/>
          <a:p>
            <a:r>
              <a:rPr lang="es-PE" sz="2200" noProof="0" dirty="0"/>
              <a:t>Útiles para </a:t>
            </a:r>
            <a:r>
              <a:rPr lang="es-PE" sz="2200" dirty="0"/>
              <a:t>c</a:t>
            </a:r>
            <a:r>
              <a:rPr lang="es-PE" sz="2200" noProof="0" dirty="0" err="1"/>
              <a:t>omparar</a:t>
            </a:r>
            <a:r>
              <a:rPr lang="es-PE" sz="2200" noProof="0" dirty="0"/>
              <a:t> diversidad aun cuando hay  diferentes niveles de muestreo</a:t>
            </a:r>
          </a:p>
          <a:p>
            <a:r>
              <a:rPr lang="es-PE" sz="2200" noProof="0" dirty="0"/>
              <a:t>Útiles para saber si muestreo ya está saturado</a:t>
            </a:r>
          </a:p>
        </p:txBody>
      </p:sp>
      <p:pic>
        <p:nvPicPr>
          <p:cNvPr id="81922" name="Picture 2" descr="An external file that holds a picture, illustration, etc.&#10;Object name is zam0120889580004.jpg Object name is zam01208895800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88438" y="1676400"/>
            <a:ext cx="4487852" cy="3657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45845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noProof="0" dirty="0"/>
              <a:t>Índices de diversidad beta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PE" sz="2800" noProof="0" dirty="0"/>
              <a:t>Compara diversidad entre comunidades</a:t>
            </a:r>
          </a:p>
          <a:p>
            <a:r>
              <a:rPr lang="es-PE" sz="2800" noProof="0" dirty="0"/>
              <a:t>Rango: 0 – 1 </a:t>
            </a:r>
          </a:p>
          <a:p>
            <a:pPr marL="1435100" lvl="1" indent="0">
              <a:buNone/>
            </a:pPr>
            <a:r>
              <a:rPr lang="es-PE" sz="2600" noProof="0" dirty="0"/>
              <a:t>0 = 100% similitud, 0% distancia</a:t>
            </a:r>
          </a:p>
          <a:p>
            <a:pPr marL="1435100" lvl="1" indent="0">
              <a:buNone/>
            </a:pPr>
            <a:r>
              <a:rPr lang="es-PE" sz="2600" noProof="0" dirty="0"/>
              <a:t>1 = 0% similitud, 100% distancia</a:t>
            </a:r>
          </a:p>
          <a:p>
            <a:endParaRPr lang="es-PE" sz="2800" noProof="0" dirty="0"/>
          </a:p>
          <a:p>
            <a:r>
              <a:rPr lang="es-PE" sz="2800" noProof="0" dirty="0" err="1"/>
              <a:t>Puden</a:t>
            </a:r>
            <a:r>
              <a:rPr lang="es-PE" sz="2800" noProof="0" dirty="0"/>
              <a:t> utilizar abundancia y presencia/ausencia</a:t>
            </a:r>
          </a:p>
          <a:p>
            <a:r>
              <a:rPr lang="es-PE" sz="2800" dirty="0" err="1"/>
              <a:t>Indices</a:t>
            </a:r>
            <a:r>
              <a:rPr lang="es-PE" sz="2800" dirty="0"/>
              <a:t> usados </a:t>
            </a:r>
            <a:r>
              <a:rPr lang="es-PE" sz="2800" dirty="0" err="1"/>
              <a:t>frequentemente</a:t>
            </a:r>
            <a:endParaRPr lang="es-PE" sz="2800" dirty="0"/>
          </a:p>
          <a:p>
            <a:pPr lvl="1"/>
            <a:r>
              <a:rPr lang="es-PE" sz="2100" noProof="0" dirty="0"/>
              <a:t>Jaccard (Pres/</a:t>
            </a:r>
            <a:r>
              <a:rPr lang="es-PE" sz="2100" noProof="0" dirty="0" err="1"/>
              <a:t>Aus</a:t>
            </a:r>
            <a:r>
              <a:rPr lang="es-PE" sz="2100" noProof="0" dirty="0"/>
              <a:t>.)</a:t>
            </a:r>
          </a:p>
          <a:p>
            <a:pPr lvl="1"/>
            <a:r>
              <a:rPr lang="es-PE" sz="2400" noProof="0" dirty="0"/>
              <a:t>Sørensen (Pres/</a:t>
            </a:r>
            <a:r>
              <a:rPr lang="es-PE" sz="2400" noProof="0" dirty="0" err="1"/>
              <a:t>Aus</a:t>
            </a:r>
            <a:r>
              <a:rPr lang="es-PE" sz="2400" noProof="0" dirty="0"/>
              <a:t>)</a:t>
            </a:r>
          </a:p>
          <a:p>
            <a:pPr lvl="1"/>
            <a:r>
              <a:rPr lang="es-PE" sz="2400" noProof="0" dirty="0"/>
              <a:t>Bray-Curtis (Pres/</a:t>
            </a:r>
            <a:r>
              <a:rPr lang="es-PE" sz="2400" noProof="0" dirty="0" err="1"/>
              <a:t>Aus</a:t>
            </a:r>
            <a:r>
              <a:rPr lang="es-PE" sz="2400" noProof="0" dirty="0"/>
              <a:t> + Ab.)</a:t>
            </a:r>
          </a:p>
          <a:p>
            <a:pPr lvl="1"/>
            <a:r>
              <a:rPr lang="es-PE" sz="2400" b="1" noProof="0" dirty="0"/>
              <a:t>Chao-Sørensen </a:t>
            </a:r>
            <a:r>
              <a:rPr lang="es-PE" sz="2400" noProof="0" dirty="0"/>
              <a:t>(Pres/</a:t>
            </a:r>
            <a:r>
              <a:rPr lang="es-PE" sz="2400" noProof="0" dirty="0" err="1"/>
              <a:t>Aus</a:t>
            </a:r>
            <a:r>
              <a:rPr lang="es-PE" sz="2400" noProof="0" dirty="0"/>
              <a:t> + Ab.)</a:t>
            </a:r>
          </a:p>
          <a:p>
            <a:endParaRPr lang="es-PE" noProof="0" dirty="0"/>
          </a:p>
        </p:txBody>
      </p:sp>
    </p:spTree>
    <p:extLst>
      <p:ext uri="{BB962C8B-B14F-4D97-AF65-F5344CB8AC3E}">
        <p14:creationId xmlns:p14="http://schemas.microsoft.com/office/powerpoint/2010/main" val="2862573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noProof="0" dirty="0" err="1"/>
              <a:t>Indices</a:t>
            </a:r>
            <a:r>
              <a:rPr lang="es-PE" noProof="0" dirty="0"/>
              <a:t> de presencia/ausencia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4294967295"/>
          </p:nvPr>
        </p:nvGraphicFramePr>
        <p:xfrm>
          <a:off x="4456112" y="152400"/>
          <a:ext cx="3544888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2511172" y="3116700"/>
            <a:ext cx="17844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800" dirty="0" err="1">
                <a:solidFill>
                  <a:prstClr val="black"/>
                </a:solidFill>
                <a:latin typeface="Helvetica Neue" panose="02000503000000020004" pitchFamily="2"/>
              </a:rPr>
              <a:t>Muestra</a:t>
            </a:r>
            <a:r>
              <a:rPr lang="en-AU" sz="2800" dirty="0">
                <a:solidFill>
                  <a:prstClr val="black"/>
                </a:solidFill>
                <a:latin typeface="Helvetica Neue" panose="02000503000000020004" pitchFamily="2"/>
              </a:rPr>
              <a:t> 1</a:t>
            </a:r>
          </a:p>
        </p:txBody>
      </p:sp>
      <p:sp>
        <p:nvSpPr>
          <p:cNvPr id="8" name="Rectangle 7"/>
          <p:cNvSpPr/>
          <p:nvPr/>
        </p:nvSpPr>
        <p:spPr>
          <a:xfrm>
            <a:off x="5975487" y="2052493"/>
            <a:ext cx="58862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6000" dirty="0">
                <a:solidFill>
                  <a:prstClr val="black"/>
                </a:solidFill>
                <a:latin typeface="Calibri"/>
              </a:rPr>
              <a:t>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94186" y="4038601"/>
            <a:ext cx="7696200" cy="1348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0BD0D9"/>
              </a:buClr>
              <a:buFont typeface="Arial" panose="020B0604020202020204" pitchFamily="34" charset="0"/>
              <a:buChar char="•"/>
            </a:pPr>
            <a:r>
              <a:rPr lang="en-AU" sz="2400" dirty="0" err="1">
                <a:solidFill>
                  <a:prstClr val="black"/>
                </a:solidFill>
                <a:latin typeface="Helvetica Neue" panose="02000503000000020004" pitchFamily="2"/>
              </a:rPr>
              <a:t>Jaccard</a:t>
            </a:r>
            <a:r>
              <a:rPr lang="en-AU" sz="2400" dirty="0">
                <a:solidFill>
                  <a:prstClr val="black"/>
                </a:solidFill>
                <a:latin typeface="Helvetica Neue" panose="02000503000000020004" pitchFamily="2"/>
              </a:rPr>
              <a:t> =  b / (</a:t>
            </a:r>
            <a:r>
              <a:rPr lang="en-AU" sz="2400" dirty="0" err="1">
                <a:solidFill>
                  <a:prstClr val="black"/>
                </a:solidFill>
                <a:latin typeface="Helvetica Neue" panose="02000503000000020004" pitchFamily="2"/>
              </a:rPr>
              <a:t>a+b+c</a:t>
            </a:r>
            <a:r>
              <a:rPr lang="en-AU" sz="2400" dirty="0">
                <a:solidFill>
                  <a:prstClr val="black"/>
                </a:solidFill>
                <a:latin typeface="Helvetica Neue" panose="02000503000000020004" pitchFamily="2"/>
              </a:rPr>
              <a:t>)</a:t>
            </a:r>
          </a:p>
          <a:p>
            <a:pPr marL="342900" indent="-342900">
              <a:spcBef>
                <a:spcPct val="20000"/>
              </a:spcBef>
              <a:buClr>
                <a:srgbClr val="0BD0D9"/>
              </a:buClr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prstClr val="black"/>
                </a:solidFill>
                <a:latin typeface="Helvetica Neue" panose="02000503000000020004" pitchFamily="2"/>
              </a:rPr>
              <a:t>Sorensen (QS) = 2b /(a+2b+c)) </a:t>
            </a:r>
          </a:p>
          <a:p>
            <a:pPr marL="800100" lvl="1" indent="-342900">
              <a:spcBef>
                <a:spcPct val="20000"/>
              </a:spcBef>
              <a:buClr>
                <a:srgbClr val="0BD0D9"/>
              </a:buClr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prstClr val="black"/>
                </a:solidFill>
                <a:latin typeface="Helvetica Neue" panose="02000503000000020004" pitchFamily="2"/>
              </a:rPr>
              <a:t>Da mas peso a las </a:t>
            </a:r>
            <a:r>
              <a:rPr lang="en-AU" sz="2400" dirty="0" err="1">
                <a:solidFill>
                  <a:prstClr val="black"/>
                </a:solidFill>
                <a:latin typeface="Helvetica Neue" panose="02000503000000020004" pitchFamily="2"/>
              </a:rPr>
              <a:t>especies</a:t>
            </a:r>
            <a:r>
              <a:rPr lang="en-AU" sz="2400" dirty="0">
                <a:solidFill>
                  <a:prstClr val="black"/>
                </a:solidFill>
                <a:latin typeface="Helvetica Neue" panose="02000503000000020004" pitchFamily="2"/>
              </a:rPr>
              <a:t> </a:t>
            </a:r>
            <a:r>
              <a:rPr lang="en-AU" sz="2400" dirty="0" err="1">
                <a:solidFill>
                  <a:prstClr val="black"/>
                </a:solidFill>
                <a:latin typeface="Helvetica Neue" panose="02000503000000020004" pitchFamily="2"/>
              </a:rPr>
              <a:t>en</a:t>
            </a:r>
            <a:r>
              <a:rPr lang="en-AU" sz="2400" dirty="0">
                <a:solidFill>
                  <a:prstClr val="black"/>
                </a:solidFill>
                <a:latin typeface="Helvetica Neue" panose="02000503000000020004" pitchFamily="2"/>
              </a:rPr>
              <a:t> </a:t>
            </a:r>
            <a:r>
              <a:rPr lang="en-AU" sz="2400" dirty="0" err="1">
                <a:solidFill>
                  <a:prstClr val="black"/>
                </a:solidFill>
                <a:latin typeface="Helvetica Neue" panose="02000503000000020004" pitchFamily="2"/>
              </a:rPr>
              <a:t>comun</a:t>
            </a:r>
            <a:endParaRPr lang="en-AU" sz="2400" dirty="0">
              <a:solidFill>
                <a:prstClr val="black"/>
              </a:solidFill>
              <a:latin typeface="Helvetica Neue" panose="02000503000000020004" pitchFamily="2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181601" y="2052493"/>
            <a:ext cx="55335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6000" dirty="0">
                <a:solidFill>
                  <a:prstClr val="black"/>
                </a:solidFill>
                <a:latin typeface="Calibri"/>
              </a:rPr>
              <a:t>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787248" y="2042968"/>
            <a:ext cx="51007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6000" dirty="0">
                <a:solidFill>
                  <a:prstClr val="black"/>
                </a:solidFill>
                <a:latin typeface="Calibri"/>
              </a:rPr>
              <a:t>c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015175" y="3134380"/>
            <a:ext cx="17844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800" dirty="0" err="1">
                <a:solidFill>
                  <a:prstClr val="black"/>
                </a:solidFill>
                <a:latin typeface="Helvetica Neue" panose="02000503000000020004" pitchFamily="2"/>
              </a:rPr>
              <a:t>Muestra</a:t>
            </a:r>
            <a:r>
              <a:rPr lang="en-AU" sz="2800" dirty="0">
                <a:solidFill>
                  <a:prstClr val="black"/>
                </a:solidFill>
                <a:latin typeface="Helvetica Neue" panose="02000503000000020004" pitchFamily="2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100481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PE" noProof="0" dirty="0" err="1"/>
              <a:t>Indices</a:t>
            </a:r>
            <a:r>
              <a:rPr lang="es-PE" noProof="0" dirty="0"/>
              <a:t> que usan presencia/ausencia y </a:t>
            </a:r>
            <a:br>
              <a:rPr lang="es-PE" noProof="0" dirty="0"/>
            </a:br>
            <a:r>
              <a:rPr lang="es-PE" noProof="0" dirty="0"/>
              <a:t>abundancias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s-PE" noProof="0" dirty="0"/>
              <a:t>Bray -Curtis</a:t>
            </a:r>
          </a:p>
          <a:p>
            <a:endParaRPr lang="es-PE" noProof="0" dirty="0"/>
          </a:p>
          <a:p>
            <a:endParaRPr lang="es-PE" noProof="0" dirty="0"/>
          </a:p>
          <a:p>
            <a:endParaRPr lang="es-PE" noProof="0" dirty="0"/>
          </a:p>
          <a:p>
            <a:endParaRPr lang="es-PE" noProof="0" dirty="0"/>
          </a:p>
          <a:p>
            <a:endParaRPr lang="es-PE" noProof="0" dirty="0"/>
          </a:p>
          <a:p>
            <a:r>
              <a:rPr lang="es-PE" noProof="0" dirty="0"/>
              <a:t>Chao-</a:t>
            </a:r>
            <a:r>
              <a:rPr lang="es-PE" noProof="0" dirty="0" err="1"/>
              <a:t>Sorensen</a:t>
            </a:r>
            <a:endParaRPr lang="es-PE" noProof="0" dirty="0"/>
          </a:p>
        </p:txBody>
      </p:sp>
      <p:sp>
        <p:nvSpPr>
          <p:cNvPr id="10" name="TextBox 9"/>
          <p:cNvSpPr txBox="1"/>
          <p:nvPr/>
        </p:nvSpPr>
        <p:spPr>
          <a:xfrm>
            <a:off x="8382000" y="0"/>
            <a:ext cx="5029200" cy="7700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  <a:buClr>
                <a:srgbClr val="0BD0D9"/>
              </a:buClr>
              <a:buFont typeface="Wingdings" pitchFamily="2" charset="2"/>
              <a:buChar char="q"/>
            </a:pPr>
            <a:endParaRPr lang="en-AU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50436" y="1752601"/>
            <a:ext cx="289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dirty="0" err="1">
                <a:solidFill>
                  <a:prstClr val="black"/>
                </a:solidFill>
                <a:latin typeface="Calibri"/>
              </a:rPr>
              <a:t>Diferencia</a:t>
            </a:r>
            <a:r>
              <a:rPr lang="en-AU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AU" sz="2000" dirty="0" err="1">
                <a:solidFill>
                  <a:prstClr val="black"/>
                </a:solidFill>
                <a:latin typeface="Calibri"/>
              </a:rPr>
              <a:t>absoluta</a:t>
            </a:r>
            <a:r>
              <a:rPr lang="en-AU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AU" sz="2000" dirty="0" err="1">
                <a:solidFill>
                  <a:prstClr val="black"/>
                </a:solidFill>
                <a:latin typeface="Calibri"/>
              </a:rPr>
              <a:t>en</a:t>
            </a:r>
            <a:r>
              <a:rPr lang="en-AU" sz="2000" dirty="0">
                <a:solidFill>
                  <a:prstClr val="black"/>
                </a:solidFill>
                <a:latin typeface="Calibri"/>
              </a:rPr>
              <a:t> abundancies de la </a:t>
            </a:r>
            <a:r>
              <a:rPr lang="en-AU" sz="2000" dirty="0" err="1">
                <a:solidFill>
                  <a:prstClr val="black"/>
                </a:solidFill>
                <a:latin typeface="Calibri"/>
              </a:rPr>
              <a:t>especie</a:t>
            </a:r>
            <a:r>
              <a:rPr lang="en-AU" sz="2000" dirty="0">
                <a:solidFill>
                  <a:prstClr val="black"/>
                </a:solidFill>
                <a:latin typeface="Calibri"/>
              </a:rPr>
              <a:t>  </a:t>
            </a:r>
            <a:r>
              <a:rPr lang="en-AU" sz="2000" i="1" dirty="0">
                <a:solidFill>
                  <a:prstClr val="black"/>
                </a:solidFill>
                <a:latin typeface="Calibri"/>
              </a:rPr>
              <a:t>i</a:t>
            </a:r>
            <a:r>
              <a:rPr lang="en-AU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AU" sz="2000" dirty="0" err="1">
                <a:solidFill>
                  <a:prstClr val="black"/>
                </a:solidFill>
                <a:latin typeface="Calibri"/>
              </a:rPr>
              <a:t>en</a:t>
            </a:r>
            <a:r>
              <a:rPr lang="en-AU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AU" sz="2000" dirty="0" err="1">
                <a:solidFill>
                  <a:prstClr val="black"/>
                </a:solidFill>
                <a:latin typeface="Calibri"/>
              </a:rPr>
              <a:t>muestras</a:t>
            </a:r>
            <a:r>
              <a:rPr lang="en-AU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AU" sz="2000" i="1" dirty="0">
                <a:solidFill>
                  <a:prstClr val="black"/>
                </a:solidFill>
                <a:latin typeface="Calibri"/>
              </a:rPr>
              <a:t>j</a:t>
            </a:r>
            <a:r>
              <a:rPr lang="en-AU" sz="2000" dirty="0">
                <a:solidFill>
                  <a:prstClr val="black"/>
                </a:solidFill>
                <a:latin typeface="Calibri"/>
              </a:rPr>
              <a:t> y </a:t>
            </a:r>
            <a:r>
              <a:rPr lang="en-AU" sz="2000" i="1" dirty="0">
                <a:solidFill>
                  <a:prstClr val="black"/>
                </a:solidFill>
                <a:latin typeface="Calibri"/>
              </a:rPr>
              <a:t>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86600" y="3330714"/>
            <a:ext cx="289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dirty="0">
                <a:solidFill>
                  <a:prstClr val="black"/>
                </a:solidFill>
                <a:latin typeface="Calibri"/>
              </a:rPr>
              <a:t>Suma de abundancies de</a:t>
            </a:r>
          </a:p>
          <a:p>
            <a:pPr algn="ctr"/>
            <a:r>
              <a:rPr lang="en-AU" sz="2000" i="1" dirty="0">
                <a:solidFill>
                  <a:prstClr val="black"/>
                </a:solidFill>
                <a:latin typeface="Calibri"/>
              </a:rPr>
              <a:t>i</a:t>
            </a:r>
            <a:r>
              <a:rPr lang="en-AU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AU" sz="2000" dirty="0" err="1">
                <a:solidFill>
                  <a:prstClr val="black"/>
                </a:solidFill>
                <a:latin typeface="Calibri"/>
              </a:rPr>
              <a:t>en</a:t>
            </a:r>
            <a:r>
              <a:rPr lang="en-AU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AU" sz="2000" dirty="0" err="1">
                <a:solidFill>
                  <a:prstClr val="black"/>
                </a:solidFill>
                <a:latin typeface="Calibri"/>
              </a:rPr>
              <a:t>muestras</a:t>
            </a:r>
            <a:r>
              <a:rPr lang="en-AU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AU" sz="2000" i="1" dirty="0">
                <a:solidFill>
                  <a:prstClr val="black"/>
                </a:solidFill>
                <a:latin typeface="Calibri"/>
              </a:rPr>
              <a:t>j</a:t>
            </a:r>
            <a:r>
              <a:rPr lang="en-AU" sz="2000" dirty="0">
                <a:solidFill>
                  <a:prstClr val="black"/>
                </a:solidFill>
                <a:latin typeface="Calibri"/>
              </a:rPr>
              <a:t> y </a:t>
            </a:r>
            <a:r>
              <a:rPr lang="en-AU" sz="2000" i="1" dirty="0">
                <a:solidFill>
                  <a:prstClr val="black"/>
                </a:solidFill>
                <a:latin typeface="Calibri"/>
              </a:rPr>
              <a:t>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819400" y="2209062"/>
                <a:ext cx="4267201" cy="1448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sz="3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𝑗𝑘</m:t>
                          </m:r>
                        </m:sub>
                      </m:sSub>
                      <m:r>
                        <a:rPr lang="en-US" sz="3600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3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3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𝑖𝑘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3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3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3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𝑖𝑘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36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2209062"/>
                <a:ext cx="4267201" cy="14485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785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PE" noProof="0" dirty="0" err="1"/>
              <a:t>Tree-based</a:t>
            </a:r>
            <a:r>
              <a:rPr lang="es-PE" noProof="0" dirty="0"/>
              <a:t> </a:t>
            </a:r>
            <a:r>
              <a:rPr lang="es-PE" noProof="0" dirty="0" err="1"/>
              <a:t>indices</a:t>
            </a:r>
            <a:endParaRPr lang="es-PE" sz="2400" noProof="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981200" y="1295400"/>
            <a:ext cx="28194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PE" sz="2800" b="1" noProof="0" dirty="0"/>
              <a:t>UNIFRAC</a:t>
            </a:r>
          </a:p>
          <a:p>
            <a:r>
              <a:rPr lang="es-PE" sz="2400" noProof="0" dirty="0" err="1"/>
              <a:t>Based</a:t>
            </a:r>
            <a:r>
              <a:rPr lang="es-PE" sz="2400" noProof="0" dirty="0"/>
              <a:t> </a:t>
            </a:r>
            <a:r>
              <a:rPr lang="es-PE" sz="2400" noProof="0" dirty="0" err="1"/>
              <a:t>on</a:t>
            </a:r>
            <a:r>
              <a:rPr lang="es-PE" sz="2400" noProof="0" dirty="0"/>
              <a:t> phylogenetic </a:t>
            </a:r>
            <a:r>
              <a:rPr lang="es-PE" sz="2400" noProof="0" dirty="0" err="1"/>
              <a:t>diversity</a:t>
            </a:r>
            <a:r>
              <a:rPr lang="es-PE" sz="2400" noProof="0" dirty="0"/>
              <a:t>.</a:t>
            </a:r>
          </a:p>
          <a:p>
            <a:r>
              <a:rPr lang="es-PE" sz="2400" noProof="0" dirty="0" err="1"/>
              <a:t>Useful</a:t>
            </a:r>
            <a:r>
              <a:rPr lang="es-PE" sz="2400" noProof="0" dirty="0"/>
              <a:t> </a:t>
            </a:r>
            <a:r>
              <a:rPr lang="es-PE" sz="2400" noProof="0" dirty="0" err="1"/>
              <a:t>when</a:t>
            </a:r>
            <a:r>
              <a:rPr lang="es-PE" sz="2400" noProof="0" dirty="0"/>
              <a:t> </a:t>
            </a:r>
            <a:r>
              <a:rPr lang="es-PE" sz="2400" noProof="0" dirty="0" err="1"/>
              <a:t>comparing</a:t>
            </a:r>
            <a:r>
              <a:rPr lang="es-PE" sz="2400" noProof="0" dirty="0"/>
              <a:t> </a:t>
            </a:r>
            <a:r>
              <a:rPr lang="es-PE" sz="2400" noProof="0" dirty="0" err="1"/>
              <a:t>very</a:t>
            </a:r>
            <a:r>
              <a:rPr lang="es-PE" sz="2400" noProof="0" dirty="0"/>
              <a:t> </a:t>
            </a:r>
            <a:r>
              <a:rPr lang="es-PE" sz="2400" noProof="0" dirty="0" err="1"/>
              <a:t>different</a:t>
            </a:r>
            <a:r>
              <a:rPr lang="es-PE" sz="2400" noProof="0" dirty="0"/>
              <a:t> </a:t>
            </a:r>
            <a:r>
              <a:rPr lang="es-PE" sz="2400" noProof="0" dirty="0" err="1"/>
              <a:t>environments</a:t>
            </a:r>
            <a:r>
              <a:rPr lang="es-PE" sz="2400" noProof="0" dirty="0"/>
              <a:t> </a:t>
            </a:r>
            <a:r>
              <a:rPr lang="es-PE" sz="2400" noProof="0" dirty="0" err="1"/>
              <a:t>with</a:t>
            </a:r>
            <a:r>
              <a:rPr lang="es-PE" sz="2400" noProof="0" dirty="0"/>
              <a:t> </a:t>
            </a:r>
            <a:r>
              <a:rPr lang="es-PE" sz="2400" noProof="0" dirty="0" err="1"/>
              <a:t>few</a:t>
            </a:r>
            <a:r>
              <a:rPr lang="es-PE" sz="2400" noProof="0" dirty="0"/>
              <a:t> </a:t>
            </a:r>
            <a:r>
              <a:rPr lang="es-PE" sz="2400" noProof="0" dirty="0" err="1"/>
              <a:t>common</a:t>
            </a:r>
            <a:r>
              <a:rPr lang="es-PE" sz="2400" noProof="0" dirty="0"/>
              <a:t> </a:t>
            </a:r>
            <a:r>
              <a:rPr lang="es-PE" sz="2400" noProof="0" dirty="0" err="1"/>
              <a:t>species</a:t>
            </a:r>
            <a:r>
              <a:rPr lang="es-PE" sz="2400" noProof="0" dirty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2000" y="0"/>
            <a:ext cx="5029200" cy="7700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  <a:buClr>
                <a:srgbClr val="0BD0D9"/>
              </a:buClr>
              <a:buFont typeface="Wingdings" pitchFamily="2" charset="2"/>
              <a:buChar char="q"/>
            </a:pPr>
            <a:endParaRPr lang="en-AU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026" name="Picture 2" descr="http://bmf.colorado.edu/unifrac/images/uniFrac_clust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" t="5251" r="5058" b="4540"/>
          <a:stretch/>
        </p:blipFill>
        <p:spPr bwMode="auto">
          <a:xfrm>
            <a:off x="4962800" y="2133600"/>
            <a:ext cx="5629001" cy="358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7857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noProof="0" dirty="0"/>
              <a:t>Como usar la diversidad beta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8828999"/>
              </p:ext>
            </p:extLst>
          </p:nvPr>
        </p:nvGraphicFramePr>
        <p:xfrm>
          <a:off x="3774729" y="1102786"/>
          <a:ext cx="5276007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00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2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5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93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93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93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Helvetica Neue" panose="02000503000000020004" pitchFamily="2"/>
                      </a:endParaRPr>
                    </a:p>
                  </a:txBody>
                  <a:tcPr marL="324684" marR="324684" anchor="ctr"/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lang="en-US" sz="1400" dirty="0">
                          <a:latin typeface="Helvetica Neue" panose="02000503000000020004" pitchFamily="2"/>
                        </a:rPr>
                        <a:t>Sp1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Helvetica Neue" panose="02000503000000020004" pitchFamily="2"/>
                        </a:rPr>
                        <a:t>Sp2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Helvetica Neue" panose="02000503000000020004" pitchFamily="2"/>
                        </a:rPr>
                        <a:t>Sp3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Helvetica Neue" panose="02000503000000020004" pitchFamily="2"/>
                        </a:rPr>
                        <a:t>Sp4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Helvetica Neue" panose="02000503000000020004" pitchFamily="2"/>
                        </a:rPr>
                        <a:t>Sp</a:t>
                      </a:r>
                      <a:endParaRPr lang="en-US" sz="1400" dirty="0">
                        <a:latin typeface="Helvetica Neue" panose="02000503000000020004" pitchFamily="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Muestra1</a:t>
                      </a:r>
                    </a:p>
                  </a:txBody>
                  <a:tcPr marL="324684" marR="324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15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50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10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Muestra2</a:t>
                      </a:r>
                    </a:p>
                  </a:txBody>
                  <a:tcPr marL="324684" marR="324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15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30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35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20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Muestra3</a:t>
                      </a:r>
                    </a:p>
                  </a:txBody>
                  <a:tcPr marL="324684" marR="324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12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100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Muestra4</a:t>
                      </a:r>
                    </a:p>
                  </a:txBody>
                  <a:tcPr marL="324684" marR="324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10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77788" algn="ctr">
                        <a:tabLst/>
                      </a:pPr>
                      <a:r>
                        <a:rPr lang="en-US" sz="1400" dirty="0">
                          <a:latin typeface="Helvetica Neue" panose="02000503000000020004" pitchFamily="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725660"/>
              </p:ext>
            </p:extLst>
          </p:nvPr>
        </p:nvGraphicFramePr>
        <p:xfrm>
          <a:off x="3663697" y="3821787"/>
          <a:ext cx="3041905" cy="16931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83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3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83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83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83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8628">
                <a:tc>
                  <a:txBody>
                    <a:bodyPr/>
                    <a:lstStyle/>
                    <a:p>
                      <a:pPr marL="0" marR="0" indent="0" algn="ctr" defTabSz="8294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>
                        <a:latin typeface="Helvetica Neue" panose="02000503000000020004" pitchFamily="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8294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Helvetica Neue" panose="02000503000000020004" pitchFamily="2"/>
                        </a:rPr>
                        <a:t>Muestra1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8294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Helvetica Neue" panose="02000503000000020004" pitchFamily="2"/>
                        </a:rPr>
                        <a:t>Muestra2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8294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Helvetica Neue" panose="02000503000000020004" pitchFamily="2"/>
                        </a:rPr>
                        <a:t>Muestra3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8294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Helvetica Neue" panose="02000503000000020004" pitchFamily="2"/>
                        </a:rPr>
                        <a:t>Muestra4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628">
                <a:tc>
                  <a:txBody>
                    <a:bodyPr/>
                    <a:lstStyle/>
                    <a:p>
                      <a:pPr marL="0" marR="0" indent="0" algn="ctr" defTabSz="8294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Helvetica Neue" panose="02000503000000020004" pitchFamily="2"/>
                        </a:rPr>
                        <a:t>Muestra1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/>
                        </a:rPr>
                        <a:t>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/>
                        </a:rPr>
                        <a:t>0.231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/>
                        </a:rPr>
                        <a:t>0.787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/>
                        </a:rPr>
                        <a:t>0.417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628">
                <a:tc>
                  <a:txBody>
                    <a:bodyPr/>
                    <a:lstStyle/>
                    <a:p>
                      <a:pPr marL="0" marR="0" indent="0" algn="ctr" defTabSz="8294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Helvetica Neue" panose="02000503000000020004" pitchFamily="2"/>
                        </a:rPr>
                        <a:t>Muestra2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/>
                        </a:rPr>
                        <a:t>0.231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/>
                        </a:rPr>
                        <a:t>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/>
                        </a:rPr>
                        <a:t>0.698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/>
                        </a:rPr>
                        <a:t>0.573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628">
                <a:tc>
                  <a:txBody>
                    <a:bodyPr/>
                    <a:lstStyle/>
                    <a:p>
                      <a:pPr marL="0" marR="0" indent="0" algn="ctr" defTabSz="8294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Helvetica Neue" panose="02000503000000020004" pitchFamily="2"/>
                        </a:rPr>
                        <a:t>Muestra3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/>
                        </a:rPr>
                        <a:t>0.787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/>
                        </a:rPr>
                        <a:t>0.698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/>
                        </a:rPr>
                        <a:t>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/>
                        </a:rPr>
                        <a:t>0.910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628">
                <a:tc>
                  <a:txBody>
                    <a:bodyPr/>
                    <a:lstStyle/>
                    <a:p>
                      <a:pPr marL="0" marR="0" indent="0" algn="ctr" defTabSz="8294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Helvetica Neue" panose="02000503000000020004" pitchFamily="2"/>
                        </a:rPr>
                        <a:t>Muestra4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/>
                        </a:rPr>
                        <a:t>0.417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/>
                        </a:rPr>
                        <a:t>0.573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/>
                        </a:rPr>
                        <a:t>0.910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/>
                        </a:rPr>
                        <a:t>0.00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79" name="Group 1078"/>
          <p:cNvGrpSpPr/>
          <p:nvPr/>
        </p:nvGrpSpPr>
        <p:grpSpPr>
          <a:xfrm>
            <a:off x="8113682" y="2971104"/>
            <a:ext cx="1965772" cy="1739264"/>
            <a:chOff x="5676556" y="3644107"/>
            <a:chExt cx="1965772" cy="1739264"/>
          </a:xfrm>
        </p:grpSpPr>
        <p:sp>
          <p:nvSpPr>
            <p:cNvPr id="9" name="Freeform 9"/>
            <p:cNvSpPr>
              <a:spLocks noEditPoints="1"/>
            </p:cNvSpPr>
            <p:nvPr/>
          </p:nvSpPr>
          <p:spPr bwMode="auto">
            <a:xfrm>
              <a:off x="6080125" y="3648075"/>
              <a:ext cx="1588" cy="1462088"/>
            </a:xfrm>
            <a:custGeom>
              <a:avLst/>
              <a:gdLst>
                <a:gd name="T0" fmla="*/ 0 w 1"/>
                <a:gd name="T1" fmla="*/ 12 h 921"/>
                <a:gd name="T2" fmla="*/ 1 w 1"/>
                <a:gd name="T3" fmla="*/ 30 h 921"/>
                <a:gd name="T4" fmla="*/ 0 w 1"/>
                <a:gd name="T5" fmla="*/ 40 h 921"/>
                <a:gd name="T6" fmla="*/ 1 w 1"/>
                <a:gd name="T7" fmla="*/ 62 h 921"/>
                <a:gd name="T8" fmla="*/ 1 w 1"/>
                <a:gd name="T9" fmla="*/ 69 h 921"/>
                <a:gd name="T10" fmla="*/ 0 w 1"/>
                <a:gd name="T11" fmla="*/ 91 h 921"/>
                <a:gd name="T12" fmla="*/ 1 w 1"/>
                <a:gd name="T13" fmla="*/ 109 h 921"/>
                <a:gd name="T14" fmla="*/ 0 w 1"/>
                <a:gd name="T15" fmla="*/ 119 h 921"/>
                <a:gd name="T16" fmla="*/ 1 w 1"/>
                <a:gd name="T17" fmla="*/ 141 h 921"/>
                <a:gd name="T18" fmla="*/ 1 w 1"/>
                <a:gd name="T19" fmla="*/ 148 h 921"/>
                <a:gd name="T20" fmla="*/ 0 w 1"/>
                <a:gd name="T21" fmla="*/ 170 h 921"/>
                <a:gd name="T22" fmla="*/ 1 w 1"/>
                <a:gd name="T23" fmla="*/ 188 h 921"/>
                <a:gd name="T24" fmla="*/ 0 w 1"/>
                <a:gd name="T25" fmla="*/ 198 h 921"/>
                <a:gd name="T26" fmla="*/ 1 w 1"/>
                <a:gd name="T27" fmla="*/ 220 h 921"/>
                <a:gd name="T28" fmla="*/ 1 w 1"/>
                <a:gd name="T29" fmla="*/ 227 h 921"/>
                <a:gd name="T30" fmla="*/ 0 w 1"/>
                <a:gd name="T31" fmla="*/ 249 h 921"/>
                <a:gd name="T32" fmla="*/ 1 w 1"/>
                <a:gd name="T33" fmla="*/ 267 h 921"/>
                <a:gd name="T34" fmla="*/ 0 w 1"/>
                <a:gd name="T35" fmla="*/ 277 h 921"/>
                <a:gd name="T36" fmla="*/ 1 w 1"/>
                <a:gd name="T37" fmla="*/ 299 h 921"/>
                <a:gd name="T38" fmla="*/ 1 w 1"/>
                <a:gd name="T39" fmla="*/ 306 h 921"/>
                <a:gd name="T40" fmla="*/ 0 w 1"/>
                <a:gd name="T41" fmla="*/ 328 h 921"/>
                <a:gd name="T42" fmla="*/ 1 w 1"/>
                <a:gd name="T43" fmla="*/ 346 h 921"/>
                <a:gd name="T44" fmla="*/ 0 w 1"/>
                <a:gd name="T45" fmla="*/ 356 h 921"/>
                <a:gd name="T46" fmla="*/ 1 w 1"/>
                <a:gd name="T47" fmla="*/ 378 h 921"/>
                <a:gd name="T48" fmla="*/ 1 w 1"/>
                <a:gd name="T49" fmla="*/ 385 h 921"/>
                <a:gd name="T50" fmla="*/ 0 w 1"/>
                <a:gd name="T51" fmla="*/ 407 h 921"/>
                <a:gd name="T52" fmla="*/ 1 w 1"/>
                <a:gd name="T53" fmla="*/ 425 h 921"/>
                <a:gd name="T54" fmla="*/ 0 w 1"/>
                <a:gd name="T55" fmla="*/ 435 h 921"/>
                <a:gd name="T56" fmla="*/ 1 w 1"/>
                <a:gd name="T57" fmla="*/ 457 h 921"/>
                <a:gd name="T58" fmla="*/ 1 w 1"/>
                <a:gd name="T59" fmla="*/ 464 h 921"/>
                <a:gd name="T60" fmla="*/ 0 w 1"/>
                <a:gd name="T61" fmla="*/ 486 h 921"/>
                <a:gd name="T62" fmla="*/ 1 w 1"/>
                <a:gd name="T63" fmla="*/ 504 h 921"/>
                <a:gd name="T64" fmla="*/ 0 w 1"/>
                <a:gd name="T65" fmla="*/ 514 h 921"/>
                <a:gd name="T66" fmla="*/ 1 w 1"/>
                <a:gd name="T67" fmla="*/ 536 h 921"/>
                <a:gd name="T68" fmla="*/ 1 w 1"/>
                <a:gd name="T69" fmla="*/ 543 h 921"/>
                <a:gd name="T70" fmla="*/ 0 w 1"/>
                <a:gd name="T71" fmla="*/ 565 h 921"/>
                <a:gd name="T72" fmla="*/ 1 w 1"/>
                <a:gd name="T73" fmla="*/ 583 h 921"/>
                <a:gd name="T74" fmla="*/ 0 w 1"/>
                <a:gd name="T75" fmla="*/ 593 h 921"/>
                <a:gd name="T76" fmla="*/ 1 w 1"/>
                <a:gd name="T77" fmla="*/ 615 h 921"/>
                <a:gd name="T78" fmla="*/ 1 w 1"/>
                <a:gd name="T79" fmla="*/ 623 h 921"/>
                <a:gd name="T80" fmla="*/ 0 w 1"/>
                <a:gd name="T81" fmla="*/ 644 h 921"/>
                <a:gd name="T82" fmla="*/ 1 w 1"/>
                <a:gd name="T83" fmla="*/ 662 h 921"/>
                <a:gd name="T84" fmla="*/ 0 w 1"/>
                <a:gd name="T85" fmla="*/ 672 h 921"/>
                <a:gd name="T86" fmla="*/ 1 w 1"/>
                <a:gd name="T87" fmla="*/ 694 h 921"/>
                <a:gd name="T88" fmla="*/ 1 w 1"/>
                <a:gd name="T89" fmla="*/ 702 h 921"/>
                <a:gd name="T90" fmla="*/ 0 w 1"/>
                <a:gd name="T91" fmla="*/ 723 h 921"/>
                <a:gd name="T92" fmla="*/ 1 w 1"/>
                <a:gd name="T93" fmla="*/ 741 h 921"/>
                <a:gd name="T94" fmla="*/ 0 w 1"/>
                <a:gd name="T95" fmla="*/ 751 h 921"/>
                <a:gd name="T96" fmla="*/ 1 w 1"/>
                <a:gd name="T97" fmla="*/ 773 h 921"/>
                <a:gd name="T98" fmla="*/ 1 w 1"/>
                <a:gd name="T99" fmla="*/ 781 h 921"/>
                <a:gd name="T100" fmla="*/ 0 w 1"/>
                <a:gd name="T101" fmla="*/ 802 h 921"/>
                <a:gd name="T102" fmla="*/ 1 w 1"/>
                <a:gd name="T103" fmla="*/ 820 h 921"/>
                <a:gd name="T104" fmla="*/ 0 w 1"/>
                <a:gd name="T105" fmla="*/ 830 h 921"/>
                <a:gd name="T106" fmla="*/ 1 w 1"/>
                <a:gd name="T107" fmla="*/ 852 h 921"/>
                <a:gd name="T108" fmla="*/ 1 w 1"/>
                <a:gd name="T109" fmla="*/ 860 h 921"/>
                <a:gd name="T110" fmla="*/ 0 w 1"/>
                <a:gd name="T111" fmla="*/ 881 h 921"/>
                <a:gd name="T112" fmla="*/ 1 w 1"/>
                <a:gd name="T113" fmla="*/ 899 h 921"/>
                <a:gd name="T114" fmla="*/ 0 w 1"/>
                <a:gd name="T115" fmla="*/ 909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" h="921">
                  <a:moveTo>
                    <a:pt x="1" y="0"/>
                  </a:moveTo>
                  <a:lnTo>
                    <a:pt x="1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close/>
                  <a:moveTo>
                    <a:pt x="1" y="10"/>
                  </a:moveTo>
                  <a:lnTo>
                    <a:pt x="1" y="1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1" y="10"/>
                  </a:lnTo>
                  <a:close/>
                  <a:moveTo>
                    <a:pt x="1" y="20"/>
                  </a:moveTo>
                  <a:lnTo>
                    <a:pt x="1" y="22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1" y="20"/>
                  </a:lnTo>
                  <a:close/>
                  <a:moveTo>
                    <a:pt x="1" y="30"/>
                  </a:moveTo>
                  <a:lnTo>
                    <a:pt x="1" y="32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1" y="30"/>
                  </a:lnTo>
                  <a:close/>
                  <a:moveTo>
                    <a:pt x="1" y="40"/>
                  </a:moveTo>
                  <a:lnTo>
                    <a:pt x="1" y="42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1" y="40"/>
                  </a:lnTo>
                  <a:close/>
                  <a:moveTo>
                    <a:pt x="1" y="50"/>
                  </a:moveTo>
                  <a:lnTo>
                    <a:pt x="1" y="52"/>
                  </a:lnTo>
                  <a:lnTo>
                    <a:pt x="0" y="52"/>
                  </a:lnTo>
                  <a:lnTo>
                    <a:pt x="0" y="50"/>
                  </a:lnTo>
                  <a:lnTo>
                    <a:pt x="1" y="50"/>
                  </a:lnTo>
                  <a:close/>
                  <a:moveTo>
                    <a:pt x="1" y="60"/>
                  </a:moveTo>
                  <a:lnTo>
                    <a:pt x="1" y="62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1" y="60"/>
                  </a:lnTo>
                  <a:close/>
                  <a:moveTo>
                    <a:pt x="1" y="69"/>
                  </a:moveTo>
                  <a:lnTo>
                    <a:pt x="1" y="71"/>
                  </a:lnTo>
                  <a:lnTo>
                    <a:pt x="0" y="71"/>
                  </a:lnTo>
                  <a:lnTo>
                    <a:pt x="0" y="69"/>
                  </a:lnTo>
                  <a:lnTo>
                    <a:pt x="1" y="69"/>
                  </a:lnTo>
                  <a:close/>
                  <a:moveTo>
                    <a:pt x="1" y="79"/>
                  </a:moveTo>
                  <a:lnTo>
                    <a:pt x="1" y="81"/>
                  </a:lnTo>
                  <a:lnTo>
                    <a:pt x="0" y="81"/>
                  </a:lnTo>
                  <a:lnTo>
                    <a:pt x="0" y="79"/>
                  </a:lnTo>
                  <a:lnTo>
                    <a:pt x="1" y="79"/>
                  </a:lnTo>
                  <a:close/>
                  <a:moveTo>
                    <a:pt x="1" y="89"/>
                  </a:moveTo>
                  <a:lnTo>
                    <a:pt x="1" y="91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1" y="89"/>
                  </a:lnTo>
                  <a:close/>
                  <a:moveTo>
                    <a:pt x="1" y="99"/>
                  </a:moveTo>
                  <a:lnTo>
                    <a:pt x="1" y="101"/>
                  </a:lnTo>
                  <a:lnTo>
                    <a:pt x="0" y="101"/>
                  </a:lnTo>
                  <a:lnTo>
                    <a:pt x="0" y="99"/>
                  </a:lnTo>
                  <a:lnTo>
                    <a:pt x="1" y="99"/>
                  </a:lnTo>
                  <a:close/>
                  <a:moveTo>
                    <a:pt x="1" y="109"/>
                  </a:moveTo>
                  <a:lnTo>
                    <a:pt x="1" y="111"/>
                  </a:lnTo>
                  <a:lnTo>
                    <a:pt x="0" y="111"/>
                  </a:lnTo>
                  <a:lnTo>
                    <a:pt x="0" y="109"/>
                  </a:lnTo>
                  <a:lnTo>
                    <a:pt x="1" y="109"/>
                  </a:lnTo>
                  <a:close/>
                  <a:moveTo>
                    <a:pt x="1" y="119"/>
                  </a:moveTo>
                  <a:lnTo>
                    <a:pt x="1" y="121"/>
                  </a:lnTo>
                  <a:lnTo>
                    <a:pt x="0" y="121"/>
                  </a:lnTo>
                  <a:lnTo>
                    <a:pt x="0" y="119"/>
                  </a:lnTo>
                  <a:lnTo>
                    <a:pt x="1" y="119"/>
                  </a:lnTo>
                  <a:close/>
                  <a:moveTo>
                    <a:pt x="1" y="129"/>
                  </a:moveTo>
                  <a:lnTo>
                    <a:pt x="1" y="131"/>
                  </a:lnTo>
                  <a:lnTo>
                    <a:pt x="0" y="131"/>
                  </a:lnTo>
                  <a:lnTo>
                    <a:pt x="0" y="129"/>
                  </a:lnTo>
                  <a:lnTo>
                    <a:pt x="1" y="129"/>
                  </a:lnTo>
                  <a:close/>
                  <a:moveTo>
                    <a:pt x="1" y="139"/>
                  </a:moveTo>
                  <a:lnTo>
                    <a:pt x="1" y="141"/>
                  </a:lnTo>
                  <a:lnTo>
                    <a:pt x="0" y="141"/>
                  </a:lnTo>
                  <a:lnTo>
                    <a:pt x="0" y="139"/>
                  </a:lnTo>
                  <a:lnTo>
                    <a:pt x="1" y="139"/>
                  </a:lnTo>
                  <a:close/>
                  <a:moveTo>
                    <a:pt x="1" y="148"/>
                  </a:moveTo>
                  <a:lnTo>
                    <a:pt x="1" y="150"/>
                  </a:lnTo>
                  <a:lnTo>
                    <a:pt x="0" y="150"/>
                  </a:lnTo>
                  <a:lnTo>
                    <a:pt x="0" y="148"/>
                  </a:lnTo>
                  <a:lnTo>
                    <a:pt x="1" y="148"/>
                  </a:lnTo>
                  <a:close/>
                  <a:moveTo>
                    <a:pt x="1" y="158"/>
                  </a:moveTo>
                  <a:lnTo>
                    <a:pt x="1" y="160"/>
                  </a:lnTo>
                  <a:lnTo>
                    <a:pt x="0" y="160"/>
                  </a:lnTo>
                  <a:lnTo>
                    <a:pt x="0" y="158"/>
                  </a:lnTo>
                  <a:lnTo>
                    <a:pt x="1" y="158"/>
                  </a:lnTo>
                  <a:close/>
                  <a:moveTo>
                    <a:pt x="1" y="168"/>
                  </a:moveTo>
                  <a:lnTo>
                    <a:pt x="1" y="170"/>
                  </a:lnTo>
                  <a:lnTo>
                    <a:pt x="0" y="170"/>
                  </a:lnTo>
                  <a:lnTo>
                    <a:pt x="0" y="168"/>
                  </a:lnTo>
                  <a:lnTo>
                    <a:pt x="1" y="168"/>
                  </a:lnTo>
                  <a:close/>
                  <a:moveTo>
                    <a:pt x="1" y="178"/>
                  </a:moveTo>
                  <a:lnTo>
                    <a:pt x="1" y="180"/>
                  </a:lnTo>
                  <a:lnTo>
                    <a:pt x="0" y="180"/>
                  </a:lnTo>
                  <a:lnTo>
                    <a:pt x="0" y="178"/>
                  </a:lnTo>
                  <a:lnTo>
                    <a:pt x="1" y="178"/>
                  </a:lnTo>
                  <a:close/>
                  <a:moveTo>
                    <a:pt x="1" y="188"/>
                  </a:moveTo>
                  <a:lnTo>
                    <a:pt x="1" y="190"/>
                  </a:lnTo>
                  <a:lnTo>
                    <a:pt x="0" y="190"/>
                  </a:lnTo>
                  <a:lnTo>
                    <a:pt x="0" y="188"/>
                  </a:lnTo>
                  <a:lnTo>
                    <a:pt x="1" y="188"/>
                  </a:lnTo>
                  <a:close/>
                  <a:moveTo>
                    <a:pt x="1" y="198"/>
                  </a:moveTo>
                  <a:lnTo>
                    <a:pt x="1" y="200"/>
                  </a:lnTo>
                  <a:lnTo>
                    <a:pt x="0" y="200"/>
                  </a:lnTo>
                  <a:lnTo>
                    <a:pt x="0" y="198"/>
                  </a:lnTo>
                  <a:lnTo>
                    <a:pt x="1" y="198"/>
                  </a:lnTo>
                  <a:close/>
                  <a:moveTo>
                    <a:pt x="1" y="208"/>
                  </a:moveTo>
                  <a:lnTo>
                    <a:pt x="1" y="210"/>
                  </a:lnTo>
                  <a:lnTo>
                    <a:pt x="0" y="210"/>
                  </a:lnTo>
                  <a:lnTo>
                    <a:pt x="0" y="208"/>
                  </a:lnTo>
                  <a:lnTo>
                    <a:pt x="1" y="208"/>
                  </a:lnTo>
                  <a:close/>
                  <a:moveTo>
                    <a:pt x="1" y="218"/>
                  </a:moveTo>
                  <a:lnTo>
                    <a:pt x="1" y="220"/>
                  </a:lnTo>
                  <a:lnTo>
                    <a:pt x="0" y="220"/>
                  </a:lnTo>
                  <a:lnTo>
                    <a:pt x="0" y="218"/>
                  </a:lnTo>
                  <a:lnTo>
                    <a:pt x="1" y="218"/>
                  </a:lnTo>
                  <a:close/>
                  <a:moveTo>
                    <a:pt x="1" y="227"/>
                  </a:moveTo>
                  <a:lnTo>
                    <a:pt x="1" y="229"/>
                  </a:lnTo>
                  <a:lnTo>
                    <a:pt x="0" y="229"/>
                  </a:lnTo>
                  <a:lnTo>
                    <a:pt x="0" y="227"/>
                  </a:lnTo>
                  <a:lnTo>
                    <a:pt x="1" y="227"/>
                  </a:lnTo>
                  <a:close/>
                  <a:moveTo>
                    <a:pt x="1" y="237"/>
                  </a:moveTo>
                  <a:lnTo>
                    <a:pt x="1" y="239"/>
                  </a:lnTo>
                  <a:lnTo>
                    <a:pt x="0" y="239"/>
                  </a:lnTo>
                  <a:lnTo>
                    <a:pt x="0" y="237"/>
                  </a:lnTo>
                  <a:lnTo>
                    <a:pt x="1" y="237"/>
                  </a:lnTo>
                  <a:close/>
                  <a:moveTo>
                    <a:pt x="1" y="247"/>
                  </a:moveTo>
                  <a:lnTo>
                    <a:pt x="1" y="249"/>
                  </a:lnTo>
                  <a:lnTo>
                    <a:pt x="0" y="249"/>
                  </a:lnTo>
                  <a:lnTo>
                    <a:pt x="0" y="247"/>
                  </a:lnTo>
                  <a:lnTo>
                    <a:pt x="1" y="247"/>
                  </a:lnTo>
                  <a:close/>
                  <a:moveTo>
                    <a:pt x="1" y="257"/>
                  </a:moveTo>
                  <a:lnTo>
                    <a:pt x="1" y="259"/>
                  </a:lnTo>
                  <a:lnTo>
                    <a:pt x="0" y="259"/>
                  </a:lnTo>
                  <a:lnTo>
                    <a:pt x="0" y="257"/>
                  </a:lnTo>
                  <a:lnTo>
                    <a:pt x="1" y="257"/>
                  </a:lnTo>
                  <a:close/>
                  <a:moveTo>
                    <a:pt x="1" y="267"/>
                  </a:moveTo>
                  <a:lnTo>
                    <a:pt x="1" y="269"/>
                  </a:lnTo>
                  <a:lnTo>
                    <a:pt x="0" y="269"/>
                  </a:lnTo>
                  <a:lnTo>
                    <a:pt x="0" y="267"/>
                  </a:lnTo>
                  <a:lnTo>
                    <a:pt x="1" y="267"/>
                  </a:lnTo>
                  <a:close/>
                  <a:moveTo>
                    <a:pt x="1" y="277"/>
                  </a:moveTo>
                  <a:lnTo>
                    <a:pt x="1" y="279"/>
                  </a:lnTo>
                  <a:lnTo>
                    <a:pt x="0" y="279"/>
                  </a:lnTo>
                  <a:lnTo>
                    <a:pt x="0" y="277"/>
                  </a:lnTo>
                  <a:lnTo>
                    <a:pt x="1" y="277"/>
                  </a:lnTo>
                  <a:close/>
                  <a:moveTo>
                    <a:pt x="1" y="287"/>
                  </a:moveTo>
                  <a:lnTo>
                    <a:pt x="1" y="289"/>
                  </a:lnTo>
                  <a:lnTo>
                    <a:pt x="0" y="289"/>
                  </a:lnTo>
                  <a:lnTo>
                    <a:pt x="0" y="287"/>
                  </a:lnTo>
                  <a:lnTo>
                    <a:pt x="1" y="287"/>
                  </a:lnTo>
                  <a:close/>
                  <a:moveTo>
                    <a:pt x="1" y="297"/>
                  </a:moveTo>
                  <a:lnTo>
                    <a:pt x="1" y="299"/>
                  </a:lnTo>
                  <a:lnTo>
                    <a:pt x="0" y="299"/>
                  </a:lnTo>
                  <a:lnTo>
                    <a:pt x="0" y="297"/>
                  </a:lnTo>
                  <a:lnTo>
                    <a:pt x="1" y="297"/>
                  </a:lnTo>
                  <a:close/>
                  <a:moveTo>
                    <a:pt x="1" y="306"/>
                  </a:moveTo>
                  <a:lnTo>
                    <a:pt x="1" y="308"/>
                  </a:lnTo>
                  <a:lnTo>
                    <a:pt x="0" y="308"/>
                  </a:lnTo>
                  <a:lnTo>
                    <a:pt x="0" y="306"/>
                  </a:lnTo>
                  <a:lnTo>
                    <a:pt x="1" y="306"/>
                  </a:lnTo>
                  <a:close/>
                  <a:moveTo>
                    <a:pt x="1" y="316"/>
                  </a:moveTo>
                  <a:lnTo>
                    <a:pt x="1" y="318"/>
                  </a:lnTo>
                  <a:lnTo>
                    <a:pt x="0" y="318"/>
                  </a:lnTo>
                  <a:lnTo>
                    <a:pt x="0" y="316"/>
                  </a:lnTo>
                  <a:lnTo>
                    <a:pt x="1" y="316"/>
                  </a:lnTo>
                  <a:close/>
                  <a:moveTo>
                    <a:pt x="1" y="326"/>
                  </a:moveTo>
                  <a:lnTo>
                    <a:pt x="1" y="328"/>
                  </a:lnTo>
                  <a:lnTo>
                    <a:pt x="0" y="328"/>
                  </a:lnTo>
                  <a:lnTo>
                    <a:pt x="0" y="326"/>
                  </a:lnTo>
                  <a:lnTo>
                    <a:pt x="1" y="326"/>
                  </a:lnTo>
                  <a:close/>
                  <a:moveTo>
                    <a:pt x="1" y="336"/>
                  </a:moveTo>
                  <a:lnTo>
                    <a:pt x="1" y="338"/>
                  </a:lnTo>
                  <a:lnTo>
                    <a:pt x="0" y="338"/>
                  </a:lnTo>
                  <a:lnTo>
                    <a:pt x="0" y="336"/>
                  </a:lnTo>
                  <a:lnTo>
                    <a:pt x="1" y="336"/>
                  </a:lnTo>
                  <a:close/>
                  <a:moveTo>
                    <a:pt x="1" y="346"/>
                  </a:moveTo>
                  <a:lnTo>
                    <a:pt x="1" y="348"/>
                  </a:lnTo>
                  <a:lnTo>
                    <a:pt x="0" y="348"/>
                  </a:lnTo>
                  <a:lnTo>
                    <a:pt x="0" y="346"/>
                  </a:lnTo>
                  <a:lnTo>
                    <a:pt x="1" y="346"/>
                  </a:lnTo>
                  <a:close/>
                  <a:moveTo>
                    <a:pt x="1" y="356"/>
                  </a:moveTo>
                  <a:lnTo>
                    <a:pt x="1" y="358"/>
                  </a:lnTo>
                  <a:lnTo>
                    <a:pt x="0" y="358"/>
                  </a:lnTo>
                  <a:lnTo>
                    <a:pt x="0" y="356"/>
                  </a:lnTo>
                  <a:lnTo>
                    <a:pt x="1" y="356"/>
                  </a:lnTo>
                  <a:close/>
                  <a:moveTo>
                    <a:pt x="1" y="366"/>
                  </a:moveTo>
                  <a:lnTo>
                    <a:pt x="1" y="368"/>
                  </a:lnTo>
                  <a:lnTo>
                    <a:pt x="0" y="368"/>
                  </a:lnTo>
                  <a:lnTo>
                    <a:pt x="0" y="366"/>
                  </a:lnTo>
                  <a:lnTo>
                    <a:pt x="1" y="366"/>
                  </a:lnTo>
                  <a:close/>
                  <a:moveTo>
                    <a:pt x="1" y="376"/>
                  </a:moveTo>
                  <a:lnTo>
                    <a:pt x="1" y="378"/>
                  </a:lnTo>
                  <a:lnTo>
                    <a:pt x="0" y="378"/>
                  </a:lnTo>
                  <a:lnTo>
                    <a:pt x="0" y="376"/>
                  </a:lnTo>
                  <a:lnTo>
                    <a:pt x="1" y="376"/>
                  </a:lnTo>
                  <a:close/>
                  <a:moveTo>
                    <a:pt x="1" y="385"/>
                  </a:moveTo>
                  <a:lnTo>
                    <a:pt x="1" y="387"/>
                  </a:lnTo>
                  <a:lnTo>
                    <a:pt x="0" y="387"/>
                  </a:lnTo>
                  <a:lnTo>
                    <a:pt x="0" y="385"/>
                  </a:lnTo>
                  <a:lnTo>
                    <a:pt x="1" y="385"/>
                  </a:lnTo>
                  <a:close/>
                  <a:moveTo>
                    <a:pt x="1" y="395"/>
                  </a:moveTo>
                  <a:lnTo>
                    <a:pt x="1" y="397"/>
                  </a:lnTo>
                  <a:lnTo>
                    <a:pt x="0" y="397"/>
                  </a:lnTo>
                  <a:lnTo>
                    <a:pt x="0" y="395"/>
                  </a:lnTo>
                  <a:lnTo>
                    <a:pt x="1" y="395"/>
                  </a:lnTo>
                  <a:close/>
                  <a:moveTo>
                    <a:pt x="1" y="405"/>
                  </a:moveTo>
                  <a:lnTo>
                    <a:pt x="1" y="407"/>
                  </a:lnTo>
                  <a:lnTo>
                    <a:pt x="0" y="407"/>
                  </a:lnTo>
                  <a:lnTo>
                    <a:pt x="0" y="405"/>
                  </a:lnTo>
                  <a:lnTo>
                    <a:pt x="1" y="405"/>
                  </a:lnTo>
                  <a:close/>
                  <a:moveTo>
                    <a:pt x="1" y="415"/>
                  </a:moveTo>
                  <a:lnTo>
                    <a:pt x="1" y="417"/>
                  </a:lnTo>
                  <a:lnTo>
                    <a:pt x="0" y="417"/>
                  </a:lnTo>
                  <a:lnTo>
                    <a:pt x="0" y="415"/>
                  </a:lnTo>
                  <a:lnTo>
                    <a:pt x="1" y="415"/>
                  </a:lnTo>
                  <a:close/>
                  <a:moveTo>
                    <a:pt x="1" y="425"/>
                  </a:moveTo>
                  <a:lnTo>
                    <a:pt x="1" y="427"/>
                  </a:lnTo>
                  <a:lnTo>
                    <a:pt x="0" y="427"/>
                  </a:lnTo>
                  <a:lnTo>
                    <a:pt x="0" y="425"/>
                  </a:lnTo>
                  <a:lnTo>
                    <a:pt x="1" y="425"/>
                  </a:lnTo>
                  <a:close/>
                  <a:moveTo>
                    <a:pt x="1" y="435"/>
                  </a:moveTo>
                  <a:lnTo>
                    <a:pt x="1" y="437"/>
                  </a:lnTo>
                  <a:lnTo>
                    <a:pt x="0" y="437"/>
                  </a:lnTo>
                  <a:lnTo>
                    <a:pt x="0" y="435"/>
                  </a:lnTo>
                  <a:lnTo>
                    <a:pt x="1" y="435"/>
                  </a:lnTo>
                  <a:close/>
                  <a:moveTo>
                    <a:pt x="1" y="445"/>
                  </a:moveTo>
                  <a:lnTo>
                    <a:pt x="1" y="447"/>
                  </a:lnTo>
                  <a:lnTo>
                    <a:pt x="0" y="447"/>
                  </a:lnTo>
                  <a:lnTo>
                    <a:pt x="0" y="445"/>
                  </a:lnTo>
                  <a:lnTo>
                    <a:pt x="1" y="445"/>
                  </a:lnTo>
                  <a:close/>
                  <a:moveTo>
                    <a:pt x="1" y="455"/>
                  </a:moveTo>
                  <a:lnTo>
                    <a:pt x="1" y="457"/>
                  </a:lnTo>
                  <a:lnTo>
                    <a:pt x="0" y="457"/>
                  </a:lnTo>
                  <a:lnTo>
                    <a:pt x="0" y="455"/>
                  </a:lnTo>
                  <a:lnTo>
                    <a:pt x="1" y="455"/>
                  </a:lnTo>
                  <a:close/>
                  <a:moveTo>
                    <a:pt x="1" y="464"/>
                  </a:moveTo>
                  <a:lnTo>
                    <a:pt x="1" y="466"/>
                  </a:lnTo>
                  <a:lnTo>
                    <a:pt x="0" y="466"/>
                  </a:lnTo>
                  <a:lnTo>
                    <a:pt x="0" y="464"/>
                  </a:lnTo>
                  <a:lnTo>
                    <a:pt x="1" y="464"/>
                  </a:lnTo>
                  <a:close/>
                  <a:moveTo>
                    <a:pt x="1" y="474"/>
                  </a:moveTo>
                  <a:lnTo>
                    <a:pt x="1" y="476"/>
                  </a:lnTo>
                  <a:lnTo>
                    <a:pt x="0" y="476"/>
                  </a:lnTo>
                  <a:lnTo>
                    <a:pt x="0" y="474"/>
                  </a:lnTo>
                  <a:lnTo>
                    <a:pt x="1" y="474"/>
                  </a:lnTo>
                  <a:close/>
                  <a:moveTo>
                    <a:pt x="1" y="484"/>
                  </a:moveTo>
                  <a:lnTo>
                    <a:pt x="1" y="486"/>
                  </a:lnTo>
                  <a:lnTo>
                    <a:pt x="0" y="486"/>
                  </a:lnTo>
                  <a:lnTo>
                    <a:pt x="0" y="484"/>
                  </a:lnTo>
                  <a:lnTo>
                    <a:pt x="1" y="484"/>
                  </a:lnTo>
                  <a:close/>
                  <a:moveTo>
                    <a:pt x="1" y="494"/>
                  </a:moveTo>
                  <a:lnTo>
                    <a:pt x="1" y="496"/>
                  </a:lnTo>
                  <a:lnTo>
                    <a:pt x="0" y="496"/>
                  </a:lnTo>
                  <a:lnTo>
                    <a:pt x="0" y="494"/>
                  </a:lnTo>
                  <a:lnTo>
                    <a:pt x="1" y="494"/>
                  </a:lnTo>
                  <a:close/>
                  <a:moveTo>
                    <a:pt x="1" y="504"/>
                  </a:moveTo>
                  <a:lnTo>
                    <a:pt x="1" y="506"/>
                  </a:lnTo>
                  <a:lnTo>
                    <a:pt x="0" y="506"/>
                  </a:lnTo>
                  <a:lnTo>
                    <a:pt x="0" y="504"/>
                  </a:lnTo>
                  <a:lnTo>
                    <a:pt x="1" y="504"/>
                  </a:lnTo>
                  <a:close/>
                  <a:moveTo>
                    <a:pt x="1" y="514"/>
                  </a:moveTo>
                  <a:lnTo>
                    <a:pt x="1" y="516"/>
                  </a:lnTo>
                  <a:lnTo>
                    <a:pt x="0" y="516"/>
                  </a:lnTo>
                  <a:lnTo>
                    <a:pt x="0" y="514"/>
                  </a:lnTo>
                  <a:lnTo>
                    <a:pt x="1" y="514"/>
                  </a:lnTo>
                  <a:close/>
                  <a:moveTo>
                    <a:pt x="1" y="524"/>
                  </a:moveTo>
                  <a:lnTo>
                    <a:pt x="1" y="526"/>
                  </a:lnTo>
                  <a:lnTo>
                    <a:pt x="0" y="526"/>
                  </a:lnTo>
                  <a:lnTo>
                    <a:pt x="0" y="524"/>
                  </a:lnTo>
                  <a:lnTo>
                    <a:pt x="1" y="524"/>
                  </a:lnTo>
                  <a:close/>
                  <a:moveTo>
                    <a:pt x="1" y="534"/>
                  </a:moveTo>
                  <a:lnTo>
                    <a:pt x="1" y="536"/>
                  </a:lnTo>
                  <a:lnTo>
                    <a:pt x="0" y="536"/>
                  </a:lnTo>
                  <a:lnTo>
                    <a:pt x="0" y="534"/>
                  </a:lnTo>
                  <a:lnTo>
                    <a:pt x="1" y="534"/>
                  </a:lnTo>
                  <a:close/>
                  <a:moveTo>
                    <a:pt x="1" y="543"/>
                  </a:moveTo>
                  <a:lnTo>
                    <a:pt x="1" y="545"/>
                  </a:lnTo>
                  <a:lnTo>
                    <a:pt x="0" y="545"/>
                  </a:lnTo>
                  <a:lnTo>
                    <a:pt x="0" y="543"/>
                  </a:lnTo>
                  <a:lnTo>
                    <a:pt x="1" y="543"/>
                  </a:lnTo>
                  <a:close/>
                  <a:moveTo>
                    <a:pt x="1" y="553"/>
                  </a:moveTo>
                  <a:lnTo>
                    <a:pt x="1" y="555"/>
                  </a:lnTo>
                  <a:lnTo>
                    <a:pt x="0" y="555"/>
                  </a:lnTo>
                  <a:lnTo>
                    <a:pt x="0" y="553"/>
                  </a:lnTo>
                  <a:lnTo>
                    <a:pt x="1" y="553"/>
                  </a:lnTo>
                  <a:close/>
                  <a:moveTo>
                    <a:pt x="1" y="563"/>
                  </a:moveTo>
                  <a:lnTo>
                    <a:pt x="1" y="565"/>
                  </a:lnTo>
                  <a:lnTo>
                    <a:pt x="0" y="565"/>
                  </a:lnTo>
                  <a:lnTo>
                    <a:pt x="0" y="563"/>
                  </a:lnTo>
                  <a:lnTo>
                    <a:pt x="1" y="563"/>
                  </a:lnTo>
                  <a:close/>
                  <a:moveTo>
                    <a:pt x="1" y="573"/>
                  </a:moveTo>
                  <a:lnTo>
                    <a:pt x="1" y="575"/>
                  </a:lnTo>
                  <a:lnTo>
                    <a:pt x="0" y="575"/>
                  </a:lnTo>
                  <a:lnTo>
                    <a:pt x="0" y="573"/>
                  </a:lnTo>
                  <a:lnTo>
                    <a:pt x="1" y="573"/>
                  </a:lnTo>
                  <a:close/>
                  <a:moveTo>
                    <a:pt x="1" y="583"/>
                  </a:moveTo>
                  <a:lnTo>
                    <a:pt x="1" y="585"/>
                  </a:lnTo>
                  <a:lnTo>
                    <a:pt x="0" y="585"/>
                  </a:lnTo>
                  <a:lnTo>
                    <a:pt x="0" y="583"/>
                  </a:lnTo>
                  <a:lnTo>
                    <a:pt x="1" y="583"/>
                  </a:lnTo>
                  <a:close/>
                  <a:moveTo>
                    <a:pt x="1" y="593"/>
                  </a:moveTo>
                  <a:lnTo>
                    <a:pt x="1" y="595"/>
                  </a:lnTo>
                  <a:lnTo>
                    <a:pt x="0" y="595"/>
                  </a:lnTo>
                  <a:lnTo>
                    <a:pt x="0" y="593"/>
                  </a:lnTo>
                  <a:lnTo>
                    <a:pt x="1" y="593"/>
                  </a:lnTo>
                  <a:close/>
                  <a:moveTo>
                    <a:pt x="1" y="603"/>
                  </a:moveTo>
                  <a:lnTo>
                    <a:pt x="1" y="605"/>
                  </a:lnTo>
                  <a:lnTo>
                    <a:pt x="0" y="605"/>
                  </a:lnTo>
                  <a:lnTo>
                    <a:pt x="0" y="603"/>
                  </a:lnTo>
                  <a:lnTo>
                    <a:pt x="1" y="603"/>
                  </a:lnTo>
                  <a:close/>
                  <a:moveTo>
                    <a:pt x="1" y="613"/>
                  </a:moveTo>
                  <a:lnTo>
                    <a:pt x="1" y="615"/>
                  </a:lnTo>
                  <a:lnTo>
                    <a:pt x="0" y="615"/>
                  </a:lnTo>
                  <a:lnTo>
                    <a:pt x="0" y="613"/>
                  </a:lnTo>
                  <a:lnTo>
                    <a:pt x="1" y="613"/>
                  </a:lnTo>
                  <a:close/>
                  <a:moveTo>
                    <a:pt x="1" y="623"/>
                  </a:moveTo>
                  <a:lnTo>
                    <a:pt x="1" y="624"/>
                  </a:lnTo>
                  <a:lnTo>
                    <a:pt x="0" y="624"/>
                  </a:lnTo>
                  <a:lnTo>
                    <a:pt x="0" y="623"/>
                  </a:lnTo>
                  <a:lnTo>
                    <a:pt x="1" y="623"/>
                  </a:lnTo>
                  <a:close/>
                  <a:moveTo>
                    <a:pt x="1" y="632"/>
                  </a:moveTo>
                  <a:lnTo>
                    <a:pt x="1" y="634"/>
                  </a:lnTo>
                  <a:lnTo>
                    <a:pt x="0" y="634"/>
                  </a:lnTo>
                  <a:lnTo>
                    <a:pt x="0" y="632"/>
                  </a:lnTo>
                  <a:lnTo>
                    <a:pt x="1" y="632"/>
                  </a:lnTo>
                  <a:close/>
                  <a:moveTo>
                    <a:pt x="1" y="642"/>
                  </a:moveTo>
                  <a:lnTo>
                    <a:pt x="1" y="644"/>
                  </a:lnTo>
                  <a:lnTo>
                    <a:pt x="0" y="644"/>
                  </a:lnTo>
                  <a:lnTo>
                    <a:pt x="0" y="642"/>
                  </a:lnTo>
                  <a:lnTo>
                    <a:pt x="1" y="642"/>
                  </a:lnTo>
                  <a:close/>
                  <a:moveTo>
                    <a:pt x="1" y="652"/>
                  </a:moveTo>
                  <a:lnTo>
                    <a:pt x="1" y="654"/>
                  </a:lnTo>
                  <a:lnTo>
                    <a:pt x="0" y="654"/>
                  </a:lnTo>
                  <a:lnTo>
                    <a:pt x="0" y="652"/>
                  </a:lnTo>
                  <a:lnTo>
                    <a:pt x="1" y="652"/>
                  </a:lnTo>
                  <a:close/>
                  <a:moveTo>
                    <a:pt x="1" y="662"/>
                  </a:moveTo>
                  <a:lnTo>
                    <a:pt x="1" y="664"/>
                  </a:lnTo>
                  <a:lnTo>
                    <a:pt x="0" y="664"/>
                  </a:lnTo>
                  <a:lnTo>
                    <a:pt x="0" y="662"/>
                  </a:lnTo>
                  <a:lnTo>
                    <a:pt x="1" y="662"/>
                  </a:lnTo>
                  <a:close/>
                  <a:moveTo>
                    <a:pt x="1" y="672"/>
                  </a:moveTo>
                  <a:lnTo>
                    <a:pt x="1" y="674"/>
                  </a:lnTo>
                  <a:lnTo>
                    <a:pt x="0" y="674"/>
                  </a:lnTo>
                  <a:lnTo>
                    <a:pt x="0" y="672"/>
                  </a:lnTo>
                  <a:lnTo>
                    <a:pt x="1" y="672"/>
                  </a:lnTo>
                  <a:close/>
                  <a:moveTo>
                    <a:pt x="1" y="682"/>
                  </a:moveTo>
                  <a:lnTo>
                    <a:pt x="1" y="684"/>
                  </a:lnTo>
                  <a:lnTo>
                    <a:pt x="0" y="684"/>
                  </a:lnTo>
                  <a:lnTo>
                    <a:pt x="0" y="682"/>
                  </a:lnTo>
                  <a:lnTo>
                    <a:pt x="1" y="682"/>
                  </a:lnTo>
                  <a:close/>
                  <a:moveTo>
                    <a:pt x="1" y="692"/>
                  </a:moveTo>
                  <a:lnTo>
                    <a:pt x="1" y="694"/>
                  </a:lnTo>
                  <a:lnTo>
                    <a:pt x="0" y="694"/>
                  </a:lnTo>
                  <a:lnTo>
                    <a:pt x="0" y="692"/>
                  </a:lnTo>
                  <a:lnTo>
                    <a:pt x="1" y="692"/>
                  </a:lnTo>
                  <a:close/>
                  <a:moveTo>
                    <a:pt x="1" y="702"/>
                  </a:moveTo>
                  <a:lnTo>
                    <a:pt x="1" y="703"/>
                  </a:lnTo>
                  <a:lnTo>
                    <a:pt x="0" y="703"/>
                  </a:lnTo>
                  <a:lnTo>
                    <a:pt x="0" y="702"/>
                  </a:lnTo>
                  <a:lnTo>
                    <a:pt x="1" y="702"/>
                  </a:lnTo>
                  <a:close/>
                  <a:moveTo>
                    <a:pt x="1" y="711"/>
                  </a:moveTo>
                  <a:lnTo>
                    <a:pt x="1" y="713"/>
                  </a:lnTo>
                  <a:lnTo>
                    <a:pt x="0" y="713"/>
                  </a:lnTo>
                  <a:lnTo>
                    <a:pt x="0" y="711"/>
                  </a:lnTo>
                  <a:lnTo>
                    <a:pt x="1" y="711"/>
                  </a:lnTo>
                  <a:close/>
                  <a:moveTo>
                    <a:pt x="1" y="721"/>
                  </a:moveTo>
                  <a:lnTo>
                    <a:pt x="1" y="723"/>
                  </a:lnTo>
                  <a:lnTo>
                    <a:pt x="0" y="723"/>
                  </a:lnTo>
                  <a:lnTo>
                    <a:pt x="0" y="721"/>
                  </a:lnTo>
                  <a:lnTo>
                    <a:pt x="1" y="721"/>
                  </a:lnTo>
                  <a:close/>
                  <a:moveTo>
                    <a:pt x="1" y="731"/>
                  </a:moveTo>
                  <a:lnTo>
                    <a:pt x="1" y="733"/>
                  </a:lnTo>
                  <a:lnTo>
                    <a:pt x="0" y="733"/>
                  </a:lnTo>
                  <a:lnTo>
                    <a:pt x="0" y="731"/>
                  </a:lnTo>
                  <a:lnTo>
                    <a:pt x="1" y="731"/>
                  </a:lnTo>
                  <a:close/>
                  <a:moveTo>
                    <a:pt x="1" y="741"/>
                  </a:moveTo>
                  <a:lnTo>
                    <a:pt x="1" y="743"/>
                  </a:lnTo>
                  <a:lnTo>
                    <a:pt x="0" y="743"/>
                  </a:lnTo>
                  <a:lnTo>
                    <a:pt x="0" y="741"/>
                  </a:lnTo>
                  <a:lnTo>
                    <a:pt x="1" y="741"/>
                  </a:lnTo>
                  <a:close/>
                  <a:moveTo>
                    <a:pt x="1" y="751"/>
                  </a:moveTo>
                  <a:lnTo>
                    <a:pt x="1" y="753"/>
                  </a:lnTo>
                  <a:lnTo>
                    <a:pt x="0" y="753"/>
                  </a:lnTo>
                  <a:lnTo>
                    <a:pt x="0" y="751"/>
                  </a:lnTo>
                  <a:lnTo>
                    <a:pt x="1" y="751"/>
                  </a:lnTo>
                  <a:close/>
                  <a:moveTo>
                    <a:pt x="1" y="761"/>
                  </a:moveTo>
                  <a:lnTo>
                    <a:pt x="1" y="763"/>
                  </a:lnTo>
                  <a:lnTo>
                    <a:pt x="0" y="763"/>
                  </a:lnTo>
                  <a:lnTo>
                    <a:pt x="0" y="761"/>
                  </a:lnTo>
                  <a:lnTo>
                    <a:pt x="1" y="761"/>
                  </a:lnTo>
                  <a:close/>
                  <a:moveTo>
                    <a:pt x="1" y="771"/>
                  </a:moveTo>
                  <a:lnTo>
                    <a:pt x="1" y="773"/>
                  </a:lnTo>
                  <a:lnTo>
                    <a:pt x="0" y="773"/>
                  </a:lnTo>
                  <a:lnTo>
                    <a:pt x="0" y="771"/>
                  </a:lnTo>
                  <a:lnTo>
                    <a:pt x="1" y="771"/>
                  </a:lnTo>
                  <a:close/>
                  <a:moveTo>
                    <a:pt x="1" y="781"/>
                  </a:moveTo>
                  <a:lnTo>
                    <a:pt x="1" y="783"/>
                  </a:lnTo>
                  <a:lnTo>
                    <a:pt x="0" y="783"/>
                  </a:lnTo>
                  <a:lnTo>
                    <a:pt x="0" y="781"/>
                  </a:lnTo>
                  <a:lnTo>
                    <a:pt x="1" y="781"/>
                  </a:lnTo>
                  <a:close/>
                  <a:moveTo>
                    <a:pt x="1" y="790"/>
                  </a:moveTo>
                  <a:lnTo>
                    <a:pt x="1" y="792"/>
                  </a:lnTo>
                  <a:lnTo>
                    <a:pt x="0" y="792"/>
                  </a:lnTo>
                  <a:lnTo>
                    <a:pt x="0" y="790"/>
                  </a:lnTo>
                  <a:lnTo>
                    <a:pt x="1" y="790"/>
                  </a:lnTo>
                  <a:close/>
                  <a:moveTo>
                    <a:pt x="1" y="800"/>
                  </a:moveTo>
                  <a:lnTo>
                    <a:pt x="1" y="802"/>
                  </a:lnTo>
                  <a:lnTo>
                    <a:pt x="0" y="802"/>
                  </a:lnTo>
                  <a:lnTo>
                    <a:pt x="0" y="800"/>
                  </a:lnTo>
                  <a:lnTo>
                    <a:pt x="1" y="800"/>
                  </a:lnTo>
                  <a:close/>
                  <a:moveTo>
                    <a:pt x="1" y="810"/>
                  </a:moveTo>
                  <a:lnTo>
                    <a:pt x="1" y="812"/>
                  </a:lnTo>
                  <a:lnTo>
                    <a:pt x="0" y="812"/>
                  </a:lnTo>
                  <a:lnTo>
                    <a:pt x="0" y="810"/>
                  </a:lnTo>
                  <a:lnTo>
                    <a:pt x="1" y="810"/>
                  </a:lnTo>
                  <a:close/>
                  <a:moveTo>
                    <a:pt x="1" y="820"/>
                  </a:moveTo>
                  <a:lnTo>
                    <a:pt x="1" y="822"/>
                  </a:lnTo>
                  <a:lnTo>
                    <a:pt x="0" y="822"/>
                  </a:lnTo>
                  <a:lnTo>
                    <a:pt x="0" y="820"/>
                  </a:lnTo>
                  <a:lnTo>
                    <a:pt x="1" y="820"/>
                  </a:lnTo>
                  <a:close/>
                  <a:moveTo>
                    <a:pt x="1" y="830"/>
                  </a:moveTo>
                  <a:lnTo>
                    <a:pt x="1" y="832"/>
                  </a:lnTo>
                  <a:lnTo>
                    <a:pt x="0" y="832"/>
                  </a:lnTo>
                  <a:lnTo>
                    <a:pt x="0" y="830"/>
                  </a:lnTo>
                  <a:lnTo>
                    <a:pt x="1" y="830"/>
                  </a:lnTo>
                  <a:close/>
                  <a:moveTo>
                    <a:pt x="1" y="840"/>
                  </a:moveTo>
                  <a:lnTo>
                    <a:pt x="1" y="842"/>
                  </a:lnTo>
                  <a:lnTo>
                    <a:pt x="0" y="842"/>
                  </a:lnTo>
                  <a:lnTo>
                    <a:pt x="0" y="840"/>
                  </a:lnTo>
                  <a:lnTo>
                    <a:pt x="1" y="840"/>
                  </a:lnTo>
                  <a:close/>
                  <a:moveTo>
                    <a:pt x="1" y="850"/>
                  </a:moveTo>
                  <a:lnTo>
                    <a:pt x="1" y="852"/>
                  </a:lnTo>
                  <a:lnTo>
                    <a:pt x="0" y="852"/>
                  </a:lnTo>
                  <a:lnTo>
                    <a:pt x="0" y="850"/>
                  </a:lnTo>
                  <a:lnTo>
                    <a:pt x="1" y="850"/>
                  </a:lnTo>
                  <a:close/>
                  <a:moveTo>
                    <a:pt x="1" y="860"/>
                  </a:moveTo>
                  <a:lnTo>
                    <a:pt x="1" y="862"/>
                  </a:lnTo>
                  <a:lnTo>
                    <a:pt x="0" y="862"/>
                  </a:lnTo>
                  <a:lnTo>
                    <a:pt x="0" y="860"/>
                  </a:lnTo>
                  <a:lnTo>
                    <a:pt x="1" y="860"/>
                  </a:lnTo>
                  <a:close/>
                  <a:moveTo>
                    <a:pt x="1" y="869"/>
                  </a:moveTo>
                  <a:lnTo>
                    <a:pt x="1" y="871"/>
                  </a:lnTo>
                  <a:lnTo>
                    <a:pt x="0" y="871"/>
                  </a:lnTo>
                  <a:lnTo>
                    <a:pt x="0" y="869"/>
                  </a:lnTo>
                  <a:lnTo>
                    <a:pt x="1" y="869"/>
                  </a:lnTo>
                  <a:close/>
                  <a:moveTo>
                    <a:pt x="1" y="879"/>
                  </a:moveTo>
                  <a:lnTo>
                    <a:pt x="1" y="881"/>
                  </a:lnTo>
                  <a:lnTo>
                    <a:pt x="0" y="881"/>
                  </a:lnTo>
                  <a:lnTo>
                    <a:pt x="0" y="879"/>
                  </a:lnTo>
                  <a:lnTo>
                    <a:pt x="1" y="879"/>
                  </a:lnTo>
                  <a:close/>
                  <a:moveTo>
                    <a:pt x="1" y="889"/>
                  </a:moveTo>
                  <a:lnTo>
                    <a:pt x="1" y="891"/>
                  </a:lnTo>
                  <a:lnTo>
                    <a:pt x="0" y="891"/>
                  </a:lnTo>
                  <a:lnTo>
                    <a:pt x="0" y="889"/>
                  </a:lnTo>
                  <a:lnTo>
                    <a:pt x="1" y="889"/>
                  </a:lnTo>
                  <a:close/>
                  <a:moveTo>
                    <a:pt x="1" y="899"/>
                  </a:moveTo>
                  <a:lnTo>
                    <a:pt x="1" y="901"/>
                  </a:lnTo>
                  <a:lnTo>
                    <a:pt x="0" y="901"/>
                  </a:lnTo>
                  <a:lnTo>
                    <a:pt x="0" y="899"/>
                  </a:lnTo>
                  <a:lnTo>
                    <a:pt x="1" y="899"/>
                  </a:lnTo>
                  <a:close/>
                  <a:moveTo>
                    <a:pt x="1" y="909"/>
                  </a:moveTo>
                  <a:lnTo>
                    <a:pt x="1" y="911"/>
                  </a:lnTo>
                  <a:lnTo>
                    <a:pt x="0" y="911"/>
                  </a:lnTo>
                  <a:lnTo>
                    <a:pt x="0" y="909"/>
                  </a:lnTo>
                  <a:lnTo>
                    <a:pt x="1" y="909"/>
                  </a:lnTo>
                  <a:close/>
                  <a:moveTo>
                    <a:pt x="1" y="919"/>
                  </a:moveTo>
                  <a:lnTo>
                    <a:pt x="1" y="921"/>
                  </a:lnTo>
                  <a:lnTo>
                    <a:pt x="0" y="921"/>
                  </a:lnTo>
                  <a:lnTo>
                    <a:pt x="0" y="919"/>
                  </a:lnTo>
                  <a:lnTo>
                    <a:pt x="1" y="919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" name="Freeform 11"/>
            <p:cNvSpPr>
              <a:spLocks noEditPoints="1"/>
            </p:cNvSpPr>
            <p:nvPr/>
          </p:nvSpPr>
          <p:spPr bwMode="auto">
            <a:xfrm>
              <a:off x="6451601" y="3661568"/>
              <a:ext cx="3175" cy="1462088"/>
            </a:xfrm>
            <a:custGeom>
              <a:avLst/>
              <a:gdLst>
                <a:gd name="T0" fmla="*/ 0 w 2"/>
                <a:gd name="T1" fmla="*/ 12 h 921"/>
                <a:gd name="T2" fmla="*/ 2 w 2"/>
                <a:gd name="T3" fmla="*/ 30 h 921"/>
                <a:gd name="T4" fmla="*/ 0 w 2"/>
                <a:gd name="T5" fmla="*/ 40 h 921"/>
                <a:gd name="T6" fmla="*/ 2 w 2"/>
                <a:gd name="T7" fmla="*/ 62 h 921"/>
                <a:gd name="T8" fmla="*/ 2 w 2"/>
                <a:gd name="T9" fmla="*/ 69 h 921"/>
                <a:gd name="T10" fmla="*/ 0 w 2"/>
                <a:gd name="T11" fmla="*/ 91 h 921"/>
                <a:gd name="T12" fmla="*/ 2 w 2"/>
                <a:gd name="T13" fmla="*/ 109 h 921"/>
                <a:gd name="T14" fmla="*/ 0 w 2"/>
                <a:gd name="T15" fmla="*/ 119 h 921"/>
                <a:gd name="T16" fmla="*/ 2 w 2"/>
                <a:gd name="T17" fmla="*/ 141 h 921"/>
                <a:gd name="T18" fmla="*/ 2 w 2"/>
                <a:gd name="T19" fmla="*/ 148 h 921"/>
                <a:gd name="T20" fmla="*/ 0 w 2"/>
                <a:gd name="T21" fmla="*/ 170 h 921"/>
                <a:gd name="T22" fmla="*/ 2 w 2"/>
                <a:gd name="T23" fmla="*/ 188 h 921"/>
                <a:gd name="T24" fmla="*/ 0 w 2"/>
                <a:gd name="T25" fmla="*/ 198 h 921"/>
                <a:gd name="T26" fmla="*/ 2 w 2"/>
                <a:gd name="T27" fmla="*/ 220 h 921"/>
                <a:gd name="T28" fmla="*/ 2 w 2"/>
                <a:gd name="T29" fmla="*/ 227 h 921"/>
                <a:gd name="T30" fmla="*/ 0 w 2"/>
                <a:gd name="T31" fmla="*/ 249 h 921"/>
                <a:gd name="T32" fmla="*/ 2 w 2"/>
                <a:gd name="T33" fmla="*/ 267 h 921"/>
                <a:gd name="T34" fmla="*/ 0 w 2"/>
                <a:gd name="T35" fmla="*/ 277 h 921"/>
                <a:gd name="T36" fmla="*/ 2 w 2"/>
                <a:gd name="T37" fmla="*/ 299 h 921"/>
                <a:gd name="T38" fmla="*/ 2 w 2"/>
                <a:gd name="T39" fmla="*/ 306 h 921"/>
                <a:gd name="T40" fmla="*/ 0 w 2"/>
                <a:gd name="T41" fmla="*/ 328 h 921"/>
                <a:gd name="T42" fmla="*/ 2 w 2"/>
                <a:gd name="T43" fmla="*/ 346 h 921"/>
                <a:gd name="T44" fmla="*/ 0 w 2"/>
                <a:gd name="T45" fmla="*/ 356 h 921"/>
                <a:gd name="T46" fmla="*/ 2 w 2"/>
                <a:gd name="T47" fmla="*/ 378 h 921"/>
                <a:gd name="T48" fmla="*/ 2 w 2"/>
                <a:gd name="T49" fmla="*/ 385 h 921"/>
                <a:gd name="T50" fmla="*/ 0 w 2"/>
                <a:gd name="T51" fmla="*/ 407 h 921"/>
                <a:gd name="T52" fmla="*/ 2 w 2"/>
                <a:gd name="T53" fmla="*/ 425 h 921"/>
                <a:gd name="T54" fmla="*/ 0 w 2"/>
                <a:gd name="T55" fmla="*/ 435 h 921"/>
                <a:gd name="T56" fmla="*/ 2 w 2"/>
                <a:gd name="T57" fmla="*/ 457 h 921"/>
                <a:gd name="T58" fmla="*/ 2 w 2"/>
                <a:gd name="T59" fmla="*/ 464 h 921"/>
                <a:gd name="T60" fmla="*/ 0 w 2"/>
                <a:gd name="T61" fmla="*/ 486 h 921"/>
                <a:gd name="T62" fmla="*/ 2 w 2"/>
                <a:gd name="T63" fmla="*/ 504 h 921"/>
                <a:gd name="T64" fmla="*/ 0 w 2"/>
                <a:gd name="T65" fmla="*/ 514 h 921"/>
                <a:gd name="T66" fmla="*/ 2 w 2"/>
                <a:gd name="T67" fmla="*/ 536 h 921"/>
                <a:gd name="T68" fmla="*/ 2 w 2"/>
                <a:gd name="T69" fmla="*/ 543 h 921"/>
                <a:gd name="T70" fmla="*/ 0 w 2"/>
                <a:gd name="T71" fmla="*/ 565 h 921"/>
                <a:gd name="T72" fmla="*/ 2 w 2"/>
                <a:gd name="T73" fmla="*/ 583 h 921"/>
                <a:gd name="T74" fmla="*/ 0 w 2"/>
                <a:gd name="T75" fmla="*/ 593 h 921"/>
                <a:gd name="T76" fmla="*/ 2 w 2"/>
                <a:gd name="T77" fmla="*/ 615 h 921"/>
                <a:gd name="T78" fmla="*/ 2 w 2"/>
                <a:gd name="T79" fmla="*/ 623 h 921"/>
                <a:gd name="T80" fmla="*/ 0 w 2"/>
                <a:gd name="T81" fmla="*/ 644 h 921"/>
                <a:gd name="T82" fmla="*/ 2 w 2"/>
                <a:gd name="T83" fmla="*/ 662 h 921"/>
                <a:gd name="T84" fmla="*/ 0 w 2"/>
                <a:gd name="T85" fmla="*/ 672 h 921"/>
                <a:gd name="T86" fmla="*/ 2 w 2"/>
                <a:gd name="T87" fmla="*/ 694 h 921"/>
                <a:gd name="T88" fmla="*/ 2 w 2"/>
                <a:gd name="T89" fmla="*/ 702 h 921"/>
                <a:gd name="T90" fmla="*/ 0 w 2"/>
                <a:gd name="T91" fmla="*/ 723 h 921"/>
                <a:gd name="T92" fmla="*/ 2 w 2"/>
                <a:gd name="T93" fmla="*/ 741 h 921"/>
                <a:gd name="T94" fmla="*/ 0 w 2"/>
                <a:gd name="T95" fmla="*/ 751 h 921"/>
                <a:gd name="T96" fmla="*/ 2 w 2"/>
                <a:gd name="T97" fmla="*/ 773 h 921"/>
                <a:gd name="T98" fmla="*/ 2 w 2"/>
                <a:gd name="T99" fmla="*/ 781 h 921"/>
                <a:gd name="T100" fmla="*/ 0 w 2"/>
                <a:gd name="T101" fmla="*/ 802 h 921"/>
                <a:gd name="T102" fmla="*/ 2 w 2"/>
                <a:gd name="T103" fmla="*/ 820 h 921"/>
                <a:gd name="T104" fmla="*/ 0 w 2"/>
                <a:gd name="T105" fmla="*/ 830 h 921"/>
                <a:gd name="T106" fmla="*/ 2 w 2"/>
                <a:gd name="T107" fmla="*/ 852 h 921"/>
                <a:gd name="T108" fmla="*/ 2 w 2"/>
                <a:gd name="T109" fmla="*/ 860 h 921"/>
                <a:gd name="T110" fmla="*/ 0 w 2"/>
                <a:gd name="T111" fmla="*/ 881 h 921"/>
                <a:gd name="T112" fmla="*/ 2 w 2"/>
                <a:gd name="T113" fmla="*/ 899 h 921"/>
                <a:gd name="T114" fmla="*/ 0 w 2"/>
                <a:gd name="T115" fmla="*/ 909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" h="921">
                  <a:moveTo>
                    <a:pt x="2" y="0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close/>
                  <a:moveTo>
                    <a:pt x="2" y="10"/>
                  </a:moveTo>
                  <a:lnTo>
                    <a:pt x="2" y="1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2" y="10"/>
                  </a:lnTo>
                  <a:close/>
                  <a:moveTo>
                    <a:pt x="2" y="20"/>
                  </a:moveTo>
                  <a:lnTo>
                    <a:pt x="2" y="22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2" y="20"/>
                  </a:lnTo>
                  <a:close/>
                  <a:moveTo>
                    <a:pt x="2" y="30"/>
                  </a:moveTo>
                  <a:lnTo>
                    <a:pt x="2" y="32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2" y="30"/>
                  </a:lnTo>
                  <a:close/>
                  <a:moveTo>
                    <a:pt x="2" y="40"/>
                  </a:moveTo>
                  <a:lnTo>
                    <a:pt x="2" y="42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2" y="40"/>
                  </a:lnTo>
                  <a:close/>
                  <a:moveTo>
                    <a:pt x="2" y="50"/>
                  </a:moveTo>
                  <a:lnTo>
                    <a:pt x="2" y="52"/>
                  </a:lnTo>
                  <a:lnTo>
                    <a:pt x="0" y="52"/>
                  </a:lnTo>
                  <a:lnTo>
                    <a:pt x="0" y="50"/>
                  </a:lnTo>
                  <a:lnTo>
                    <a:pt x="2" y="50"/>
                  </a:lnTo>
                  <a:close/>
                  <a:moveTo>
                    <a:pt x="2" y="60"/>
                  </a:moveTo>
                  <a:lnTo>
                    <a:pt x="2" y="62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2" y="60"/>
                  </a:lnTo>
                  <a:close/>
                  <a:moveTo>
                    <a:pt x="2" y="69"/>
                  </a:moveTo>
                  <a:lnTo>
                    <a:pt x="2" y="71"/>
                  </a:lnTo>
                  <a:lnTo>
                    <a:pt x="0" y="71"/>
                  </a:lnTo>
                  <a:lnTo>
                    <a:pt x="0" y="69"/>
                  </a:lnTo>
                  <a:lnTo>
                    <a:pt x="2" y="69"/>
                  </a:lnTo>
                  <a:close/>
                  <a:moveTo>
                    <a:pt x="2" y="79"/>
                  </a:moveTo>
                  <a:lnTo>
                    <a:pt x="2" y="81"/>
                  </a:lnTo>
                  <a:lnTo>
                    <a:pt x="0" y="81"/>
                  </a:lnTo>
                  <a:lnTo>
                    <a:pt x="0" y="79"/>
                  </a:lnTo>
                  <a:lnTo>
                    <a:pt x="2" y="79"/>
                  </a:lnTo>
                  <a:close/>
                  <a:moveTo>
                    <a:pt x="2" y="89"/>
                  </a:moveTo>
                  <a:lnTo>
                    <a:pt x="2" y="91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2" y="89"/>
                  </a:lnTo>
                  <a:close/>
                  <a:moveTo>
                    <a:pt x="2" y="99"/>
                  </a:moveTo>
                  <a:lnTo>
                    <a:pt x="2" y="101"/>
                  </a:lnTo>
                  <a:lnTo>
                    <a:pt x="0" y="101"/>
                  </a:lnTo>
                  <a:lnTo>
                    <a:pt x="0" y="99"/>
                  </a:lnTo>
                  <a:lnTo>
                    <a:pt x="2" y="99"/>
                  </a:lnTo>
                  <a:close/>
                  <a:moveTo>
                    <a:pt x="2" y="109"/>
                  </a:moveTo>
                  <a:lnTo>
                    <a:pt x="2" y="111"/>
                  </a:lnTo>
                  <a:lnTo>
                    <a:pt x="0" y="111"/>
                  </a:lnTo>
                  <a:lnTo>
                    <a:pt x="0" y="109"/>
                  </a:lnTo>
                  <a:lnTo>
                    <a:pt x="2" y="109"/>
                  </a:lnTo>
                  <a:close/>
                  <a:moveTo>
                    <a:pt x="2" y="119"/>
                  </a:moveTo>
                  <a:lnTo>
                    <a:pt x="2" y="121"/>
                  </a:lnTo>
                  <a:lnTo>
                    <a:pt x="0" y="121"/>
                  </a:lnTo>
                  <a:lnTo>
                    <a:pt x="0" y="119"/>
                  </a:lnTo>
                  <a:lnTo>
                    <a:pt x="2" y="119"/>
                  </a:lnTo>
                  <a:close/>
                  <a:moveTo>
                    <a:pt x="2" y="129"/>
                  </a:moveTo>
                  <a:lnTo>
                    <a:pt x="2" y="131"/>
                  </a:lnTo>
                  <a:lnTo>
                    <a:pt x="0" y="131"/>
                  </a:lnTo>
                  <a:lnTo>
                    <a:pt x="0" y="129"/>
                  </a:lnTo>
                  <a:lnTo>
                    <a:pt x="2" y="129"/>
                  </a:lnTo>
                  <a:close/>
                  <a:moveTo>
                    <a:pt x="2" y="139"/>
                  </a:moveTo>
                  <a:lnTo>
                    <a:pt x="2" y="141"/>
                  </a:lnTo>
                  <a:lnTo>
                    <a:pt x="0" y="141"/>
                  </a:lnTo>
                  <a:lnTo>
                    <a:pt x="0" y="139"/>
                  </a:lnTo>
                  <a:lnTo>
                    <a:pt x="2" y="139"/>
                  </a:lnTo>
                  <a:close/>
                  <a:moveTo>
                    <a:pt x="2" y="148"/>
                  </a:moveTo>
                  <a:lnTo>
                    <a:pt x="2" y="150"/>
                  </a:lnTo>
                  <a:lnTo>
                    <a:pt x="0" y="150"/>
                  </a:lnTo>
                  <a:lnTo>
                    <a:pt x="0" y="148"/>
                  </a:lnTo>
                  <a:lnTo>
                    <a:pt x="2" y="148"/>
                  </a:lnTo>
                  <a:close/>
                  <a:moveTo>
                    <a:pt x="2" y="158"/>
                  </a:moveTo>
                  <a:lnTo>
                    <a:pt x="2" y="160"/>
                  </a:lnTo>
                  <a:lnTo>
                    <a:pt x="0" y="160"/>
                  </a:lnTo>
                  <a:lnTo>
                    <a:pt x="0" y="158"/>
                  </a:lnTo>
                  <a:lnTo>
                    <a:pt x="2" y="158"/>
                  </a:lnTo>
                  <a:close/>
                  <a:moveTo>
                    <a:pt x="2" y="168"/>
                  </a:moveTo>
                  <a:lnTo>
                    <a:pt x="2" y="170"/>
                  </a:lnTo>
                  <a:lnTo>
                    <a:pt x="0" y="170"/>
                  </a:lnTo>
                  <a:lnTo>
                    <a:pt x="0" y="168"/>
                  </a:lnTo>
                  <a:lnTo>
                    <a:pt x="2" y="168"/>
                  </a:lnTo>
                  <a:close/>
                  <a:moveTo>
                    <a:pt x="2" y="178"/>
                  </a:moveTo>
                  <a:lnTo>
                    <a:pt x="2" y="180"/>
                  </a:lnTo>
                  <a:lnTo>
                    <a:pt x="0" y="180"/>
                  </a:lnTo>
                  <a:lnTo>
                    <a:pt x="0" y="178"/>
                  </a:lnTo>
                  <a:lnTo>
                    <a:pt x="2" y="178"/>
                  </a:lnTo>
                  <a:close/>
                  <a:moveTo>
                    <a:pt x="2" y="188"/>
                  </a:moveTo>
                  <a:lnTo>
                    <a:pt x="2" y="190"/>
                  </a:lnTo>
                  <a:lnTo>
                    <a:pt x="0" y="190"/>
                  </a:lnTo>
                  <a:lnTo>
                    <a:pt x="0" y="188"/>
                  </a:lnTo>
                  <a:lnTo>
                    <a:pt x="2" y="188"/>
                  </a:lnTo>
                  <a:close/>
                  <a:moveTo>
                    <a:pt x="2" y="198"/>
                  </a:moveTo>
                  <a:lnTo>
                    <a:pt x="2" y="200"/>
                  </a:lnTo>
                  <a:lnTo>
                    <a:pt x="0" y="200"/>
                  </a:lnTo>
                  <a:lnTo>
                    <a:pt x="0" y="198"/>
                  </a:lnTo>
                  <a:lnTo>
                    <a:pt x="2" y="198"/>
                  </a:lnTo>
                  <a:close/>
                  <a:moveTo>
                    <a:pt x="2" y="208"/>
                  </a:moveTo>
                  <a:lnTo>
                    <a:pt x="2" y="210"/>
                  </a:lnTo>
                  <a:lnTo>
                    <a:pt x="0" y="210"/>
                  </a:lnTo>
                  <a:lnTo>
                    <a:pt x="0" y="208"/>
                  </a:lnTo>
                  <a:lnTo>
                    <a:pt x="2" y="208"/>
                  </a:lnTo>
                  <a:close/>
                  <a:moveTo>
                    <a:pt x="2" y="218"/>
                  </a:moveTo>
                  <a:lnTo>
                    <a:pt x="2" y="220"/>
                  </a:lnTo>
                  <a:lnTo>
                    <a:pt x="0" y="220"/>
                  </a:lnTo>
                  <a:lnTo>
                    <a:pt x="0" y="218"/>
                  </a:lnTo>
                  <a:lnTo>
                    <a:pt x="2" y="218"/>
                  </a:lnTo>
                  <a:close/>
                  <a:moveTo>
                    <a:pt x="2" y="227"/>
                  </a:moveTo>
                  <a:lnTo>
                    <a:pt x="2" y="229"/>
                  </a:lnTo>
                  <a:lnTo>
                    <a:pt x="0" y="229"/>
                  </a:lnTo>
                  <a:lnTo>
                    <a:pt x="0" y="227"/>
                  </a:lnTo>
                  <a:lnTo>
                    <a:pt x="2" y="227"/>
                  </a:lnTo>
                  <a:close/>
                  <a:moveTo>
                    <a:pt x="2" y="237"/>
                  </a:moveTo>
                  <a:lnTo>
                    <a:pt x="2" y="239"/>
                  </a:lnTo>
                  <a:lnTo>
                    <a:pt x="0" y="239"/>
                  </a:lnTo>
                  <a:lnTo>
                    <a:pt x="0" y="237"/>
                  </a:lnTo>
                  <a:lnTo>
                    <a:pt x="2" y="237"/>
                  </a:lnTo>
                  <a:close/>
                  <a:moveTo>
                    <a:pt x="2" y="247"/>
                  </a:moveTo>
                  <a:lnTo>
                    <a:pt x="2" y="249"/>
                  </a:lnTo>
                  <a:lnTo>
                    <a:pt x="0" y="249"/>
                  </a:lnTo>
                  <a:lnTo>
                    <a:pt x="0" y="247"/>
                  </a:lnTo>
                  <a:lnTo>
                    <a:pt x="2" y="247"/>
                  </a:lnTo>
                  <a:close/>
                  <a:moveTo>
                    <a:pt x="2" y="257"/>
                  </a:moveTo>
                  <a:lnTo>
                    <a:pt x="2" y="259"/>
                  </a:lnTo>
                  <a:lnTo>
                    <a:pt x="0" y="259"/>
                  </a:lnTo>
                  <a:lnTo>
                    <a:pt x="0" y="257"/>
                  </a:lnTo>
                  <a:lnTo>
                    <a:pt x="2" y="257"/>
                  </a:lnTo>
                  <a:close/>
                  <a:moveTo>
                    <a:pt x="2" y="267"/>
                  </a:moveTo>
                  <a:lnTo>
                    <a:pt x="2" y="269"/>
                  </a:lnTo>
                  <a:lnTo>
                    <a:pt x="0" y="269"/>
                  </a:lnTo>
                  <a:lnTo>
                    <a:pt x="0" y="267"/>
                  </a:lnTo>
                  <a:lnTo>
                    <a:pt x="2" y="267"/>
                  </a:lnTo>
                  <a:close/>
                  <a:moveTo>
                    <a:pt x="2" y="277"/>
                  </a:moveTo>
                  <a:lnTo>
                    <a:pt x="2" y="279"/>
                  </a:lnTo>
                  <a:lnTo>
                    <a:pt x="0" y="279"/>
                  </a:lnTo>
                  <a:lnTo>
                    <a:pt x="0" y="277"/>
                  </a:lnTo>
                  <a:lnTo>
                    <a:pt x="2" y="277"/>
                  </a:lnTo>
                  <a:close/>
                  <a:moveTo>
                    <a:pt x="2" y="287"/>
                  </a:moveTo>
                  <a:lnTo>
                    <a:pt x="2" y="289"/>
                  </a:lnTo>
                  <a:lnTo>
                    <a:pt x="0" y="289"/>
                  </a:lnTo>
                  <a:lnTo>
                    <a:pt x="0" y="287"/>
                  </a:lnTo>
                  <a:lnTo>
                    <a:pt x="2" y="287"/>
                  </a:lnTo>
                  <a:close/>
                  <a:moveTo>
                    <a:pt x="2" y="297"/>
                  </a:moveTo>
                  <a:lnTo>
                    <a:pt x="2" y="299"/>
                  </a:lnTo>
                  <a:lnTo>
                    <a:pt x="0" y="299"/>
                  </a:lnTo>
                  <a:lnTo>
                    <a:pt x="0" y="297"/>
                  </a:lnTo>
                  <a:lnTo>
                    <a:pt x="2" y="297"/>
                  </a:lnTo>
                  <a:close/>
                  <a:moveTo>
                    <a:pt x="2" y="306"/>
                  </a:moveTo>
                  <a:lnTo>
                    <a:pt x="2" y="308"/>
                  </a:lnTo>
                  <a:lnTo>
                    <a:pt x="0" y="308"/>
                  </a:lnTo>
                  <a:lnTo>
                    <a:pt x="0" y="306"/>
                  </a:lnTo>
                  <a:lnTo>
                    <a:pt x="2" y="306"/>
                  </a:lnTo>
                  <a:close/>
                  <a:moveTo>
                    <a:pt x="2" y="316"/>
                  </a:moveTo>
                  <a:lnTo>
                    <a:pt x="2" y="318"/>
                  </a:lnTo>
                  <a:lnTo>
                    <a:pt x="0" y="318"/>
                  </a:lnTo>
                  <a:lnTo>
                    <a:pt x="0" y="316"/>
                  </a:lnTo>
                  <a:lnTo>
                    <a:pt x="2" y="316"/>
                  </a:lnTo>
                  <a:close/>
                  <a:moveTo>
                    <a:pt x="2" y="326"/>
                  </a:moveTo>
                  <a:lnTo>
                    <a:pt x="2" y="328"/>
                  </a:lnTo>
                  <a:lnTo>
                    <a:pt x="0" y="328"/>
                  </a:lnTo>
                  <a:lnTo>
                    <a:pt x="0" y="326"/>
                  </a:lnTo>
                  <a:lnTo>
                    <a:pt x="2" y="326"/>
                  </a:lnTo>
                  <a:close/>
                  <a:moveTo>
                    <a:pt x="2" y="336"/>
                  </a:moveTo>
                  <a:lnTo>
                    <a:pt x="2" y="338"/>
                  </a:lnTo>
                  <a:lnTo>
                    <a:pt x="0" y="338"/>
                  </a:lnTo>
                  <a:lnTo>
                    <a:pt x="0" y="336"/>
                  </a:lnTo>
                  <a:lnTo>
                    <a:pt x="2" y="336"/>
                  </a:lnTo>
                  <a:close/>
                  <a:moveTo>
                    <a:pt x="2" y="346"/>
                  </a:moveTo>
                  <a:lnTo>
                    <a:pt x="2" y="348"/>
                  </a:lnTo>
                  <a:lnTo>
                    <a:pt x="0" y="348"/>
                  </a:lnTo>
                  <a:lnTo>
                    <a:pt x="0" y="346"/>
                  </a:lnTo>
                  <a:lnTo>
                    <a:pt x="2" y="346"/>
                  </a:lnTo>
                  <a:close/>
                  <a:moveTo>
                    <a:pt x="2" y="356"/>
                  </a:moveTo>
                  <a:lnTo>
                    <a:pt x="2" y="358"/>
                  </a:lnTo>
                  <a:lnTo>
                    <a:pt x="0" y="358"/>
                  </a:lnTo>
                  <a:lnTo>
                    <a:pt x="0" y="356"/>
                  </a:lnTo>
                  <a:lnTo>
                    <a:pt x="2" y="356"/>
                  </a:lnTo>
                  <a:close/>
                  <a:moveTo>
                    <a:pt x="2" y="366"/>
                  </a:moveTo>
                  <a:lnTo>
                    <a:pt x="2" y="368"/>
                  </a:lnTo>
                  <a:lnTo>
                    <a:pt x="0" y="368"/>
                  </a:lnTo>
                  <a:lnTo>
                    <a:pt x="0" y="366"/>
                  </a:lnTo>
                  <a:lnTo>
                    <a:pt x="2" y="366"/>
                  </a:lnTo>
                  <a:close/>
                  <a:moveTo>
                    <a:pt x="2" y="376"/>
                  </a:moveTo>
                  <a:lnTo>
                    <a:pt x="2" y="378"/>
                  </a:lnTo>
                  <a:lnTo>
                    <a:pt x="0" y="378"/>
                  </a:lnTo>
                  <a:lnTo>
                    <a:pt x="0" y="376"/>
                  </a:lnTo>
                  <a:lnTo>
                    <a:pt x="2" y="376"/>
                  </a:lnTo>
                  <a:close/>
                  <a:moveTo>
                    <a:pt x="2" y="385"/>
                  </a:moveTo>
                  <a:lnTo>
                    <a:pt x="2" y="387"/>
                  </a:lnTo>
                  <a:lnTo>
                    <a:pt x="0" y="387"/>
                  </a:lnTo>
                  <a:lnTo>
                    <a:pt x="0" y="385"/>
                  </a:lnTo>
                  <a:lnTo>
                    <a:pt x="2" y="385"/>
                  </a:lnTo>
                  <a:close/>
                  <a:moveTo>
                    <a:pt x="2" y="395"/>
                  </a:moveTo>
                  <a:lnTo>
                    <a:pt x="2" y="397"/>
                  </a:lnTo>
                  <a:lnTo>
                    <a:pt x="0" y="397"/>
                  </a:lnTo>
                  <a:lnTo>
                    <a:pt x="0" y="395"/>
                  </a:lnTo>
                  <a:lnTo>
                    <a:pt x="2" y="395"/>
                  </a:lnTo>
                  <a:close/>
                  <a:moveTo>
                    <a:pt x="2" y="405"/>
                  </a:moveTo>
                  <a:lnTo>
                    <a:pt x="2" y="407"/>
                  </a:lnTo>
                  <a:lnTo>
                    <a:pt x="0" y="407"/>
                  </a:lnTo>
                  <a:lnTo>
                    <a:pt x="0" y="405"/>
                  </a:lnTo>
                  <a:lnTo>
                    <a:pt x="2" y="405"/>
                  </a:lnTo>
                  <a:close/>
                  <a:moveTo>
                    <a:pt x="2" y="415"/>
                  </a:moveTo>
                  <a:lnTo>
                    <a:pt x="2" y="417"/>
                  </a:lnTo>
                  <a:lnTo>
                    <a:pt x="0" y="417"/>
                  </a:lnTo>
                  <a:lnTo>
                    <a:pt x="0" y="415"/>
                  </a:lnTo>
                  <a:lnTo>
                    <a:pt x="2" y="415"/>
                  </a:lnTo>
                  <a:close/>
                  <a:moveTo>
                    <a:pt x="2" y="425"/>
                  </a:moveTo>
                  <a:lnTo>
                    <a:pt x="2" y="427"/>
                  </a:lnTo>
                  <a:lnTo>
                    <a:pt x="0" y="427"/>
                  </a:lnTo>
                  <a:lnTo>
                    <a:pt x="0" y="425"/>
                  </a:lnTo>
                  <a:lnTo>
                    <a:pt x="2" y="425"/>
                  </a:lnTo>
                  <a:close/>
                  <a:moveTo>
                    <a:pt x="2" y="435"/>
                  </a:moveTo>
                  <a:lnTo>
                    <a:pt x="2" y="437"/>
                  </a:lnTo>
                  <a:lnTo>
                    <a:pt x="0" y="437"/>
                  </a:lnTo>
                  <a:lnTo>
                    <a:pt x="0" y="435"/>
                  </a:lnTo>
                  <a:lnTo>
                    <a:pt x="2" y="435"/>
                  </a:lnTo>
                  <a:close/>
                  <a:moveTo>
                    <a:pt x="2" y="445"/>
                  </a:moveTo>
                  <a:lnTo>
                    <a:pt x="2" y="447"/>
                  </a:lnTo>
                  <a:lnTo>
                    <a:pt x="0" y="447"/>
                  </a:lnTo>
                  <a:lnTo>
                    <a:pt x="0" y="445"/>
                  </a:lnTo>
                  <a:lnTo>
                    <a:pt x="2" y="445"/>
                  </a:lnTo>
                  <a:close/>
                  <a:moveTo>
                    <a:pt x="2" y="455"/>
                  </a:moveTo>
                  <a:lnTo>
                    <a:pt x="2" y="457"/>
                  </a:lnTo>
                  <a:lnTo>
                    <a:pt x="0" y="457"/>
                  </a:lnTo>
                  <a:lnTo>
                    <a:pt x="0" y="455"/>
                  </a:lnTo>
                  <a:lnTo>
                    <a:pt x="2" y="455"/>
                  </a:lnTo>
                  <a:close/>
                  <a:moveTo>
                    <a:pt x="2" y="464"/>
                  </a:moveTo>
                  <a:lnTo>
                    <a:pt x="2" y="466"/>
                  </a:lnTo>
                  <a:lnTo>
                    <a:pt x="0" y="466"/>
                  </a:lnTo>
                  <a:lnTo>
                    <a:pt x="0" y="464"/>
                  </a:lnTo>
                  <a:lnTo>
                    <a:pt x="2" y="464"/>
                  </a:lnTo>
                  <a:close/>
                  <a:moveTo>
                    <a:pt x="2" y="474"/>
                  </a:moveTo>
                  <a:lnTo>
                    <a:pt x="2" y="476"/>
                  </a:lnTo>
                  <a:lnTo>
                    <a:pt x="0" y="476"/>
                  </a:lnTo>
                  <a:lnTo>
                    <a:pt x="0" y="474"/>
                  </a:lnTo>
                  <a:lnTo>
                    <a:pt x="2" y="474"/>
                  </a:lnTo>
                  <a:close/>
                  <a:moveTo>
                    <a:pt x="2" y="484"/>
                  </a:moveTo>
                  <a:lnTo>
                    <a:pt x="2" y="486"/>
                  </a:lnTo>
                  <a:lnTo>
                    <a:pt x="0" y="486"/>
                  </a:lnTo>
                  <a:lnTo>
                    <a:pt x="0" y="484"/>
                  </a:lnTo>
                  <a:lnTo>
                    <a:pt x="2" y="484"/>
                  </a:lnTo>
                  <a:close/>
                  <a:moveTo>
                    <a:pt x="2" y="494"/>
                  </a:moveTo>
                  <a:lnTo>
                    <a:pt x="2" y="496"/>
                  </a:lnTo>
                  <a:lnTo>
                    <a:pt x="0" y="496"/>
                  </a:lnTo>
                  <a:lnTo>
                    <a:pt x="0" y="494"/>
                  </a:lnTo>
                  <a:lnTo>
                    <a:pt x="2" y="494"/>
                  </a:lnTo>
                  <a:close/>
                  <a:moveTo>
                    <a:pt x="2" y="504"/>
                  </a:moveTo>
                  <a:lnTo>
                    <a:pt x="2" y="506"/>
                  </a:lnTo>
                  <a:lnTo>
                    <a:pt x="0" y="506"/>
                  </a:lnTo>
                  <a:lnTo>
                    <a:pt x="0" y="504"/>
                  </a:lnTo>
                  <a:lnTo>
                    <a:pt x="2" y="504"/>
                  </a:lnTo>
                  <a:close/>
                  <a:moveTo>
                    <a:pt x="2" y="514"/>
                  </a:moveTo>
                  <a:lnTo>
                    <a:pt x="2" y="516"/>
                  </a:lnTo>
                  <a:lnTo>
                    <a:pt x="0" y="516"/>
                  </a:lnTo>
                  <a:lnTo>
                    <a:pt x="0" y="514"/>
                  </a:lnTo>
                  <a:lnTo>
                    <a:pt x="2" y="514"/>
                  </a:lnTo>
                  <a:close/>
                  <a:moveTo>
                    <a:pt x="2" y="524"/>
                  </a:moveTo>
                  <a:lnTo>
                    <a:pt x="2" y="526"/>
                  </a:lnTo>
                  <a:lnTo>
                    <a:pt x="0" y="526"/>
                  </a:lnTo>
                  <a:lnTo>
                    <a:pt x="0" y="524"/>
                  </a:lnTo>
                  <a:lnTo>
                    <a:pt x="2" y="524"/>
                  </a:lnTo>
                  <a:close/>
                  <a:moveTo>
                    <a:pt x="2" y="534"/>
                  </a:moveTo>
                  <a:lnTo>
                    <a:pt x="2" y="536"/>
                  </a:lnTo>
                  <a:lnTo>
                    <a:pt x="0" y="536"/>
                  </a:lnTo>
                  <a:lnTo>
                    <a:pt x="0" y="534"/>
                  </a:lnTo>
                  <a:lnTo>
                    <a:pt x="2" y="534"/>
                  </a:lnTo>
                  <a:close/>
                  <a:moveTo>
                    <a:pt x="2" y="543"/>
                  </a:moveTo>
                  <a:lnTo>
                    <a:pt x="2" y="545"/>
                  </a:lnTo>
                  <a:lnTo>
                    <a:pt x="0" y="545"/>
                  </a:lnTo>
                  <a:lnTo>
                    <a:pt x="0" y="543"/>
                  </a:lnTo>
                  <a:lnTo>
                    <a:pt x="2" y="543"/>
                  </a:lnTo>
                  <a:close/>
                  <a:moveTo>
                    <a:pt x="2" y="553"/>
                  </a:moveTo>
                  <a:lnTo>
                    <a:pt x="2" y="555"/>
                  </a:lnTo>
                  <a:lnTo>
                    <a:pt x="0" y="555"/>
                  </a:lnTo>
                  <a:lnTo>
                    <a:pt x="0" y="553"/>
                  </a:lnTo>
                  <a:lnTo>
                    <a:pt x="2" y="553"/>
                  </a:lnTo>
                  <a:close/>
                  <a:moveTo>
                    <a:pt x="2" y="563"/>
                  </a:moveTo>
                  <a:lnTo>
                    <a:pt x="2" y="565"/>
                  </a:lnTo>
                  <a:lnTo>
                    <a:pt x="0" y="565"/>
                  </a:lnTo>
                  <a:lnTo>
                    <a:pt x="0" y="563"/>
                  </a:lnTo>
                  <a:lnTo>
                    <a:pt x="2" y="563"/>
                  </a:lnTo>
                  <a:close/>
                  <a:moveTo>
                    <a:pt x="2" y="573"/>
                  </a:moveTo>
                  <a:lnTo>
                    <a:pt x="2" y="575"/>
                  </a:lnTo>
                  <a:lnTo>
                    <a:pt x="0" y="575"/>
                  </a:lnTo>
                  <a:lnTo>
                    <a:pt x="0" y="573"/>
                  </a:lnTo>
                  <a:lnTo>
                    <a:pt x="2" y="573"/>
                  </a:lnTo>
                  <a:close/>
                  <a:moveTo>
                    <a:pt x="2" y="583"/>
                  </a:moveTo>
                  <a:lnTo>
                    <a:pt x="2" y="585"/>
                  </a:lnTo>
                  <a:lnTo>
                    <a:pt x="0" y="585"/>
                  </a:lnTo>
                  <a:lnTo>
                    <a:pt x="0" y="583"/>
                  </a:lnTo>
                  <a:lnTo>
                    <a:pt x="2" y="583"/>
                  </a:lnTo>
                  <a:close/>
                  <a:moveTo>
                    <a:pt x="2" y="593"/>
                  </a:moveTo>
                  <a:lnTo>
                    <a:pt x="2" y="595"/>
                  </a:lnTo>
                  <a:lnTo>
                    <a:pt x="0" y="595"/>
                  </a:lnTo>
                  <a:lnTo>
                    <a:pt x="0" y="593"/>
                  </a:lnTo>
                  <a:lnTo>
                    <a:pt x="2" y="593"/>
                  </a:lnTo>
                  <a:close/>
                  <a:moveTo>
                    <a:pt x="2" y="603"/>
                  </a:moveTo>
                  <a:lnTo>
                    <a:pt x="2" y="605"/>
                  </a:lnTo>
                  <a:lnTo>
                    <a:pt x="0" y="605"/>
                  </a:lnTo>
                  <a:lnTo>
                    <a:pt x="0" y="603"/>
                  </a:lnTo>
                  <a:lnTo>
                    <a:pt x="2" y="603"/>
                  </a:lnTo>
                  <a:close/>
                  <a:moveTo>
                    <a:pt x="2" y="613"/>
                  </a:moveTo>
                  <a:lnTo>
                    <a:pt x="2" y="615"/>
                  </a:lnTo>
                  <a:lnTo>
                    <a:pt x="0" y="615"/>
                  </a:lnTo>
                  <a:lnTo>
                    <a:pt x="0" y="613"/>
                  </a:lnTo>
                  <a:lnTo>
                    <a:pt x="2" y="613"/>
                  </a:lnTo>
                  <a:close/>
                  <a:moveTo>
                    <a:pt x="2" y="623"/>
                  </a:moveTo>
                  <a:lnTo>
                    <a:pt x="2" y="624"/>
                  </a:lnTo>
                  <a:lnTo>
                    <a:pt x="0" y="624"/>
                  </a:lnTo>
                  <a:lnTo>
                    <a:pt x="0" y="623"/>
                  </a:lnTo>
                  <a:lnTo>
                    <a:pt x="2" y="623"/>
                  </a:lnTo>
                  <a:close/>
                  <a:moveTo>
                    <a:pt x="2" y="632"/>
                  </a:moveTo>
                  <a:lnTo>
                    <a:pt x="2" y="634"/>
                  </a:lnTo>
                  <a:lnTo>
                    <a:pt x="0" y="634"/>
                  </a:lnTo>
                  <a:lnTo>
                    <a:pt x="0" y="632"/>
                  </a:lnTo>
                  <a:lnTo>
                    <a:pt x="2" y="632"/>
                  </a:lnTo>
                  <a:close/>
                  <a:moveTo>
                    <a:pt x="2" y="642"/>
                  </a:moveTo>
                  <a:lnTo>
                    <a:pt x="2" y="644"/>
                  </a:lnTo>
                  <a:lnTo>
                    <a:pt x="0" y="644"/>
                  </a:lnTo>
                  <a:lnTo>
                    <a:pt x="0" y="642"/>
                  </a:lnTo>
                  <a:lnTo>
                    <a:pt x="2" y="642"/>
                  </a:lnTo>
                  <a:close/>
                  <a:moveTo>
                    <a:pt x="2" y="652"/>
                  </a:moveTo>
                  <a:lnTo>
                    <a:pt x="2" y="654"/>
                  </a:lnTo>
                  <a:lnTo>
                    <a:pt x="0" y="654"/>
                  </a:lnTo>
                  <a:lnTo>
                    <a:pt x="0" y="652"/>
                  </a:lnTo>
                  <a:lnTo>
                    <a:pt x="2" y="652"/>
                  </a:lnTo>
                  <a:close/>
                  <a:moveTo>
                    <a:pt x="2" y="662"/>
                  </a:moveTo>
                  <a:lnTo>
                    <a:pt x="2" y="664"/>
                  </a:lnTo>
                  <a:lnTo>
                    <a:pt x="0" y="664"/>
                  </a:lnTo>
                  <a:lnTo>
                    <a:pt x="0" y="662"/>
                  </a:lnTo>
                  <a:lnTo>
                    <a:pt x="2" y="662"/>
                  </a:lnTo>
                  <a:close/>
                  <a:moveTo>
                    <a:pt x="2" y="672"/>
                  </a:moveTo>
                  <a:lnTo>
                    <a:pt x="2" y="674"/>
                  </a:lnTo>
                  <a:lnTo>
                    <a:pt x="0" y="674"/>
                  </a:lnTo>
                  <a:lnTo>
                    <a:pt x="0" y="672"/>
                  </a:lnTo>
                  <a:lnTo>
                    <a:pt x="2" y="672"/>
                  </a:lnTo>
                  <a:close/>
                  <a:moveTo>
                    <a:pt x="2" y="682"/>
                  </a:moveTo>
                  <a:lnTo>
                    <a:pt x="2" y="684"/>
                  </a:lnTo>
                  <a:lnTo>
                    <a:pt x="0" y="684"/>
                  </a:lnTo>
                  <a:lnTo>
                    <a:pt x="0" y="682"/>
                  </a:lnTo>
                  <a:lnTo>
                    <a:pt x="2" y="682"/>
                  </a:lnTo>
                  <a:close/>
                  <a:moveTo>
                    <a:pt x="2" y="692"/>
                  </a:moveTo>
                  <a:lnTo>
                    <a:pt x="2" y="694"/>
                  </a:lnTo>
                  <a:lnTo>
                    <a:pt x="0" y="694"/>
                  </a:lnTo>
                  <a:lnTo>
                    <a:pt x="0" y="692"/>
                  </a:lnTo>
                  <a:lnTo>
                    <a:pt x="2" y="692"/>
                  </a:lnTo>
                  <a:close/>
                  <a:moveTo>
                    <a:pt x="2" y="702"/>
                  </a:moveTo>
                  <a:lnTo>
                    <a:pt x="2" y="703"/>
                  </a:lnTo>
                  <a:lnTo>
                    <a:pt x="0" y="703"/>
                  </a:lnTo>
                  <a:lnTo>
                    <a:pt x="0" y="702"/>
                  </a:lnTo>
                  <a:lnTo>
                    <a:pt x="2" y="702"/>
                  </a:lnTo>
                  <a:close/>
                  <a:moveTo>
                    <a:pt x="2" y="711"/>
                  </a:moveTo>
                  <a:lnTo>
                    <a:pt x="2" y="713"/>
                  </a:lnTo>
                  <a:lnTo>
                    <a:pt x="0" y="713"/>
                  </a:lnTo>
                  <a:lnTo>
                    <a:pt x="0" y="711"/>
                  </a:lnTo>
                  <a:lnTo>
                    <a:pt x="2" y="711"/>
                  </a:lnTo>
                  <a:close/>
                  <a:moveTo>
                    <a:pt x="2" y="721"/>
                  </a:moveTo>
                  <a:lnTo>
                    <a:pt x="2" y="723"/>
                  </a:lnTo>
                  <a:lnTo>
                    <a:pt x="0" y="723"/>
                  </a:lnTo>
                  <a:lnTo>
                    <a:pt x="0" y="721"/>
                  </a:lnTo>
                  <a:lnTo>
                    <a:pt x="2" y="721"/>
                  </a:lnTo>
                  <a:close/>
                  <a:moveTo>
                    <a:pt x="2" y="731"/>
                  </a:moveTo>
                  <a:lnTo>
                    <a:pt x="2" y="733"/>
                  </a:lnTo>
                  <a:lnTo>
                    <a:pt x="0" y="733"/>
                  </a:lnTo>
                  <a:lnTo>
                    <a:pt x="0" y="731"/>
                  </a:lnTo>
                  <a:lnTo>
                    <a:pt x="2" y="731"/>
                  </a:lnTo>
                  <a:close/>
                  <a:moveTo>
                    <a:pt x="2" y="741"/>
                  </a:moveTo>
                  <a:lnTo>
                    <a:pt x="2" y="743"/>
                  </a:lnTo>
                  <a:lnTo>
                    <a:pt x="0" y="743"/>
                  </a:lnTo>
                  <a:lnTo>
                    <a:pt x="0" y="741"/>
                  </a:lnTo>
                  <a:lnTo>
                    <a:pt x="2" y="741"/>
                  </a:lnTo>
                  <a:close/>
                  <a:moveTo>
                    <a:pt x="2" y="751"/>
                  </a:moveTo>
                  <a:lnTo>
                    <a:pt x="2" y="753"/>
                  </a:lnTo>
                  <a:lnTo>
                    <a:pt x="0" y="753"/>
                  </a:lnTo>
                  <a:lnTo>
                    <a:pt x="0" y="751"/>
                  </a:lnTo>
                  <a:lnTo>
                    <a:pt x="2" y="751"/>
                  </a:lnTo>
                  <a:close/>
                  <a:moveTo>
                    <a:pt x="2" y="761"/>
                  </a:moveTo>
                  <a:lnTo>
                    <a:pt x="2" y="763"/>
                  </a:lnTo>
                  <a:lnTo>
                    <a:pt x="0" y="763"/>
                  </a:lnTo>
                  <a:lnTo>
                    <a:pt x="0" y="761"/>
                  </a:lnTo>
                  <a:lnTo>
                    <a:pt x="2" y="761"/>
                  </a:lnTo>
                  <a:close/>
                  <a:moveTo>
                    <a:pt x="2" y="771"/>
                  </a:moveTo>
                  <a:lnTo>
                    <a:pt x="2" y="773"/>
                  </a:lnTo>
                  <a:lnTo>
                    <a:pt x="0" y="773"/>
                  </a:lnTo>
                  <a:lnTo>
                    <a:pt x="0" y="771"/>
                  </a:lnTo>
                  <a:lnTo>
                    <a:pt x="2" y="771"/>
                  </a:lnTo>
                  <a:close/>
                  <a:moveTo>
                    <a:pt x="2" y="781"/>
                  </a:moveTo>
                  <a:lnTo>
                    <a:pt x="2" y="783"/>
                  </a:lnTo>
                  <a:lnTo>
                    <a:pt x="0" y="783"/>
                  </a:lnTo>
                  <a:lnTo>
                    <a:pt x="0" y="781"/>
                  </a:lnTo>
                  <a:lnTo>
                    <a:pt x="2" y="781"/>
                  </a:lnTo>
                  <a:close/>
                  <a:moveTo>
                    <a:pt x="2" y="790"/>
                  </a:moveTo>
                  <a:lnTo>
                    <a:pt x="2" y="792"/>
                  </a:lnTo>
                  <a:lnTo>
                    <a:pt x="0" y="792"/>
                  </a:lnTo>
                  <a:lnTo>
                    <a:pt x="0" y="790"/>
                  </a:lnTo>
                  <a:lnTo>
                    <a:pt x="2" y="790"/>
                  </a:lnTo>
                  <a:close/>
                  <a:moveTo>
                    <a:pt x="2" y="800"/>
                  </a:moveTo>
                  <a:lnTo>
                    <a:pt x="2" y="802"/>
                  </a:lnTo>
                  <a:lnTo>
                    <a:pt x="0" y="802"/>
                  </a:lnTo>
                  <a:lnTo>
                    <a:pt x="0" y="800"/>
                  </a:lnTo>
                  <a:lnTo>
                    <a:pt x="2" y="800"/>
                  </a:lnTo>
                  <a:close/>
                  <a:moveTo>
                    <a:pt x="2" y="810"/>
                  </a:moveTo>
                  <a:lnTo>
                    <a:pt x="2" y="812"/>
                  </a:lnTo>
                  <a:lnTo>
                    <a:pt x="0" y="812"/>
                  </a:lnTo>
                  <a:lnTo>
                    <a:pt x="0" y="810"/>
                  </a:lnTo>
                  <a:lnTo>
                    <a:pt x="2" y="810"/>
                  </a:lnTo>
                  <a:close/>
                  <a:moveTo>
                    <a:pt x="2" y="820"/>
                  </a:moveTo>
                  <a:lnTo>
                    <a:pt x="2" y="822"/>
                  </a:lnTo>
                  <a:lnTo>
                    <a:pt x="0" y="822"/>
                  </a:lnTo>
                  <a:lnTo>
                    <a:pt x="0" y="820"/>
                  </a:lnTo>
                  <a:lnTo>
                    <a:pt x="2" y="820"/>
                  </a:lnTo>
                  <a:close/>
                  <a:moveTo>
                    <a:pt x="2" y="830"/>
                  </a:moveTo>
                  <a:lnTo>
                    <a:pt x="2" y="832"/>
                  </a:lnTo>
                  <a:lnTo>
                    <a:pt x="0" y="832"/>
                  </a:lnTo>
                  <a:lnTo>
                    <a:pt x="0" y="830"/>
                  </a:lnTo>
                  <a:lnTo>
                    <a:pt x="2" y="830"/>
                  </a:lnTo>
                  <a:close/>
                  <a:moveTo>
                    <a:pt x="2" y="840"/>
                  </a:moveTo>
                  <a:lnTo>
                    <a:pt x="2" y="842"/>
                  </a:lnTo>
                  <a:lnTo>
                    <a:pt x="0" y="842"/>
                  </a:lnTo>
                  <a:lnTo>
                    <a:pt x="0" y="840"/>
                  </a:lnTo>
                  <a:lnTo>
                    <a:pt x="2" y="840"/>
                  </a:lnTo>
                  <a:close/>
                  <a:moveTo>
                    <a:pt x="2" y="850"/>
                  </a:moveTo>
                  <a:lnTo>
                    <a:pt x="2" y="852"/>
                  </a:lnTo>
                  <a:lnTo>
                    <a:pt x="0" y="852"/>
                  </a:lnTo>
                  <a:lnTo>
                    <a:pt x="0" y="850"/>
                  </a:lnTo>
                  <a:lnTo>
                    <a:pt x="2" y="850"/>
                  </a:lnTo>
                  <a:close/>
                  <a:moveTo>
                    <a:pt x="2" y="860"/>
                  </a:moveTo>
                  <a:lnTo>
                    <a:pt x="2" y="862"/>
                  </a:lnTo>
                  <a:lnTo>
                    <a:pt x="0" y="862"/>
                  </a:lnTo>
                  <a:lnTo>
                    <a:pt x="0" y="860"/>
                  </a:lnTo>
                  <a:lnTo>
                    <a:pt x="2" y="860"/>
                  </a:lnTo>
                  <a:close/>
                  <a:moveTo>
                    <a:pt x="2" y="869"/>
                  </a:moveTo>
                  <a:lnTo>
                    <a:pt x="2" y="871"/>
                  </a:lnTo>
                  <a:lnTo>
                    <a:pt x="0" y="871"/>
                  </a:lnTo>
                  <a:lnTo>
                    <a:pt x="0" y="869"/>
                  </a:lnTo>
                  <a:lnTo>
                    <a:pt x="2" y="869"/>
                  </a:lnTo>
                  <a:close/>
                  <a:moveTo>
                    <a:pt x="2" y="879"/>
                  </a:moveTo>
                  <a:lnTo>
                    <a:pt x="2" y="881"/>
                  </a:lnTo>
                  <a:lnTo>
                    <a:pt x="0" y="881"/>
                  </a:lnTo>
                  <a:lnTo>
                    <a:pt x="0" y="879"/>
                  </a:lnTo>
                  <a:lnTo>
                    <a:pt x="2" y="879"/>
                  </a:lnTo>
                  <a:close/>
                  <a:moveTo>
                    <a:pt x="2" y="889"/>
                  </a:moveTo>
                  <a:lnTo>
                    <a:pt x="2" y="891"/>
                  </a:lnTo>
                  <a:lnTo>
                    <a:pt x="0" y="891"/>
                  </a:lnTo>
                  <a:lnTo>
                    <a:pt x="0" y="889"/>
                  </a:lnTo>
                  <a:lnTo>
                    <a:pt x="2" y="889"/>
                  </a:lnTo>
                  <a:close/>
                  <a:moveTo>
                    <a:pt x="2" y="899"/>
                  </a:moveTo>
                  <a:lnTo>
                    <a:pt x="2" y="901"/>
                  </a:lnTo>
                  <a:lnTo>
                    <a:pt x="0" y="901"/>
                  </a:lnTo>
                  <a:lnTo>
                    <a:pt x="0" y="899"/>
                  </a:lnTo>
                  <a:lnTo>
                    <a:pt x="2" y="899"/>
                  </a:lnTo>
                  <a:close/>
                  <a:moveTo>
                    <a:pt x="2" y="909"/>
                  </a:moveTo>
                  <a:lnTo>
                    <a:pt x="2" y="911"/>
                  </a:lnTo>
                  <a:lnTo>
                    <a:pt x="0" y="911"/>
                  </a:lnTo>
                  <a:lnTo>
                    <a:pt x="0" y="909"/>
                  </a:lnTo>
                  <a:lnTo>
                    <a:pt x="2" y="909"/>
                  </a:lnTo>
                  <a:close/>
                  <a:moveTo>
                    <a:pt x="2" y="919"/>
                  </a:moveTo>
                  <a:lnTo>
                    <a:pt x="2" y="921"/>
                  </a:lnTo>
                  <a:lnTo>
                    <a:pt x="0" y="921"/>
                  </a:lnTo>
                  <a:lnTo>
                    <a:pt x="0" y="919"/>
                  </a:lnTo>
                  <a:lnTo>
                    <a:pt x="2" y="919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" name="Freeform 15"/>
            <p:cNvSpPr>
              <a:spLocks noEditPoints="1"/>
            </p:cNvSpPr>
            <p:nvPr/>
          </p:nvSpPr>
          <p:spPr bwMode="auto">
            <a:xfrm>
              <a:off x="6818313" y="3654425"/>
              <a:ext cx="3175" cy="1462088"/>
            </a:xfrm>
            <a:custGeom>
              <a:avLst/>
              <a:gdLst>
                <a:gd name="T0" fmla="*/ 0 w 2"/>
                <a:gd name="T1" fmla="*/ 12 h 921"/>
                <a:gd name="T2" fmla="*/ 2 w 2"/>
                <a:gd name="T3" fmla="*/ 30 h 921"/>
                <a:gd name="T4" fmla="*/ 0 w 2"/>
                <a:gd name="T5" fmla="*/ 40 h 921"/>
                <a:gd name="T6" fmla="*/ 2 w 2"/>
                <a:gd name="T7" fmla="*/ 62 h 921"/>
                <a:gd name="T8" fmla="*/ 2 w 2"/>
                <a:gd name="T9" fmla="*/ 69 h 921"/>
                <a:gd name="T10" fmla="*/ 0 w 2"/>
                <a:gd name="T11" fmla="*/ 91 h 921"/>
                <a:gd name="T12" fmla="*/ 2 w 2"/>
                <a:gd name="T13" fmla="*/ 109 h 921"/>
                <a:gd name="T14" fmla="*/ 0 w 2"/>
                <a:gd name="T15" fmla="*/ 119 h 921"/>
                <a:gd name="T16" fmla="*/ 2 w 2"/>
                <a:gd name="T17" fmla="*/ 141 h 921"/>
                <a:gd name="T18" fmla="*/ 2 w 2"/>
                <a:gd name="T19" fmla="*/ 148 h 921"/>
                <a:gd name="T20" fmla="*/ 0 w 2"/>
                <a:gd name="T21" fmla="*/ 170 h 921"/>
                <a:gd name="T22" fmla="*/ 2 w 2"/>
                <a:gd name="T23" fmla="*/ 188 h 921"/>
                <a:gd name="T24" fmla="*/ 0 w 2"/>
                <a:gd name="T25" fmla="*/ 198 h 921"/>
                <a:gd name="T26" fmla="*/ 2 w 2"/>
                <a:gd name="T27" fmla="*/ 220 h 921"/>
                <a:gd name="T28" fmla="*/ 2 w 2"/>
                <a:gd name="T29" fmla="*/ 227 h 921"/>
                <a:gd name="T30" fmla="*/ 0 w 2"/>
                <a:gd name="T31" fmla="*/ 249 h 921"/>
                <a:gd name="T32" fmla="*/ 2 w 2"/>
                <a:gd name="T33" fmla="*/ 267 h 921"/>
                <a:gd name="T34" fmla="*/ 0 w 2"/>
                <a:gd name="T35" fmla="*/ 277 h 921"/>
                <a:gd name="T36" fmla="*/ 2 w 2"/>
                <a:gd name="T37" fmla="*/ 299 h 921"/>
                <a:gd name="T38" fmla="*/ 2 w 2"/>
                <a:gd name="T39" fmla="*/ 306 h 921"/>
                <a:gd name="T40" fmla="*/ 0 w 2"/>
                <a:gd name="T41" fmla="*/ 328 h 921"/>
                <a:gd name="T42" fmla="*/ 2 w 2"/>
                <a:gd name="T43" fmla="*/ 346 h 921"/>
                <a:gd name="T44" fmla="*/ 0 w 2"/>
                <a:gd name="T45" fmla="*/ 356 h 921"/>
                <a:gd name="T46" fmla="*/ 2 w 2"/>
                <a:gd name="T47" fmla="*/ 378 h 921"/>
                <a:gd name="T48" fmla="*/ 2 w 2"/>
                <a:gd name="T49" fmla="*/ 385 h 921"/>
                <a:gd name="T50" fmla="*/ 0 w 2"/>
                <a:gd name="T51" fmla="*/ 407 h 921"/>
                <a:gd name="T52" fmla="*/ 2 w 2"/>
                <a:gd name="T53" fmla="*/ 425 h 921"/>
                <a:gd name="T54" fmla="*/ 0 w 2"/>
                <a:gd name="T55" fmla="*/ 435 h 921"/>
                <a:gd name="T56" fmla="*/ 2 w 2"/>
                <a:gd name="T57" fmla="*/ 457 h 921"/>
                <a:gd name="T58" fmla="*/ 2 w 2"/>
                <a:gd name="T59" fmla="*/ 464 h 921"/>
                <a:gd name="T60" fmla="*/ 0 w 2"/>
                <a:gd name="T61" fmla="*/ 486 h 921"/>
                <a:gd name="T62" fmla="*/ 2 w 2"/>
                <a:gd name="T63" fmla="*/ 504 h 921"/>
                <a:gd name="T64" fmla="*/ 0 w 2"/>
                <a:gd name="T65" fmla="*/ 514 h 921"/>
                <a:gd name="T66" fmla="*/ 2 w 2"/>
                <a:gd name="T67" fmla="*/ 536 h 921"/>
                <a:gd name="T68" fmla="*/ 2 w 2"/>
                <a:gd name="T69" fmla="*/ 543 h 921"/>
                <a:gd name="T70" fmla="*/ 0 w 2"/>
                <a:gd name="T71" fmla="*/ 565 h 921"/>
                <a:gd name="T72" fmla="*/ 2 w 2"/>
                <a:gd name="T73" fmla="*/ 583 h 921"/>
                <a:gd name="T74" fmla="*/ 0 w 2"/>
                <a:gd name="T75" fmla="*/ 593 h 921"/>
                <a:gd name="T76" fmla="*/ 2 w 2"/>
                <a:gd name="T77" fmla="*/ 615 h 921"/>
                <a:gd name="T78" fmla="*/ 2 w 2"/>
                <a:gd name="T79" fmla="*/ 623 h 921"/>
                <a:gd name="T80" fmla="*/ 0 w 2"/>
                <a:gd name="T81" fmla="*/ 644 h 921"/>
                <a:gd name="T82" fmla="*/ 2 w 2"/>
                <a:gd name="T83" fmla="*/ 662 h 921"/>
                <a:gd name="T84" fmla="*/ 0 w 2"/>
                <a:gd name="T85" fmla="*/ 672 h 921"/>
                <a:gd name="T86" fmla="*/ 2 w 2"/>
                <a:gd name="T87" fmla="*/ 694 h 921"/>
                <a:gd name="T88" fmla="*/ 2 w 2"/>
                <a:gd name="T89" fmla="*/ 702 h 921"/>
                <a:gd name="T90" fmla="*/ 0 w 2"/>
                <a:gd name="T91" fmla="*/ 723 h 921"/>
                <a:gd name="T92" fmla="*/ 2 w 2"/>
                <a:gd name="T93" fmla="*/ 741 h 921"/>
                <a:gd name="T94" fmla="*/ 0 w 2"/>
                <a:gd name="T95" fmla="*/ 751 h 921"/>
                <a:gd name="T96" fmla="*/ 2 w 2"/>
                <a:gd name="T97" fmla="*/ 773 h 921"/>
                <a:gd name="T98" fmla="*/ 2 w 2"/>
                <a:gd name="T99" fmla="*/ 781 h 921"/>
                <a:gd name="T100" fmla="*/ 0 w 2"/>
                <a:gd name="T101" fmla="*/ 802 h 921"/>
                <a:gd name="T102" fmla="*/ 2 w 2"/>
                <a:gd name="T103" fmla="*/ 820 h 921"/>
                <a:gd name="T104" fmla="*/ 0 w 2"/>
                <a:gd name="T105" fmla="*/ 830 h 921"/>
                <a:gd name="T106" fmla="*/ 2 w 2"/>
                <a:gd name="T107" fmla="*/ 852 h 921"/>
                <a:gd name="T108" fmla="*/ 2 w 2"/>
                <a:gd name="T109" fmla="*/ 860 h 921"/>
                <a:gd name="T110" fmla="*/ 0 w 2"/>
                <a:gd name="T111" fmla="*/ 881 h 921"/>
                <a:gd name="T112" fmla="*/ 2 w 2"/>
                <a:gd name="T113" fmla="*/ 899 h 921"/>
                <a:gd name="T114" fmla="*/ 0 w 2"/>
                <a:gd name="T115" fmla="*/ 909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" h="921">
                  <a:moveTo>
                    <a:pt x="2" y="0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close/>
                  <a:moveTo>
                    <a:pt x="2" y="10"/>
                  </a:moveTo>
                  <a:lnTo>
                    <a:pt x="2" y="1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2" y="10"/>
                  </a:lnTo>
                  <a:close/>
                  <a:moveTo>
                    <a:pt x="2" y="20"/>
                  </a:moveTo>
                  <a:lnTo>
                    <a:pt x="2" y="22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2" y="20"/>
                  </a:lnTo>
                  <a:close/>
                  <a:moveTo>
                    <a:pt x="2" y="30"/>
                  </a:moveTo>
                  <a:lnTo>
                    <a:pt x="2" y="32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2" y="30"/>
                  </a:lnTo>
                  <a:close/>
                  <a:moveTo>
                    <a:pt x="2" y="40"/>
                  </a:moveTo>
                  <a:lnTo>
                    <a:pt x="2" y="42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2" y="40"/>
                  </a:lnTo>
                  <a:close/>
                  <a:moveTo>
                    <a:pt x="2" y="50"/>
                  </a:moveTo>
                  <a:lnTo>
                    <a:pt x="2" y="52"/>
                  </a:lnTo>
                  <a:lnTo>
                    <a:pt x="0" y="52"/>
                  </a:lnTo>
                  <a:lnTo>
                    <a:pt x="0" y="50"/>
                  </a:lnTo>
                  <a:lnTo>
                    <a:pt x="2" y="50"/>
                  </a:lnTo>
                  <a:close/>
                  <a:moveTo>
                    <a:pt x="2" y="60"/>
                  </a:moveTo>
                  <a:lnTo>
                    <a:pt x="2" y="62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2" y="60"/>
                  </a:lnTo>
                  <a:close/>
                  <a:moveTo>
                    <a:pt x="2" y="69"/>
                  </a:moveTo>
                  <a:lnTo>
                    <a:pt x="2" y="71"/>
                  </a:lnTo>
                  <a:lnTo>
                    <a:pt x="0" y="71"/>
                  </a:lnTo>
                  <a:lnTo>
                    <a:pt x="0" y="69"/>
                  </a:lnTo>
                  <a:lnTo>
                    <a:pt x="2" y="69"/>
                  </a:lnTo>
                  <a:close/>
                  <a:moveTo>
                    <a:pt x="2" y="79"/>
                  </a:moveTo>
                  <a:lnTo>
                    <a:pt x="2" y="81"/>
                  </a:lnTo>
                  <a:lnTo>
                    <a:pt x="0" y="81"/>
                  </a:lnTo>
                  <a:lnTo>
                    <a:pt x="0" y="79"/>
                  </a:lnTo>
                  <a:lnTo>
                    <a:pt x="2" y="79"/>
                  </a:lnTo>
                  <a:close/>
                  <a:moveTo>
                    <a:pt x="2" y="89"/>
                  </a:moveTo>
                  <a:lnTo>
                    <a:pt x="2" y="91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2" y="89"/>
                  </a:lnTo>
                  <a:close/>
                  <a:moveTo>
                    <a:pt x="2" y="99"/>
                  </a:moveTo>
                  <a:lnTo>
                    <a:pt x="2" y="101"/>
                  </a:lnTo>
                  <a:lnTo>
                    <a:pt x="0" y="101"/>
                  </a:lnTo>
                  <a:lnTo>
                    <a:pt x="0" y="99"/>
                  </a:lnTo>
                  <a:lnTo>
                    <a:pt x="2" y="99"/>
                  </a:lnTo>
                  <a:close/>
                  <a:moveTo>
                    <a:pt x="2" y="109"/>
                  </a:moveTo>
                  <a:lnTo>
                    <a:pt x="2" y="111"/>
                  </a:lnTo>
                  <a:lnTo>
                    <a:pt x="0" y="111"/>
                  </a:lnTo>
                  <a:lnTo>
                    <a:pt x="0" y="109"/>
                  </a:lnTo>
                  <a:lnTo>
                    <a:pt x="2" y="109"/>
                  </a:lnTo>
                  <a:close/>
                  <a:moveTo>
                    <a:pt x="2" y="119"/>
                  </a:moveTo>
                  <a:lnTo>
                    <a:pt x="2" y="121"/>
                  </a:lnTo>
                  <a:lnTo>
                    <a:pt x="0" y="121"/>
                  </a:lnTo>
                  <a:lnTo>
                    <a:pt x="0" y="119"/>
                  </a:lnTo>
                  <a:lnTo>
                    <a:pt x="2" y="119"/>
                  </a:lnTo>
                  <a:close/>
                  <a:moveTo>
                    <a:pt x="2" y="129"/>
                  </a:moveTo>
                  <a:lnTo>
                    <a:pt x="2" y="131"/>
                  </a:lnTo>
                  <a:lnTo>
                    <a:pt x="0" y="131"/>
                  </a:lnTo>
                  <a:lnTo>
                    <a:pt x="0" y="129"/>
                  </a:lnTo>
                  <a:lnTo>
                    <a:pt x="2" y="129"/>
                  </a:lnTo>
                  <a:close/>
                  <a:moveTo>
                    <a:pt x="2" y="139"/>
                  </a:moveTo>
                  <a:lnTo>
                    <a:pt x="2" y="141"/>
                  </a:lnTo>
                  <a:lnTo>
                    <a:pt x="0" y="141"/>
                  </a:lnTo>
                  <a:lnTo>
                    <a:pt x="0" y="139"/>
                  </a:lnTo>
                  <a:lnTo>
                    <a:pt x="2" y="139"/>
                  </a:lnTo>
                  <a:close/>
                  <a:moveTo>
                    <a:pt x="2" y="148"/>
                  </a:moveTo>
                  <a:lnTo>
                    <a:pt x="2" y="150"/>
                  </a:lnTo>
                  <a:lnTo>
                    <a:pt x="0" y="150"/>
                  </a:lnTo>
                  <a:lnTo>
                    <a:pt x="0" y="148"/>
                  </a:lnTo>
                  <a:lnTo>
                    <a:pt x="2" y="148"/>
                  </a:lnTo>
                  <a:close/>
                  <a:moveTo>
                    <a:pt x="2" y="158"/>
                  </a:moveTo>
                  <a:lnTo>
                    <a:pt x="2" y="160"/>
                  </a:lnTo>
                  <a:lnTo>
                    <a:pt x="0" y="160"/>
                  </a:lnTo>
                  <a:lnTo>
                    <a:pt x="0" y="158"/>
                  </a:lnTo>
                  <a:lnTo>
                    <a:pt x="2" y="158"/>
                  </a:lnTo>
                  <a:close/>
                  <a:moveTo>
                    <a:pt x="2" y="168"/>
                  </a:moveTo>
                  <a:lnTo>
                    <a:pt x="2" y="170"/>
                  </a:lnTo>
                  <a:lnTo>
                    <a:pt x="0" y="170"/>
                  </a:lnTo>
                  <a:lnTo>
                    <a:pt x="0" y="168"/>
                  </a:lnTo>
                  <a:lnTo>
                    <a:pt x="2" y="168"/>
                  </a:lnTo>
                  <a:close/>
                  <a:moveTo>
                    <a:pt x="2" y="178"/>
                  </a:moveTo>
                  <a:lnTo>
                    <a:pt x="2" y="180"/>
                  </a:lnTo>
                  <a:lnTo>
                    <a:pt x="0" y="180"/>
                  </a:lnTo>
                  <a:lnTo>
                    <a:pt x="0" y="178"/>
                  </a:lnTo>
                  <a:lnTo>
                    <a:pt x="2" y="178"/>
                  </a:lnTo>
                  <a:close/>
                  <a:moveTo>
                    <a:pt x="2" y="188"/>
                  </a:moveTo>
                  <a:lnTo>
                    <a:pt x="2" y="190"/>
                  </a:lnTo>
                  <a:lnTo>
                    <a:pt x="0" y="190"/>
                  </a:lnTo>
                  <a:lnTo>
                    <a:pt x="0" y="188"/>
                  </a:lnTo>
                  <a:lnTo>
                    <a:pt x="2" y="188"/>
                  </a:lnTo>
                  <a:close/>
                  <a:moveTo>
                    <a:pt x="2" y="198"/>
                  </a:moveTo>
                  <a:lnTo>
                    <a:pt x="2" y="200"/>
                  </a:lnTo>
                  <a:lnTo>
                    <a:pt x="0" y="200"/>
                  </a:lnTo>
                  <a:lnTo>
                    <a:pt x="0" y="198"/>
                  </a:lnTo>
                  <a:lnTo>
                    <a:pt x="2" y="198"/>
                  </a:lnTo>
                  <a:close/>
                  <a:moveTo>
                    <a:pt x="2" y="208"/>
                  </a:moveTo>
                  <a:lnTo>
                    <a:pt x="2" y="210"/>
                  </a:lnTo>
                  <a:lnTo>
                    <a:pt x="0" y="210"/>
                  </a:lnTo>
                  <a:lnTo>
                    <a:pt x="0" y="208"/>
                  </a:lnTo>
                  <a:lnTo>
                    <a:pt x="2" y="208"/>
                  </a:lnTo>
                  <a:close/>
                  <a:moveTo>
                    <a:pt x="2" y="218"/>
                  </a:moveTo>
                  <a:lnTo>
                    <a:pt x="2" y="220"/>
                  </a:lnTo>
                  <a:lnTo>
                    <a:pt x="0" y="220"/>
                  </a:lnTo>
                  <a:lnTo>
                    <a:pt x="0" y="218"/>
                  </a:lnTo>
                  <a:lnTo>
                    <a:pt x="2" y="218"/>
                  </a:lnTo>
                  <a:close/>
                  <a:moveTo>
                    <a:pt x="2" y="227"/>
                  </a:moveTo>
                  <a:lnTo>
                    <a:pt x="2" y="229"/>
                  </a:lnTo>
                  <a:lnTo>
                    <a:pt x="0" y="229"/>
                  </a:lnTo>
                  <a:lnTo>
                    <a:pt x="0" y="227"/>
                  </a:lnTo>
                  <a:lnTo>
                    <a:pt x="2" y="227"/>
                  </a:lnTo>
                  <a:close/>
                  <a:moveTo>
                    <a:pt x="2" y="237"/>
                  </a:moveTo>
                  <a:lnTo>
                    <a:pt x="2" y="239"/>
                  </a:lnTo>
                  <a:lnTo>
                    <a:pt x="0" y="239"/>
                  </a:lnTo>
                  <a:lnTo>
                    <a:pt x="0" y="237"/>
                  </a:lnTo>
                  <a:lnTo>
                    <a:pt x="2" y="237"/>
                  </a:lnTo>
                  <a:close/>
                  <a:moveTo>
                    <a:pt x="2" y="247"/>
                  </a:moveTo>
                  <a:lnTo>
                    <a:pt x="2" y="249"/>
                  </a:lnTo>
                  <a:lnTo>
                    <a:pt x="0" y="249"/>
                  </a:lnTo>
                  <a:lnTo>
                    <a:pt x="0" y="247"/>
                  </a:lnTo>
                  <a:lnTo>
                    <a:pt x="2" y="247"/>
                  </a:lnTo>
                  <a:close/>
                  <a:moveTo>
                    <a:pt x="2" y="257"/>
                  </a:moveTo>
                  <a:lnTo>
                    <a:pt x="2" y="259"/>
                  </a:lnTo>
                  <a:lnTo>
                    <a:pt x="0" y="259"/>
                  </a:lnTo>
                  <a:lnTo>
                    <a:pt x="0" y="257"/>
                  </a:lnTo>
                  <a:lnTo>
                    <a:pt x="2" y="257"/>
                  </a:lnTo>
                  <a:close/>
                  <a:moveTo>
                    <a:pt x="2" y="267"/>
                  </a:moveTo>
                  <a:lnTo>
                    <a:pt x="2" y="269"/>
                  </a:lnTo>
                  <a:lnTo>
                    <a:pt x="0" y="269"/>
                  </a:lnTo>
                  <a:lnTo>
                    <a:pt x="0" y="267"/>
                  </a:lnTo>
                  <a:lnTo>
                    <a:pt x="2" y="267"/>
                  </a:lnTo>
                  <a:close/>
                  <a:moveTo>
                    <a:pt x="2" y="277"/>
                  </a:moveTo>
                  <a:lnTo>
                    <a:pt x="2" y="279"/>
                  </a:lnTo>
                  <a:lnTo>
                    <a:pt x="0" y="279"/>
                  </a:lnTo>
                  <a:lnTo>
                    <a:pt x="0" y="277"/>
                  </a:lnTo>
                  <a:lnTo>
                    <a:pt x="2" y="277"/>
                  </a:lnTo>
                  <a:close/>
                  <a:moveTo>
                    <a:pt x="2" y="287"/>
                  </a:moveTo>
                  <a:lnTo>
                    <a:pt x="2" y="289"/>
                  </a:lnTo>
                  <a:lnTo>
                    <a:pt x="0" y="289"/>
                  </a:lnTo>
                  <a:lnTo>
                    <a:pt x="0" y="287"/>
                  </a:lnTo>
                  <a:lnTo>
                    <a:pt x="2" y="287"/>
                  </a:lnTo>
                  <a:close/>
                  <a:moveTo>
                    <a:pt x="2" y="297"/>
                  </a:moveTo>
                  <a:lnTo>
                    <a:pt x="2" y="299"/>
                  </a:lnTo>
                  <a:lnTo>
                    <a:pt x="0" y="299"/>
                  </a:lnTo>
                  <a:lnTo>
                    <a:pt x="0" y="297"/>
                  </a:lnTo>
                  <a:lnTo>
                    <a:pt x="2" y="297"/>
                  </a:lnTo>
                  <a:close/>
                  <a:moveTo>
                    <a:pt x="2" y="306"/>
                  </a:moveTo>
                  <a:lnTo>
                    <a:pt x="2" y="308"/>
                  </a:lnTo>
                  <a:lnTo>
                    <a:pt x="0" y="308"/>
                  </a:lnTo>
                  <a:lnTo>
                    <a:pt x="0" y="306"/>
                  </a:lnTo>
                  <a:lnTo>
                    <a:pt x="2" y="306"/>
                  </a:lnTo>
                  <a:close/>
                  <a:moveTo>
                    <a:pt x="2" y="316"/>
                  </a:moveTo>
                  <a:lnTo>
                    <a:pt x="2" y="318"/>
                  </a:lnTo>
                  <a:lnTo>
                    <a:pt x="0" y="318"/>
                  </a:lnTo>
                  <a:lnTo>
                    <a:pt x="0" y="316"/>
                  </a:lnTo>
                  <a:lnTo>
                    <a:pt x="2" y="316"/>
                  </a:lnTo>
                  <a:close/>
                  <a:moveTo>
                    <a:pt x="2" y="326"/>
                  </a:moveTo>
                  <a:lnTo>
                    <a:pt x="2" y="328"/>
                  </a:lnTo>
                  <a:lnTo>
                    <a:pt x="0" y="328"/>
                  </a:lnTo>
                  <a:lnTo>
                    <a:pt x="0" y="326"/>
                  </a:lnTo>
                  <a:lnTo>
                    <a:pt x="2" y="326"/>
                  </a:lnTo>
                  <a:close/>
                  <a:moveTo>
                    <a:pt x="2" y="336"/>
                  </a:moveTo>
                  <a:lnTo>
                    <a:pt x="2" y="338"/>
                  </a:lnTo>
                  <a:lnTo>
                    <a:pt x="0" y="338"/>
                  </a:lnTo>
                  <a:lnTo>
                    <a:pt x="0" y="336"/>
                  </a:lnTo>
                  <a:lnTo>
                    <a:pt x="2" y="336"/>
                  </a:lnTo>
                  <a:close/>
                  <a:moveTo>
                    <a:pt x="2" y="346"/>
                  </a:moveTo>
                  <a:lnTo>
                    <a:pt x="2" y="348"/>
                  </a:lnTo>
                  <a:lnTo>
                    <a:pt x="0" y="348"/>
                  </a:lnTo>
                  <a:lnTo>
                    <a:pt x="0" y="346"/>
                  </a:lnTo>
                  <a:lnTo>
                    <a:pt x="2" y="346"/>
                  </a:lnTo>
                  <a:close/>
                  <a:moveTo>
                    <a:pt x="2" y="356"/>
                  </a:moveTo>
                  <a:lnTo>
                    <a:pt x="2" y="358"/>
                  </a:lnTo>
                  <a:lnTo>
                    <a:pt x="0" y="358"/>
                  </a:lnTo>
                  <a:lnTo>
                    <a:pt x="0" y="356"/>
                  </a:lnTo>
                  <a:lnTo>
                    <a:pt x="2" y="356"/>
                  </a:lnTo>
                  <a:close/>
                  <a:moveTo>
                    <a:pt x="2" y="366"/>
                  </a:moveTo>
                  <a:lnTo>
                    <a:pt x="2" y="368"/>
                  </a:lnTo>
                  <a:lnTo>
                    <a:pt x="0" y="368"/>
                  </a:lnTo>
                  <a:lnTo>
                    <a:pt x="0" y="366"/>
                  </a:lnTo>
                  <a:lnTo>
                    <a:pt x="2" y="366"/>
                  </a:lnTo>
                  <a:close/>
                  <a:moveTo>
                    <a:pt x="2" y="376"/>
                  </a:moveTo>
                  <a:lnTo>
                    <a:pt x="2" y="378"/>
                  </a:lnTo>
                  <a:lnTo>
                    <a:pt x="0" y="378"/>
                  </a:lnTo>
                  <a:lnTo>
                    <a:pt x="0" y="376"/>
                  </a:lnTo>
                  <a:lnTo>
                    <a:pt x="2" y="376"/>
                  </a:lnTo>
                  <a:close/>
                  <a:moveTo>
                    <a:pt x="2" y="385"/>
                  </a:moveTo>
                  <a:lnTo>
                    <a:pt x="2" y="387"/>
                  </a:lnTo>
                  <a:lnTo>
                    <a:pt x="0" y="387"/>
                  </a:lnTo>
                  <a:lnTo>
                    <a:pt x="0" y="385"/>
                  </a:lnTo>
                  <a:lnTo>
                    <a:pt x="2" y="385"/>
                  </a:lnTo>
                  <a:close/>
                  <a:moveTo>
                    <a:pt x="2" y="395"/>
                  </a:moveTo>
                  <a:lnTo>
                    <a:pt x="2" y="397"/>
                  </a:lnTo>
                  <a:lnTo>
                    <a:pt x="0" y="397"/>
                  </a:lnTo>
                  <a:lnTo>
                    <a:pt x="0" y="395"/>
                  </a:lnTo>
                  <a:lnTo>
                    <a:pt x="2" y="395"/>
                  </a:lnTo>
                  <a:close/>
                  <a:moveTo>
                    <a:pt x="2" y="405"/>
                  </a:moveTo>
                  <a:lnTo>
                    <a:pt x="2" y="407"/>
                  </a:lnTo>
                  <a:lnTo>
                    <a:pt x="0" y="407"/>
                  </a:lnTo>
                  <a:lnTo>
                    <a:pt x="0" y="405"/>
                  </a:lnTo>
                  <a:lnTo>
                    <a:pt x="2" y="405"/>
                  </a:lnTo>
                  <a:close/>
                  <a:moveTo>
                    <a:pt x="2" y="415"/>
                  </a:moveTo>
                  <a:lnTo>
                    <a:pt x="2" y="417"/>
                  </a:lnTo>
                  <a:lnTo>
                    <a:pt x="0" y="417"/>
                  </a:lnTo>
                  <a:lnTo>
                    <a:pt x="0" y="415"/>
                  </a:lnTo>
                  <a:lnTo>
                    <a:pt x="2" y="415"/>
                  </a:lnTo>
                  <a:close/>
                  <a:moveTo>
                    <a:pt x="2" y="425"/>
                  </a:moveTo>
                  <a:lnTo>
                    <a:pt x="2" y="427"/>
                  </a:lnTo>
                  <a:lnTo>
                    <a:pt x="0" y="427"/>
                  </a:lnTo>
                  <a:lnTo>
                    <a:pt x="0" y="425"/>
                  </a:lnTo>
                  <a:lnTo>
                    <a:pt x="2" y="425"/>
                  </a:lnTo>
                  <a:close/>
                  <a:moveTo>
                    <a:pt x="2" y="435"/>
                  </a:moveTo>
                  <a:lnTo>
                    <a:pt x="2" y="437"/>
                  </a:lnTo>
                  <a:lnTo>
                    <a:pt x="0" y="437"/>
                  </a:lnTo>
                  <a:lnTo>
                    <a:pt x="0" y="435"/>
                  </a:lnTo>
                  <a:lnTo>
                    <a:pt x="2" y="435"/>
                  </a:lnTo>
                  <a:close/>
                  <a:moveTo>
                    <a:pt x="2" y="445"/>
                  </a:moveTo>
                  <a:lnTo>
                    <a:pt x="2" y="447"/>
                  </a:lnTo>
                  <a:lnTo>
                    <a:pt x="0" y="447"/>
                  </a:lnTo>
                  <a:lnTo>
                    <a:pt x="0" y="445"/>
                  </a:lnTo>
                  <a:lnTo>
                    <a:pt x="2" y="445"/>
                  </a:lnTo>
                  <a:close/>
                  <a:moveTo>
                    <a:pt x="2" y="455"/>
                  </a:moveTo>
                  <a:lnTo>
                    <a:pt x="2" y="457"/>
                  </a:lnTo>
                  <a:lnTo>
                    <a:pt x="0" y="457"/>
                  </a:lnTo>
                  <a:lnTo>
                    <a:pt x="0" y="455"/>
                  </a:lnTo>
                  <a:lnTo>
                    <a:pt x="2" y="455"/>
                  </a:lnTo>
                  <a:close/>
                  <a:moveTo>
                    <a:pt x="2" y="464"/>
                  </a:moveTo>
                  <a:lnTo>
                    <a:pt x="2" y="466"/>
                  </a:lnTo>
                  <a:lnTo>
                    <a:pt x="0" y="466"/>
                  </a:lnTo>
                  <a:lnTo>
                    <a:pt x="0" y="464"/>
                  </a:lnTo>
                  <a:lnTo>
                    <a:pt x="2" y="464"/>
                  </a:lnTo>
                  <a:close/>
                  <a:moveTo>
                    <a:pt x="2" y="474"/>
                  </a:moveTo>
                  <a:lnTo>
                    <a:pt x="2" y="476"/>
                  </a:lnTo>
                  <a:lnTo>
                    <a:pt x="0" y="476"/>
                  </a:lnTo>
                  <a:lnTo>
                    <a:pt x="0" y="474"/>
                  </a:lnTo>
                  <a:lnTo>
                    <a:pt x="2" y="474"/>
                  </a:lnTo>
                  <a:close/>
                  <a:moveTo>
                    <a:pt x="2" y="484"/>
                  </a:moveTo>
                  <a:lnTo>
                    <a:pt x="2" y="486"/>
                  </a:lnTo>
                  <a:lnTo>
                    <a:pt x="0" y="486"/>
                  </a:lnTo>
                  <a:lnTo>
                    <a:pt x="0" y="484"/>
                  </a:lnTo>
                  <a:lnTo>
                    <a:pt x="2" y="484"/>
                  </a:lnTo>
                  <a:close/>
                  <a:moveTo>
                    <a:pt x="2" y="494"/>
                  </a:moveTo>
                  <a:lnTo>
                    <a:pt x="2" y="496"/>
                  </a:lnTo>
                  <a:lnTo>
                    <a:pt x="0" y="496"/>
                  </a:lnTo>
                  <a:lnTo>
                    <a:pt x="0" y="494"/>
                  </a:lnTo>
                  <a:lnTo>
                    <a:pt x="2" y="494"/>
                  </a:lnTo>
                  <a:close/>
                  <a:moveTo>
                    <a:pt x="2" y="504"/>
                  </a:moveTo>
                  <a:lnTo>
                    <a:pt x="2" y="506"/>
                  </a:lnTo>
                  <a:lnTo>
                    <a:pt x="0" y="506"/>
                  </a:lnTo>
                  <a:lnTo>
                    <a:pt x="0" y="504"/>
                  </a:lnTo>
                  <a:lnTo>
                    <a:pt x="2" y="504"/>
                  </a:lnTo>
                  <a:close/>
                  <a:moveTo>
                    <a:pt x="2" y="514"/>
                  </a:moveTo>
                  <a:lnTo>
                    <a:pt x="2" y="516"/>
                  </a:lnTo>
                  <a:lnTo>
                    <a:pt x="0" y="516"/>
                  </a:lnTo>
                  <a:lnTo>
                    <a:pt x="0" y="514"/>
                  </a:lnTo>
                  <a:lnTo>
                    <a:pt x="2" y="514"/>
                  </a:lnTo>
                  <a:close/>
                  <a:moveTo>
                    <a:pt x="2" y="524"/>
                  </a:moveTo>
                  <a:lnTo>
                    <a:pt x="2" y="526"/>
                  </a:lnTo>
                  <a:lnTo>
                    <a:pt x="0" y="526"/>
                  </a:lnTo>
                  <a:lnTo>
                    <a:pt x="0" y="524"/>
                  </a:lnTo>
                  <a:lnTo>
                    <a:pt x="2" y="524"/>
                  </a:lnTo>
                  <a:close/>
                  <a:moveTo>
                    <a:pt x="2" y="534"/>
                  </a:moveTo>
                  <a:lnTo>
                    <a:pt x="2" y="536"/>
                  </a:lnTo>
                  <a:lnTo>
                    <a:pt x="0" y="536"/>
                  </a:lnTo>
                  <a:lnTo>
                    <a:pt x="0" y="534"/>
                  </a:lnTo>
                  <a:lnTo>
                    <a:pt x="2" y="534"/>
                  </a:lnTo>
                  <a:close/>
                  <a:moveTo>
                    <a:pt x="2" y="543"/>
                  </a:moveTo>
                  <a:lnTo>
                    <a:pt x="2" y="545"/>
                  </a:lnTo>
                  <a:lnTo>
                    <a:pt x="0" y="545"/>
                  </a:lnTo>
                  <a:lnTo>
                    <a:pt x="0" y="543"/>
                  </a:lnTo>
                  <a:lnTo>
                    <a:pt x="2" y="543"/>
                  </a:lnTo>
                  <a:close/>
                  <a:moveTo>
                    <a:pt x="2" y="553"/>
                  </a:moveTo>
                  <a:lnTo>
                    <a:pt x="2" y="555"/>
                  </a:lnTo>
                  <a:lnTo>
                    <a:pt x="0" y="555"/>
                  </a:lnTo>
                  <a:lnTo>
                    <a:pt x="0" y="553"/>
                  </a:lnTo>
                  <a:lnTo>
                    <a:pt x="2" y="553"/>
                  </a:lnTo>
                  <a:close/>
                  <a:moveTo>
                    <a:pt x="2" y="563"/>
                  </a:moveTo>
                  <a:lnTo>
                    <a:pt x="2" y="565"/>
                  </a:lnTo>
                  <a:lnTo>
                    <a:pt x="0" y="565"/>
                  </a:lnTo>
                  <a:lnTo>
                    <a:pt x="0" y="563"/>
                  </a:lnTo>
                  <a:lnTo>
                    <a:pt x="2" y="563"/>
                  </a:lnTo>
                  <a:close/>
                  <a:moveTo>
                    <a:pt x="2" y="573"/>
                  </a:moveTo>
                  <a:lnTo>
                    <a:pt x="2" y="575"/>
                  </a:lnTo>
                  <a:lnTo>
                    <a:pt x="0" y="575"/>
                  </a:lnTo>
                  <a:lnTo>
                    <a:pt x="0" y="573"/>
                  </a:lnTo>
                  <a:lnTo>
                    <a:pt x="2" y="573"/>
                  </a:lnTo>
                  <a:close/>
                  <a:moveTo>
                    <a:pt x="2" y="583"/>
                  </a:moveTo>
                  <a:lnTo>
                    <a:pt x="2" y="585"/>
                  </a:lnTo>
                  <a:lnTo>
                    <a:pt x="0" y="585"/>
                  </a:lnTo>
                  <a:lnTo>
                    <a:pt x="0" y="583"/>
                  </a:lnTo>
                  <a:lnTo>
                    <a:pt x="2" y="583"/>
                  </a:lnTo>
                  <a:close/>
                  <a:moveTo>
                    <a:pt x="2" y="593"/>
                  </a:moveTo>
                  <a:lnTo>
                    <a:pt x="2" y="595"/>
                  </a:lnTo>
                  <a:lnTo>
                    <a:pt x="0" y="595"/>
                  </a:lnTo>
                  <a:lnTo>
                    <a:pt x="0" y="593"/>
                  </a:lnTo>
                  <a:lnTo>
                    <a:pt x="2" y="593"/>
                  </a:lnTo>
                  <a:close/>
                  <a:moveTo>
                    <a:pt x="2" y="603"/>
                  </a:moveTo>
                  <a:lnTo>
                    <a:pt x="2" y="605"/>
                  </a:lnTo>
                  <a:lnTo>
                    <a:pt x="0" y="605"/>
                  </a:lnTo>
                  <a:lnTo>
                    <a:pt x="0" y="603"/>
                  </a:lnTo>
                  <a:lnTo>
                    <a:pt x="2" y="603"/>
                  </a:lnTo>
                  <a:close/>
                  <a:moveTo>
                    <a:pt x="2" y="613"/>
                  </a:moveTo>
                  <a:lnTo>
                    <a:pt x="2" y="615"/>
                  </a:lnTo>
                  <a:lnTo>
                    <a:pt x="0" y="615"/>
                  </a:lnTo>
                  <a:lnTo>
                    <a:pt x="0" y="613"/>
                  </a:lnTo>
                  <a:lnTo>
                    <a:pt x="2" y="613"/>
                  </a:lnTo>
                  <a:close/>
                  <a:moveTo>
                    <a:pt x="2" y="623"/>
                  </a:moveTo>
                  <a:lnTo>
                    <a:pt x="2" y="624"/>
                  </a:lnTo>
                  <a:lnTo>
                    <a:pt x="0" y="624"/>
                  </a:lnTo>
                  <a:lnTo>
                    <a:pt x="0" y="623"/>
                  </a:lnTo>
                  <a:lnTo>
                    <a:pt x="2" y="623"/>
                  </a:lnTo>
                  <a:close/>
                  <a:moveTo>
                    <a:pt x="2" y="632"/>
                  </a:moveTo>
                  <a:lnTo>
                    <a:pt x="2" y="634"/>
                  </a:lnTo>
                  <a:lnTo>
                    <a:pt x="0" y="634"/>
                  </a:lnTo>
                  <a:lnTo>
                    <a:pt x="0" y="632"/>
                  </a:lnTo>
                  <a:lnTo>
                    <a:pt x="2" y="632"/>
                  </a:lnTo>
                  <a:close/>
                  <a:moveTo>
                    <a:pt x="2" y="642"/>
                  </a:moveTo>
                  <a:lnTo>
                    <a:pt x="2" y="644"/>
                  </a:lnTo>
                  <a:lnTo>
                    <a:pt x="0" y="644"/>
                  </a:lnTo>
                  <a:lnTo>
                    <a:pt x="0" y="642"/>
                  </a:lnTo>
                  <a:lnTo>
                    <a:pt x="2" y="642"/>
                  </a:lnTo>
                  <a:close/>
                  <a:moveTo>
                    <a:pt x="2" y="652"/>
                  </a:moveTo>
                  <a:lnTo>
                    <a:pt x="2" y="654"/>
                  </a:lnTo>
                  <a:lnTo>
                    <a:pt x="0" y="654"/>
                  </a:lnTo>
                  <a:lnTo>
                    <a:pt x="0" y="652"/>
                  </a:lnTo>
                  <a:lnTo>
                    <a:pt x="2" y="652"/>
                  </a:lnTo>
                  <a:close/>
                  <a:moveTo>
                    <a:pt x="2" y="662"/>
                  </a:moveTo>
                  <a:lnTo>
                    <a:pt x="2" y="664"/>
                  </a:lnTo>
                  <a:lnTo>
                    <a:pt x="0" y="664"/>
                  </a:lnTo>
                  <a:lnTo>
                    <a:pt x="0" y="662"/>
                  </a:lnTo>
                  <a:lnTo>
                    <a:pt x="2" y="662"/>
                  </a:lnTo>
                  <a:close/>
                  <a:moveTo>
                    <a:pt x="2" y="672"/>
                  </a:moveTo>
                  <a:lnTo>
                    <a:pt x="2" y="674"/>
                  </a:lnTo>
                  <a:lnTo>
                    <a:pt x="0" y="674"/>
                  </a:lnTo>
                  <a:lnTo>
                    <a:pt x="0" y="672"/>
                  </a:lnTo>
                  <a:lnTo>
                    <a:pt x="2" y="672"/>
                  </a:lnTo>
                  <a:close/>
                  <a:moveTo>
                    <a:pt x="2" y="682"/>
                  </a:moveTo>
                  <a:lnTo>
                    <a:pt x="2" y="684"/>
                  </a:lnTo>
                  <a:lnTo>
                    <a:pt x="0" y="684"/>
                  </a:lnTo>
                  <a:lnTo>
                    <a:pt x="0" y="682"/>
                  </a:lnTo>
                  <a:lnTo>
                    <a:pt x="2" y="682"/>
                  </a:lnTo>
                  <a:close/>
                  <a:moveTo>
                    <a:pt x="2" y="692"/>
                  </a:moveTo>
                  <a:lnTo>
                    <a:pt x="2" y="694"/>
                  </a:lnTo>
                  <a:lnTo>
                    <a:pt x="0" y="694"/>
                  </a:lnTo>
                  <a:lnTo>
                    <a:pt x="0" y="692"/>
                  </a:lnTo>
                  <a:lnTo>
                    <a:pt x="2" y="692"/>
                  </a:lnTo>
                  <a:close/>
                  <a:moveTo>
                    <a:pt x="2" y="702"/>
                  </a:moveTo>
                  <a:lnTo>
                    <a:pt x="2" y="703"/>
                  </a:lnTo>
                  <a:lnTo>
                    <a:pt x="0" y="703"/>
                  </a:lnTo>
                  <a:lnTo>
                    <a:pt x="0" y="702"/>
                  </a:lnTo>
                  <a:lnTo>
                    <a:pt x="2" y="702"/>
                  </a:lnTo>
                  <a:close/>
                  <a:moveTo>
                    <a:pt x="2" y="711"/>
                  </a:moveTo>
                  <a:lnTo>
                    <a:pt x="2" y="713"/>
                  </a:lnTo>
                  <a:lnTo>
                    <a:pt x="0" y="713"/>
                  </a:lnTo>
                  <a:lnTo>
                    <a:pt x="0" y="711"/>
                  </a:lnTo>
                  <a:lnTo>
                    <a:pt x="2" y="711"/>
                  </a:lnTo>
                  <a:close/>
                  <a:moveTo>
                    <a:pt x="2" y="721"/>
                  </a:moveTo>
                  <a:lnTo>
                    <a:pt x="2" y="723"/>
                  </a:lnTo>
                  <a:lnTo>
                    <a:pt x="0" y="723"/>
                  </a:lnTo>
                  <a:lnTo>
                    <a:pt x="0" y="721"/>
                  </a:lnTo>
                  <a:lnTo>
                    <a:pt x="2" y="721"/>
                  </a:lnTo>
                  <a:close/>
                  <a:moveTo>
                    <a:pt x="2" y="731"/>
                  </a:moveTo>
                  <a:lnTo>
                    <a:pt x="2" y="733"/>
                  </a:lnTo>
                  <a:lnTo>
                    <a:pt x="0" y="733"/>
                  </a:lnTo>
                  <a:lnTo>
                    <a:pt x="0" y="731"/>
                  </a:lnTo>
                  <a:lnTo>
                    <a:pt x="2" y="731"/>
                  </a:lnTo>
                  <a:close/>
                  <a:moveTo>
                    <a:pt x="2" y="741"/>
                  </a:moveTo>
                  <a:lnTo>
                    <a:pt x="2" y="743"/>
                  </a:lnTo>
                  <a:lnTo>
                    <a:pt x="0" y="743"/>
                  </a:lnTo>
                  <a:lnTo>
                    <a:pt x="0" y="741"/>
                  </a:lnTo>
                  <a:lnTo>
                    <a:pt x="2" y="741"/>
                  </a:lnTo>
                  <a:close/>
                  <a:moveTo>
                    <a:pt x="2" y="751"/>
                  </a:moveTo>
                  <a:lnTo>
                    <a:pt x="2" y="753"/>
                  </a:lnTo>
                  <a:lnTo>
                    <a:pt x="0" y="753"/>
                  </a:lnTo>
                  <a:lnTo>
                    <a:pt x="0" y="751"/>
                  </a:lnTo>
                  <a:lnTo>
                    <a:pt x="2" y="751"/>
                  </a:lnTo>
                  <a:close/>
                  <a:moveTo>
                    <a:pt x="2" y="761"/>
                  </a:moveTo>
                  <a:lnTo>
                    <a:pt x="2" y="763"/>
                  </a:lnTo>
                  <a:lnTo>
                    <a:pt x="0" y="763"/>
                  </a:lnTo>
                  <a:lnTo>
                    <a:pt x="0" y="761"/>
                  </a:lnTo>
                  <a:lnTo>
                    <a:pt x="2" y="761"/>
                  </a:lnTo>
                  <a:close/>
                  <a:moveTo>
                    <a:pt x="2" y="771"/>
                  </a:moveTo>
                  <a:lnTo>
                    <a:pt x="2" y="773"/>
                  </a:lnTo>
                  <a:lnTo>
                    <a:pt x="0" y="773"/>
                  </a:lnTo>
                  <a:lnTo>
                    <a:pt x="0" y="771"/>
                  </a:lnTo>
                  <a:lnTo>
                    <a:pt x="2" y="771"/>
                  </a:lnTo>
                  <a:close/>
                  <a:moveTo>
                    <a:pt x="2" y="781"/>
                  </a:moveTo>
                  <a:lnTo>
                    <a:pt x="2" y="783"/>
                  </a:lnTo>
                  <a:lnTo>
                    <a:pt x="0" y="783"/>
                  </a:lnTo>
                  <a:lnTo>
                    <a:pt x="0" y="781"/>
                  </a:lnTo>
                  <a:lnTo>
                    <a:pt x="2" y="781"/>
                  </a:lnTo>
                  <a:close/>
                  <a:moveTo>
                    <a:pt x="2" y="790"/>
                  </a:moveTo>
                  <a:lnTo>
                    <a:pt x="2" y="792"/>
                  </a:lnTo>
                  <a:lnTo>
                    <a:pt x="0" y="792"/>
                  </a:lnTo>
                  <a:lnTo>
                    <a:pt x="0" y="790"/>
                  </a:lnTo>
                  <a:lnTo>
                    <a:pt x="2" y="790"/>
                  </a:lnTo>
                  <a:close/>
                  <a:moveTo>
                    <a:pt x="2" y="800"/>
                  </a:moveTo>
                  <a:lnTo>
                    <a:pt x="2" y="802"/>
                  </a:lnTo>
                  <a:lnTo>
                    <a:pt x="0" y="802"/>
                  </a:lnTo>
                  <a:lnTo>
                    <a:pt x="0" y="800"/>
                  </a:lnTo>
                  <a:lnTo>
                    <a:pt x="2" y="800"/>
                  </a:lnTo>
                  <a:close/>
                  <a:moveTo>
                    <a:pt x="2" y="810"/>
                  </a:moveTo>
                  <a:lnTo>
                    <a:pt x="2" y="812"/>
                  </a:lnTo>
                  <a:lnTo>
                    <a:pt x="0" y="812"/>
                  </a:lnTo>
                  <a:lnTo>
                    <a:pt x="0" y="810"/>
                  </a:lnTo>
                  <a:lnTo>
                    <a:pt x="2" y="810"/>
                  </a:lnTo>
                  <a:close/>
                  <a:moveTo>
                    <a:pt x="2" y="820"/>
                  </a:moveTo>
                  <a:lnTo>
                    <a:pt x="2" y="822"/>
                  </a:lnTo>
                  <a:lnTo>
                    <a:pt x="0" y="822"/>
                  </a:lnTo>
                  <a:lnTo>
                    <a:pt x="0" y="820"/>
                  </a:lnTo>
                  <a:lnTo>
                    <a:pt x="2" y="820"/>
                  </a:lnTo>
                  <a:close/>
                  <a:moveTo>
                    <a:pt x="2" y="830"/>
                  </a:moveTo>
                  <a:lnTo>
                    <a:pt x="2" y="832"/>
                  </a:lnTo>
                  <a:lnTo>
                    <a:pt x="0" y="832"/>
                  </a:lnTo>
                  <a:lnTo>
                    <a:pt x="0" y="830"/>
                  </a:lnTo>
                  <a:lnTo>
                    <a:pt x="2" y="830"/>
                  </a:lnTo>
                  <a:close/>
                  <a:moveTo>
                    <a:pt x="2" y="840"/>
                  </a:moveTo>
                  <a:lnTo>
                    <a:pt x="2" y="842"/>
                  </a:lnTo>
                  <a:lnTo>
                    <a:pt x="0" y="842"/>
                  </a:lnTo>
                  <a:lnTo>
                    <a:pt x="0" y="840"/>
                  </a:lnTo>
                  <a:lnTo>
                    <a:pt x="2" y="840"/>
                  </a:lnTo>
                  <a:close/>
                  <a:moveTo>
                    <a:pt x="2" y="850"/>
                  </a:moveTo>
                  <a:lnTo>
                    <a:pt x="2" y="852"/>
                  </a:lnTo>
                  <a:lnTo>
                    <a:pt x="0" y="852"/>
                  </a:lnTo>
                  <a:lnTo>
                    <a:pt x="0" y="850"/>
                  </a:lnTo>
                  <a:lnTo>
                    <a:pt x="2" y="850"/>
                  </a:lnTo>
                  <a:close/>
                  <a:moveTo>
                    <a:pt x="2" y="860"/>
                  </a:moveTo>
                  <a:lnTo>
                    <a:pt x="2" y="862"/>
                  </a:lnTo>
                  <a:lnTo>
                    <a:pt x="0" y="862"/>
                  </a:lnTo>
                  <a:lnTo>
                    <a:pt x="0" y="860"/>
                  </a:lnTo>
                  <a:lnTo>
                    <a:pt x="2" y="860"/>
                  </a:lnTo>
                  <a:close/>
                  <a:moveTo>
                    <a:pt x="2" y="869"/>
                  </a:moveTo>
                  <a:lnTo>
                    <a:pt x="2" y="871"/>
                  </a:lnTo>
                  <a:lnTo>
                    <a:pt x="0" y="871"/>
                  </a:lnTo>
                  <a:lnTo>
                    <a:pt x="0" y="869"/>
                  </a:lnTo>
                  <a:lnTo>
                    <a:pt x="2" y="869"/>
                  </a:lnTo>
                  <a:close/>
                  <a:moveTo>
                    <a:pt x="2" y="879"/>
                  </a:moveTo>
                  <a:lnTo>
                    <a:pt x="2" y="881"/>
                  </a:lnTo>
                  <a:lnTo>
                    <a:pt x="0" y="881"/>
                  </a:lnTo>
                  <a:lnTo>
                    <a:pt x="0" y="879"/>
                  </a:lnTo>
                  <a:lnTo>
                    <a:pt x="2" y="879"/>
                  </a:lnTo>
                  <a:close/>
                  <a:moveTo>
                    <a:pt x="2" y="889"/>
                  </a:moveTo>
                  <a:lnTo>
                    <a:pt x="2" y="891"/>
                  </a:lnTo>
                  <a:lnTo>
                    <a:pt x="0" y="891"/>
                  </a:lnTo>
                  <a:lnTo>
                    <a:pt x="0" y="889"/>
                  </a:lnTo>
                  <a:lnTo>
                    <a:pt x="2" y="889"/>
                  </a:lnTo>
                  <a:close/>
                  <a:moveTo>
                    <a:pt x="2" y="899"/>
                  </a:moveTo>
                  <a:lnTo>
                    <a:pt x="2" y="901"/>
                  </a:lnTo>
                  <a:lnTo>
                    <a:pt x="0" y="901"/>
                  </a:lnTo>
                  <a:lnTo>
                    <a:pt x="0" y="899"/>
                  </a:lnTo>
                  <a:lnTo>
                    <a:pt x="2" y="899"/>
                  </a:lnTo>
                  <a:close/>
                  <a:moveTo>
                    <a:pt x="2" y="909"/>
                  </a:moveTo>
                  <a:lnTo>
                    <a:pt x="2" y="911"/>
                  </a:lnTo>
                  <a:lnTo>
                    <a:pt x="0" y="911"/>
                  </a:lnTo>
                  <a:lnTo>
                    <a:pt x="0" y="909"/>
                  </a:lnTo>
                  <a:lnTo>
                    <a:pt x="2" y="909"/>
                  </a:lnTo>
                  <a:close/>
                  <a:moveTo>
                    <a:pt x="2" y="919"/>
                  </a:moveTo>
                  <a:lnTo>
                    <a:pt x="2" y="921"/>
                  </a:lnTo>
                  <a:lnTo>
                    <a:pt x="0" y="921"/>
                  </a:lnTo>
                  <a:lnTo>
                    <a:pt x="0" y="919"/>
                  </a:lnTo>
                  <a:lnTo>
                    <a:pt x="2" y="919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" name="Freeform 17"/>
            <p:cNvSpPr>
              <a:spLocks noEditPoints="1"/>
            </p:cNvSpPr>
            <p:nvPr/>
          </p:nvSpPr>
          <p:spPr bwMode="auto">
            <a:xfrm>
              <a:off x="7556500" y="3663157"/>
              <a:ext cx="3175" cy="1462088"/>
            </a:xfrm>
            <a:custGeom>
              <a:avLst/>
              <a:gdLst>
                <a:gd name="T0" fmla="*/ 0 w 2"/>
                <a:gd name="T1" fmla="*/ 12 h 921"/>
                <a:gd name="T2" fmla="*/ 2 w 2"/>
                <a:gd name="T3" fmla="*/ 30 h 921"/>
                <a:gd name="T4" fmla="*/ 0 w 2"/>
                <a:gd name="T5" fmla="*/ 40 h 921"/>
                <a:gd name="T6" fmla="*/ 2 w 2"/>
                <a:gd name="T7" fmla="*/ 62 h 921"/>
                <a:gd name="T8" fmla="*/ 2 w 2"/>
                <a:gd name="T9" fmla="*/ 69 h 921"/>
                <a:gd name="T10" fmla="*/ 0 w 2"/>
                <a:gd name="T11" fmla="*/ 91 h 921"/>
                <a:gd name="T12" fmla="*/ 2 w 2"/>
                <a:gd name="T13" fmla="*/ 109 h 921"/>
                <a:gd name="T14" fmla="*/ 0 w 2"/>
                <a:gd name="T15" fmla="*/ 119 h 921"/>
                <a:gd name="T16" fmla="*/ 2 w 2"/>
                <a:gd name="T17" fmla="*/ 141 h 921"/>
                <a:gd name="T18" fmla="*/ 2 w 2"/>
                <a:gd name="T19" fmla="*/ 148 h 921"/>
                <a:gd name="T20" fmla="*/ 0 w 2"/>
                <a:gd name="T21" fmla="*/ 170 h 921"/>
                <a:gd name="T22" fmla="*/ 2 w 2"/>
                <a:gd name="T23" fmla="*/ 188 h 921"/>
                <a:gd name="T24" fmla="*/ 0 w 2"/>
                <a:gd name="T25" fmla="*/ 198 h 921"/>
                <a:gd name="T26" fmla="*/ 2 w 2"/>
                <a:gd name="T27" fmla="*/ 220 h 921"/>
                <a:gd name="T28" fmla="*/ 2 w 2"/>
                <a:gd name="T29" fmla="*/ 227 h 921"/>
                <a:gd name="T30" fmla="*/ 0 w 2"/>
                <a:gd name="T31" fmla="*/ 249 h 921"/>
                <a:gd name="T32" fmla="*/ 2 w 2"/>
                <a:gd name="T33" fmla="*/ 267 h 921"/>
                <a:gd name="T34" fmla="*/ 0 w 2"/>
                <a:gd name="T35" fmla="*/ 277 h 921"/>
                <a:gd name="T36" fmla="*/ 2 w 2"/>
                <a:gd name="T37" fmla="*/ 299 h 921"/>
                <a:gd name="T38" fmla="*/ 2 w 2"/>
                <a:gd name="T39" fmla="*/ 306 h 921"/>
                <a:gd name="T40" fmla="*/ 0 w 2"/>
                <a:gd name="T41" fmla="*/ 328 h 921"/>
                <a:gd name="T42" fmla="*/ 2 w 2"/>
                <a:gd name="T43" fmla="*/ 346 h 921"/>
                <a:gd name="T44" fmla="*/ 0 w 2"/>
                <a:gd name="T45" fmla="*/ 356 h 921"/>
                <a:gd name="T46" fmla="*/ 2 w 2"/>
                <a:gd name="T47" fmla="*/ 378 h 921"/>
                <a:gd name="T48" fmla="*/ 2 w 2"/>
                <a:gd name="T49" fmla="*/ 385 h 921"/>
                <a:gd name="T50" fmla="*/ 0 w 2"/>
                <a:gd name="T51" fmla="*/ 407 h 921"/>
                <a:gd name="T52" fmla="*/ 2 w 2"/>
                <a:gd name="T53" fmla="*/ 425 h 921"/>
                <a:gd name="T54" fmla="*/ 0 w 2"/>
                <a:gd name="T55" fmla="*/ 435 h 921"/>
                <a:gd name="T56" fmla="*/ 2 w 2"/>
                <a:gd name="T57" fmla="*/ 457 h 921"/>
                <a:gd name="T58" fmla="*/ 2 w 2"/>
                <a:gd name="T59" fmla="*/ 464 h 921"/>
                <a:gd name="T60" fmla="*/ 0 w 2"/>
                <a:gd name="T61" fmla="*/ 486 h 921"/>
                <a:gd name="T62" fmla="*/ 2 w 2"/>
                <a:gd name="T63" fmla="*/ 504 h 921"/>
                <a:gd name="T64" fmla="*/ 0 w 2"/>
                <a:gd name="T65" fmla="*/ 514 h 921"/>
                <a:gd name="T66" fmla="*/ 2 w 2"/>
                <a:gd name="T67" fmla="*/ 536 h 921"/>
                <a:gd name="T68" fmla="*/ 2 w 2"/>
                <a:gd name="T69" fmla="*/ 543 h 921"/>
                <a:gd name="T70" fmla="*/ 0 w 2"/>
                <a:gd name="T71" fmla="*/ 565 h 921"/>
                <a:gd name="T72" fmla="*/ 2 w 2"/>
                <a:gd name="T73" fmla="*/ 583 h 921"/>
                <a:gd name="T74" fmla="*/ 0 w 2"/>
                <a:gd name="T75" fmla="*/ 593 h 921"/>
                <a:gd name="T76" fmla="*/ 2 w 2"/>
                <a:gd name="T77" fmla="*/ 615 h 921"/>
                <a:gd name="T78" fmla="*/ 2 w 2"/>
                <a:gd name="T79" fmla="*/ 623 h 921"/>
                <a:gd name="T80" fmla="*/ 0 w 2"/>
                <a:gd name="T81" fmla="*/ 644 h 921"/>
                <a:gd name="T82" fmla="*/ 2 w 2"/>
                <a:gd name="T83" fmla="*/ 662 h 921"/>
                <a:gd name="T84" fmla="*/ 0 w 2"/>
                <a:gd name="T85" fmla="*/ 672 h 921"/>
                <a:gd name="T86" fmla="*/ 2 w 2"/>
                <a:gd name="T87" fmla="*/ 694 h 921"/>
                <a:gd name="T88" fmla="*/ 2 w 2"/>
                <a:gd name="T89" fmla="*/ 702 h 921"/>
                <a:gd name="T90" fmla="*/ 0 w 2"/>
                <a:gd name="T91" fmla="*/ 723 h 921"/>
                <a:gd name="T92" fmla="*/ 2 w 2"/>
                <a:gd name="T93" fmla="*/ 741 h 921"/>
                <a:gd name="T94" fmla="*/ 0 w 2"/>
                <a:gd name="T95" fmla="*/ 751 h 921"/>
                <a:gd name="T96" fmla="*/ 2 w 2"/>
                <a:gd name="T97" fmla="*/ 773 h 921"/>
                <a:gd name="T98" fmla="*/ 2 w 2"/>
                <a:gd name="T99" fmla="*/ 781 h 921"/>
                <a:gd name="T100" fmla="*/ 0 w 2"/>
                <a:gd name="T101" fmla="*/ 802 h 921"/>
                <a:gd name="T102" fmla="*/ 2 w 2"/>
                <a:gd name="T103" fmla="*/ 820 h 921"/>
                <a:gd name="T104" fmla="*/ 0 w 2"/>
                <a:gd name="T105" fmla="*/ 830 h 921"/>
                <a:gd name="T106" fmla="*/ 2 w 2"/>
                <a:gd name="T107" fmla="*/ 852 h 921"/>
                <a:gd name="T108" fmla="*/ 2 w 2"/>
                <a:gd name="T109" fmla="*/ 860 h 921"/>
                <a:gd name="T110" fmla="*/ 0 w 2"/>
                <a:gd name="T111" fmla="*/ 881 h 921"/>
                <a:gd name="T112" fmla="*/ 2 w 2"/>
                <a:gd name="T113" fmla="*/ 899 h 921"/>
                <a:gd name="T114" fmla="*/ 0 w 2"/>
                <a:gd name="T115" fmla="*/ 909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" h="921">
                  <a:moveTo>
                    <a:pt x="2" y="0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close/>
                  <a:moveTo>
                    <a:pt x="2" y="10"/>
                  </a:moveTo>
                  <a:lnTo>
                    <a:pt x="2" y="1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2" y="10"/>
                  </a:lnTo>
                  <a:close/>
                  <a:moveTo>
                    <a:pt x="2" y="20"/>
                  </a:moveTo>
                  <a:lnTo>
                    <a:pt x="2" y="22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2" y="20"/>
                  </a:lnTo>
                  <a:close/>
                  <a:moveTo>
                    <a:pt x="2" y="30"/>
                  </a:moveTo>
                  <a:lnTo>
                    <a:pt x="2" y="32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2" y="30"/>
                  </a:lnTo>
                  <a:close/>
                  <a:moveTo>
                    <a:pt x="2" y="40"/>
                  </a:moveTo>
                  <a:lnTo>
                    <a:pt x="2" y="42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2" y="40"/>
                  </a:lnTo>
                  <a:close/>
                  <a:moveTo>
                    <a:pt x="2" y="50"/>
                  </a:moveTo>
                  <a:lnTo>
                    <a:pt x="2" y="52"/>
                  </a:lnTo>
                  <a:lnTo>
                    <a:pt x="0" y="52"/>
                  </a:lnTo>
                  <a:lnTo>
                    <a:pt x="0" y="50"/>
                  </a:lnTo>
                  <a:lnTo>
                    <a:pt x="2" y="50"/>
                  </a:lnTo>
                  <a:close/>
                  <a:moveTo>
                    <a:pt x="2" y="60"/>
                  </a:moveTo>
                  <a:lnTo>
                    <a:pt x="2" y="62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2" y="60"/>
                  </a:lnTo>
                  <a:close/>
                  <a:moveTo>
                    <a:pt x="2" y="69"/>
                  </a:moveTo>
                  <a:lnTo>
                    <a:pt x="2" y="71"/>
                  </a:lnTo>
                  <a:lnTo>
                    <a:pt x="0" y="71"/>
                  </a:lnTo>
                  <a:lnTo>
                    <a:pt x="0" y="69"/>
                  </a:lnTo>
                  <a:lnTo>
                    <a:pt x="2" y="69"/>
                  </a:lnTo>
                  <a:close/>
                  <a:moveTo>
                    <a:pt x="2" y="79"/>
                  </a:moveTo>
                  <a:lnTo>
                    <a:pt x="2" y="81"/>
                  </a:lnTo>
                  <a:lnTo>
                    <a:pt x="0" y="81"/>
                  </a:lnTo>
                  <a:lnTo>
                    <a:pt x="0" y="79"/>
                  </a:lnTo>
                  <a:lnTo>
                    <a:pt x="2" y="79"/>
                  </a:lnTo>
                  <a:close/>
                  <a:moveTo>
                    <a:pt x="2" y="89"/>
                  </a:moveTo>
                  <a:lnTo>
                    <a:pt x="2" y="91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2" y="89"/>
                  </a:lnTo>
                  <a:close/>
                  <a:moveTo>
                    <a:pt x="2" y="99"/>
                  </a:moveTo>
                  <a:lnTo>
                    <a:pt x="2" y="101"/>
                  </a:lnTo>
                  <a:lnTo>
                    <a:pt x="0" y="101"/>
                  </a:lnTo>
                  <a:lnTo>
                    <a:pt x="0" y="99"/>
                  </a:lnTo>
                  <a:lnTo>
                    <a:pt x="2" y="99"/>
                  </a:lnTo>
                  <a:close/>
                  <a:moveTo>
                    <a:pt x="2" y="109"/>
                  </a:moveTo>
                  <a:lnTo>
                    <a:pt x="2" y="111"/>
                  </a:lnTo>
                  <a:lnTo>
                    <a:pt x="0" y="111"/>
                  </a:lnTo>
                  <a:lnTo>
                    <a:pt x="0" y="109"/>
                  </a:lnTo>
                  <a:lnTo>
                    <a:pt x="2" y="109"/>
                  </a:lnTo>
                  <a:close/>
                  <a:moveTo>
                    <a:pt x="2" y="119"/>
                  </a:moveTo>
                  <a:lnTo>
                    <a:pt x="2" y="121"/>
                  </a:lnTo>
                  <a:lnTo>
                    <a:pt x="0" y="121"/>
                  </a:lnTo>
                  <a:lnTo>
                    <a:pt x="0" y="119"/>
                  </a:lnTo>
                  <a:lnTo>
                    <a:pt x="2" y="119"/>
                  </a:lnTo>
                  <a:close/>
                  <a:moveTo>
                    <a:pt x="2" y="129"/>
                  </a:moveTo>
                  <a:lnTo>
                    <a:pt x="2" y="131"/>
                  </a:lnTo>
                  <a:lnTo>
                    <a:pt x="0" y="131"/>
                  </a:lnTo>
                  <a:lnTo>
                    <a:pt x="0" y="129"/>
                  </a:lnTo>
                  <a:lnTo>
                    <a:pt x="2" y="129"/>
                  </a:lnTo>
                  <a:close/>
                  <a:moveTo>
                    <a:pt x="2" y="139"/>
                  </a:moveTo>
                  <a:lnTo>
                    <a:pt x="2" y="141"/>
                  </a:lnTo>
                  <a:lnTo>
                    <a:pt x="0" y="141"/>
                  </a:lnTo>
                  <a:lnTo>
                    <a:pt x="0" y="139"/>
                  </a:lnTo>
                  <a:lnTo>
                    <a:pt x="2" y="139"/>
                  </a:lnTo>
                  <a:close/>
                  <a:moveTo>
                    <a:pt x="2" y="148"/>
                  </a:moveTo>
                  <a:lnTo>
                    <a:pt x="2" y="150"/>
                  </a:lnTo>
                  <a:lnTo>
                    <a:pt x="0" y="150"/>
                  </a:lnTo>
                  <a:lnTo>
                    <a:pt x="0" y="148"/>
                  </a:lnTo>
                  <a:lnTo>
                    <a:pt x="2" y="148"/>
                  </a:lnTo>
                  <a:close/>
                  <a:moveTo>
                    <a:pt x="2" y="158"/>
                  </a:moveTo>
                  <a:lnTo>
                    <a:pt x="2" y="160"/>
                  </a:lnTo>
                  <a:lnTo>
                    <a:pt x="0" y="160"/>
                  </a:lnTo>
                  <a:lnTo>
                    <a:pt x="0" y="158"/>
                  </a:lnTo>
                  <a:lnTo>
                    <a:pt x="2" y="158"/>
                  </a:lnTo>
                  <a:close/>
                  <a:moveTo>
                    <a:pt x="2" y="168"/>
                  </a:moveTo>
                  <a:lnTo>
                    <a:pt x="2" y="170"/>
                  </a:lnTo>
                  <a:lnTo>
                    <a:pt x="0" y="170"/>
                  </a:lnTo>
                  <a:lnTo>
                    <a:pt x="0" y="168"/>
                  </a:lnTo>
                  <a:lnTo>
                    <a:pt x="2" y="168"/>
                  </a:lnTo>
                  <a:close/>
                  <a:moveTo>
                    <a:pt x="2" y="178"/>
                  </a:moveTo>
                  <a:lnTo>
                    <a:pt x="2" y="180"/>
                  </a:lnTo>
                  <a:lnTo>
                    <a:pt x="0" y="180"/>
                  </a:lnTo>
                  <a:lnTo>
                    <a:pt x="0" y="178"/>
                  </a:lnTo>
                  <a:lnTo>
                    <a:pt x="2" y="178"/>
                  </a:lnTo>
                  <a:close/>
                  <a:moveTo>
                    <a:pt x="2" y="188"/>
                  </a:moveTo>
                  <a:lnTo>
                    <a:pt x="2" y="190"/>
                  </a:lnTo>
                  <a:lnTo>
                    <a:pt x="0" y="190"/>
                  </a:lnTo>
                  <a:lnTo>
                    <a:pt x="0" y="188"/>
                  </a:lnTo>
                  <a:lnTo>
                    <a:pt x="2" y="188"/>
                  </a:lnTo>
                  <a:close/>
                  <a:moveTo>
                    <a:pt x="2" y="198"/>
                  </a:moveTo>
                  <a:lnTo>
                    <a:pt x="2" y="200"/>
                  </a:lnTo>
                  <a:lnTo>
                    <a:pt x="0" y="200"/>
                  </a:lnTo>
                  <a:lnTo>
                    <a:pt x="0" y="198"/>
                  </a:lnTo>
                  <a:lnTo>
                    <a:pt x="2" y="198"/>
                  </a:lnTo>
                  <a:close/>
                  <a:moveTo>
                    <a:pt x="2" y="208"/>
                  </a:moveTo>
                  <a:lnTo>
                    <a:pt x="2" y="210"/>
                  </a:lnTo>
                  <a:lnTo>
                    <a:pt x="0" y="210"/>
                  </a:lnTo>
                  <a:lnTo>
                    <a:pt x="0" y="208"/>
                  </a:lnTo>
                  <a:lnTo>
                    <a:pt x="2" y="208"/>
                  </a:lnTo>
                  <a:close/>
                  <a:moveTo>
                    <a:pt x="2" y="218"/>
                  </a:moveTo>
                  <a:lnTo>
                    <a:pt x="2" y="220"/>
                  </a:lnTo>
                  <a:lnTo>
                    <a:pt x="0" y="220"/>
                  </a:lnTo>
                  <a:lnTo>
                    <a:pt x="0" y="218"/>
                  </a:lnTo>
                  <a:lnTo>
                    <a:pt x="2" y="218"/>
                  </a:lnTo>
                  <a:close/>
                  <a:moveTo>
                    <a:pt x="2" y="227"/>
                  </a:moveTo>
                  <a:lnTo>
                    <a:pt x="2" y="229"/>
                  </a:lnTo>
                  <a:lnTo>
                    <a:pt x="0" y="229"/>
                  </a:lnTo>
                  <a:lnTo>
                    <a:pt x="0" y="227"/>
                  </a:lnTo>
                  <a:lnTo>
                    <a:pt x="2" y="227"/>
                  </a:lnTo>
                  <a:close/>
                  <a:moveTo>
                    <a:pt x="2" y="237"/>
                  </a:moveTo>
                  <a:lnTo>
                    <a:pt x="2" y="239"/>
                  </a:lnTo>
                  <a:lnTo>
                    <a:pt x="0" y="239"/>
                  </a:lnTo>
                  <a:lnTo>
                    <a:pt x="0" y="237"/>
                  </a:lnTo>
                  <a:lnTo>
                    <a:pt x="2" y="237"/>
                  </a:lnTo>
                  <a:close/>
                  <a:moveTo>
                    <a:pt x="2" y="247"/>
                  </a:moveTo>
                  <a:lnTo>
                    <a:pt x="2" y="249"/>
                  </a:lnTo>
                  <a:lnTo>
                    <a:pt x="0" y="249"/>
                  </a:lnTo>
                  <a:lnTo>
                    <a:pt x="0" y="247"/>
                  </a:lnTo>
                  <a:lnTo>
                    <a:pt x="2" y="247"/>
                  </a:lnTo>
                  <a:close/>
                  <a:moveTo>
                    <a:pt x="2" y="257"/>
                  </a:moveTo>
                  <a:lnTo>
                    <a:pt x="2" y="259"/>
                  </a:lnTo>
                  <a:lnTo>
                    <a:pt x="0" y="259"/>
                  </a:lnTo>
                  <a:lnTo>
                    <a:pt x="0" y="257"/>
                  </a:lnTo>
                  <a:lnTo>
                    <a:pt x="2" y="257"/>
                  </a:lnTo>
                  <a:close/>
                  <a:moveTo>
                    <a:pt x="2" y="267"/>
                  </a:moveTo>
                  <a:lnTo>
                    <a:pt x="2" y="269"/>
                  </a:lnTo>
                  <a:lnTo>
                    <a:pt x="0" y="269"/>
                  </a:lnTo>
                  <a:lnTo>
                    <a:pt x="0" y="267"/>
                  </a:lnTo>
                  <a:lnTo>
                    <a:pt x="2" y="267"/>
                  </a:lnTo>
                  <a:close/>
                  <a:moveTo>
                    <a:pt x="2" y="277"/>
                  </a:moveTo>
                  <a:lnTo>
                    <a:pt x="2" y="279"/>
                  </a:lnTo>
                  <a:lnTo>
                    <a:pt x="0" y="279"/>
                  </a:lnTo>
                  <a:lnTo>
                    <a:pt x="0" y="277"/>
                  </a:lnTo>
                  <a:lnTo>
                    <a:pt x="2" y="277"/>
                  </a:lnTo>
                  <a:close/>
                  <a:moveTo>
                    <a:pt x="2" y="287"/>
                  </a:moveTo>
                  <a:lnTo>
                    <a:pt x="2" y="289"/>
                  </a:lnTo>
                  <a:lnTo>
                    <a:pt x="0" y="289"/>
                  </a:lnTo>
                  <a:lnTo>
                    <a:pt x="0" y="287"/>
                  </a:lnTo>
                  <a:lnTo>
                    <a:pt x="2" y="287"/>
                  </a:lnTo>
                  <a:close/>
                  <a:moveTo>
                    <a:pt x="2" y="297"/>
                  </a:moveTo>
                  <a:lnTo>
                    <a:pt x="2" y="299"/>
                  </a:lnTo>
                  <a:lnTo>
                    <a:pt x="0" y="299"/>
                  </a:lnTo>
                  <a:lnTo>
                    <a:pt x="0" y="297"/>
                  </a:lnTo>
                  <a:lnTo>
                    <a:pt x="2" y="297"/>
                  </a:lnTo>
                  <a:close/>
                  <a:moveTo>
                    <a:pt x="2" y="306"/>
                  </a:moveTo>
                  <a:lnTo>
                    <a:pt x="2" y="308"/>
                  </a:lnTo>
                  <a:lnTo>
                    <a:pt x="0" y="308"/>
                  </a:lnTo>
                  <a:lnTo>
                    <a:pt x="0" y="306"/>
                  </a:lnTo>
                  <a:lnTo>
                    <a:pt x="2" y="306"/>
                  </a:lnTo>
                  <a:close/>
                  <a:moveTo>
                    <a:pt x="2" y="316"/>
                  </a:moveTo>
                  <a:lnTo>
                    <a:pt x="2" y="318"/>
                  </a:lnTo>
                  <a:lnTo>
                    <a:pt x="0" y="318"/>
                  </a:lnTo>
                  <a:lnTo>
                    <a:pt x="0" y="316"/>
                  </a:lnTo>
                  <a:lnTo>
                    <a:pt x="2" y="316"/>
                  </a:lnTo>
                  <a:close/>
                  <a:moveTo>
                    <a:pt x="2" y="326"/>
                  </a:moveTo>
                  <a:lnTo>
                    <a:pt x="2" y="328"/>
                  </a:lnTo>
                  <a:lnTo>
                    <a:pt x="0" y="328"/>
                  </a:lnTo>
                  <a:lnTo>
                    <a:pt x="0" y="326"/>
                  </a:lnTo>
                  <a:lnTo>
                    <a:pt x="2" y="326"/>
                  </a:lnTo>
                  <a:close/>
                  <a:moveTo>
                    <a:pt x="2" y="336"/>
                  </a:moveTo>
                  <a:lnTo>
                    <a:pt x="2" y="338"/>
                  </a:lnTo>
                  <a:lnTo>
                    <a:pt x="0" y="338"/>
                  </a:lnTo>
                  <a:lnTo>
                    <a:pt x="0" y="336"/>
                  </a:lnTo>
                  <a:lnTo>
                    <a:pt x="2" y="336"/>
                  </a:lnTo>
                  <a:close/>
                  <a:moveTo>
                    <a:pt x="2" y="346"/>
                  </a:moveTo>
                  <a:lnTo>
                    <a:pt x="2" y="348"/>
                  </a:lnTo>
                  <a:lnTo>
                    <a:pt x="0" y="348"/>
                  </a:lnTo>
                  <a:lnTo>
                    <a:pt x="0" y="346"/>
                  </a:lnTo>
                  <a:lnTo>
                    <a:pt x="2" y="346"/>
                  </a:lnTo>
                  <a:close/>
                  <a:moveTo>
                    <a:pt x="2" y="356"/>
                  </a:moveTo>
                  <a:lnTo>
                    <a:pt x="2" y="358"/>
                  </a:lnTo>
                  <a:lnTo>
                    <a:pt x="0" y="358"/>
                  </a:lnTo>
                  <a:lnTo>
                    <a:pt x="0" y="356"/>
                  </a:lnTo>
                  <a:lnTo>
                    <a:pt x="2" y="356"/>
                  </a:lnTo>
                  <a:close/>
                  <a:moveTo>
                    <a:pt x="2" y="366"/>
                  </a:moveTo>
                  <a:lnTo>
                    <a:pt x="2" y="368"/>
                  </a:lnTo>
                  <a:lnTo>
                    <a:pt x="0" y="368"/>
                  </a:lnTo>
                  <a:lnTo>
                    <a:pt x="0" y="366"/>
                  </a:lnTo>
                  <a:lnTo>
                    <a:pt x="2" y="366"/>
                  </a:lnTo>
                  <a:close/>
                  <a:moveTo>
                    <a:pt x="2" y="376"/>
                  </a:moveTo>
                  <a:lnTo>
                    <a:pt x="2" y="378"/>
                  </a:lnTo>
                  <a:lnTo>
                    <a:pt x="0" y="378"/>
                  </a:lnTo>
                  <a:lnTo>
                    <a:pt x="0" y="376"/>
                  </a:lnTo>
                  <a:lnTo>
                    <a:pt x="2" y="376"/>
                  </a:lnTo>
                  <a:close/>
                  <a:moveTo>
                    <a:pt x="2" y="385"/>
                  </a:moveTo>
                  <a:lnTo>
                    <a:pt x="2" y="387"/>
                  </a:lnTo>
                  <a:lnTo>
                    <a:pt x="0" y="387"/>
                  </a:lnTo>
                  <a:lnTo>
                    <a:pt x="0" y="385"/>
                  </a:lnTo>
                  <a:lnTo>
                    <a:pt x="2" y="385"/>
                  </a:lnTo>
                  <a:close/>
                  <a:moveTo>
                    <a:pt x="2" y="395"/>
                  </a:moveTo>
                  <a:lnTo>
                    <a:pt x="2" y="397"/>
                  </a:lnTo>
                  <a:lnTo>
                    <a:pt x="0" y="397"/>
                  </a:lnTo>
                  <a:lnTo>
                    <a:pt x="0" y="395"/>
                  </a:lnTo>
                  <a:lnTo>
                    <a:pt x="2" y="395"/>
                  </a:lnTo>
                  <a:close/>
                  <a:moveTo>
                    <a:pt x="2" y="405"/>
                  </a:moveTo>
                  <a:lnTo>
                    <a:pt x="2" y="407"/>
                  </a:lnTo>
                  <a:lnTo>
                    <a:pt x="0" y="407"/>
                  </a:lnTo>
                  <a:lnTo>
                    <a:pt x="0" y="405"/>
                  </a:lnTo>
                  <a:lnTo>
                    <a:pt x="2" y="405"/>
                  </a:lnTo>
                  <a:close/>
                  <a:moveTo>
                    <a:pt x="2" y="415"/>
                  </a:moveTo>
                  <a:lnTo>
                    <a:pt x="2" y="417"/>
                  </a:lnTo>
                  <a:lnTo>
                    <a:pt x="0" y="417"/>
                  </a:lnTo>
                  <a:lnTo>
                    <a:pt x="0" y="415"/>
                  </a:lnTo>
                  <a:lnTo>
                    <a:pt x="2" y="415"/>
                  </a:lnTo>
                  <a:close/>
                  <a:moveTo>
                    <a:pt x="2" y="425"/>
                  </a:moveTo>
                  <a:lnTo>
                    <a:pt x="2" y="427"/>
                  </a:lnTo>
                  <a:lnTo>
                    <a:pt x="0" y="427"/>
                  </a:lnTo>
                  <a:lnTo>
                    <a:pt x="0" y="425"/>
                  </a:lnTo>
                  <a:lnTo>
                    <a:pt x="2" y="425"/>
                  </a:lnTo>
                  <a:close/>
                  <a:moveTo>
                    <a:pt x="2" y="435"/>
                  </a:moveTo>
                  <a:lnTo>
                    <a:pt x="2" y="437"/>
                  </a:lnTo>
                  <a:lnTo>
                    <a:pt x="0" y="437"/>
                  </a:lnTo>
                  <a:lnTo>
                    <a:pt x="0" y="435"/>
                  </a:lnTo>
                  <a:lnTo>
                    <a:pt x="2" y="435"/>
                  </a:lnTo>
                  <a:close/>
                  <a:moveTo>
                    <a:pt x="2" y="445"/>
                  </a:moveTo>
                  <a:lnTo>
                    <a:pt x="2" y="447"/>
                  </a:lnTo>
                  <a:lnTo>
                    <a:pt x="0" y="447"/>
                  </a:lnTo>
                  <a:lnTo>
                    <a:pt x="0" y="445"/>
                  </a:lnTo>
                  <a:lnTo>
                    <a:pt x="2" y="445"/>
                  </a:lnTo>
                  <a:close/>
                  <a:moveTo>
                    <a:pt x="2" y="455"/>
                  </a:moveTo>
                  <a:lnTo>
                    <a:pt x="2" y="457"/>
                  </a:lnTo>
                  <a:lnTo>
                    <a:pt x="0" y="457"/>
                  </a:lnTo>
                  <a:lnTo>
                    <a:pt x="0" y="455"/>
                  </a:lnTo>
                  <a:lnTo>
                    <a:pt x="2" y="455"/>
                  </a:lnTo>
                  <a:close/>
                  <a:moveTo>
                    <a:pt x="2" y="464"/>
                  </a:moveTo>
                  <a:lnTo>
                    <a:pt x="2" y="466"/>
                  </a:lnTo>
                  <a:lnTo>
                    <a:pt x="0" y="466"/>
                  </a:lnTo>
                  <a:lnTo>
                    <a:pt x="0" y="464"/>
                  </a:lnTo>
                  <a:lnTo>
                    <a:pt x="2" y="464"/>
                  </a:lnTo>
                  <a:close/>
                  <a:moveTo>
                    <a:pt x="2" y="474"/>
                  </a:moveTo>
                  <a:lnTo>
                    <a:pt x="2" y="476"/>
                  </a:lnTo>
                  <a:lnTo>
                    <a:pt x="0" y="476"/>
                  </a:lnTo>
                  <a:lnTo>
                    <a:pt x="0" y="474"/>
                  </a:lnTo>
                  <a:lnTo>
                    <a:pt x="2" y="474"/>
                  </a:lnTo>
                  <a:close/>
                  <a:moveTo>
                    <a:pt x="2" y="484"/>
                  </a:moveTo>
                  <a:lnTo>
                    <a:pt x="2" y="486"/>
                  </a:lnTo>
                  <a:lnTo>
                    <a:pt x="0" y="486"/>
                  </a:lnTo>
                  <a:lnTo>
                    <a:pt x="0" y="484"/>
                  </a:lnTo>
                  <a:lnTo>
                    <a:pt x="2" y="484"/>
                  </a:lnTo>
                  <a:close/>
                  <a:moveTo>
                    <a:pt x="2" y="494"/>
                  </a:moveTo>
                  <a:lnTo>
                    <a:pt x="2" y="496"/>
                  </a:lnTo>
                  <a:lnTo>
                    <a:pt x="0" y="496"/>
                  </a:lnTo>
                  <a:lnTo>
                    <a:pt x="0" y="494"/>
                  </a:lnTo>
                  <a:lnTo>
                    <a:pt x="2" y="494"/>
                  </a:lnTo>
                  <a:close/>
                  <a:moveTo>
                    <a:pt x="2" y="504"/>
                  </a:moveTo>
                  <a:lnTo>
                    <a:pt x="2" y="506"/>
                  </a:lnTo>
                  <a:lnTo>
                    <a:pt x="0" y="506"/>
                  </a:lnTo>
                  <a:lnTo>
                    <a:pt x="0" y="504"/>
                  </a:lnTo>
                  <a:lnTo>
                    <a:pt x="2" y="504"/>
                  </a:lnTo>
                  <a:close/>
                  <a:moveTo>
                    <a:pt x="2" y="514"/>
                  </a:moveTo>
                  <a:lnTo>
                    <a:pt x="2" y="516"/>
                  </a:lnTo>
                  <a:lnTo>
                    <a:pt x="0" y="516"/>
                  </a:lnTo>
                  <a:lnTo>
                    <a:pt x="0" y="514"/>
                  </a:lnTo>
                  <a:lnTo>
                    <a:pt x="2" y="514"/>
                  </a:lnTo>
                  <a:close/>
                  <a:moveTo>
                    <a:pt x="2" y="524"/>
                  </a:moveTo>
                  <a:lnTo>
                    <a:pt x="2" y="526"/>
                  </a:lnTo>
                  <a:lnTo>
                    <a:pt x="0" y="526"/>
                  </a:lnTo>
                  <a:lnTo>
                    <a:pt x="0" y="524"/>
                  </a:lnTo>
                  <a:lnTo>
                    <a:pt x="2" y="524"/>
                  </a:lnTo>
                  <a:close/>
                  <a:moveTo>
                    <a:pt x="2" y="534"/>
                  </a:moveTo>
                  <a:lnTo>
                    <a:pt x="2" y="536"/>
                  </a:lnTo>
                  <a:lnTo>
                    <a:pt x="0" y="536"/>
                  </a:lnTo>
                  <a:lnTo>
                    <a:pt x="0" y="534"/>
                  </a:lnTo>
                  <a:lnTo>
                    <a:pt x="2" y="534"/>
                  </a:lnTo>
                  <a:close/>
                  <a:moveTo>
                    <a:pt x="2" y="543"/>
                  </a:moveTo>
                  <a:lnTo>
                    <a:pt x="2" y="545"/>
                  </a:lnTo>
                  <a:lnTo>
                    <a:pt x="0" y="545"/>
                  </a:lnTo>
                  <a:lnTo>
                    <a:pt x="0" y="543"/>
                  </a:lnTo>
                  <a:lnTo>
                    <a:pt x="2" y="543"/>
                  </a:lnTo>
                  <a:close/>
                  <a:moveTo>
                    <a:pt x="2" y="553"/>
                  </a:moveTo>
                  <a:lnTo>
                    <a:pt x="2" y="555"/>
                  </a:lnTo>
                  <a:lnTo>
                    <a:pt x="0" y="555"/>
                  </a:lnTo>
                  <a:lnTo>
                    <a:pt x="0" y="553"/>
                  </a:lnTo>
                  <a:lnTo>
                    <a:pt x="2" y="553"/>
                  </a:lnTo>
                  <a:close/>
                  <a:moveTo>
                    <a:pt x="2" y="563"/>
                  </a:moveTo>
                  <a:lnTo>
                    <a:pt x="2" y="565"/>
                  </a:lnTo>
                  <a:lnTo>
                    <a:pt x="0" y="565"/>
                  </a:lnTo>
                  <a:lnTo>
                    <a:pt x="0" y="563"/>
                  </a:lnTo>
                  <a:lnTo>
                    <a:pt x="2" y="563"/>
                  </a:lnTo>
                  <a:close/>
                  <a:moveTo>
                    <a:pt x="2" y="573"/>
                  </a:moveTo>
                  <a:lnTo>
                    <a:pt x="2" y="575"/>
                  </a:lnTo>
                  <a:lnTo>
                    <a:pt x="0" y="575"/>
                  </a:lnTo>
                  <a:lnTo>
                    <a:pt x="0" y="573"/>
                  </a:lnTo>
                  <a:lnTo>
                    <a:pt x="2" y="573"/>
                  </a:lnTo>
                  <a:close/>
                  <a:moveTo>
                    <a:pt x="2" y="583"/>
                  </a:moveTo>
                  <a:lnTo>
                    <a:pt x="2" y="585"/>
                  </a:lnTo>
                  <a:lnTo>
                    <a:pt x="0" y="585"/>
                  </a:lnTo>
                  <a:lnTo>
                    <a:pt x="0" y="583"/>
                  </a:lnTo>
                  <a:lnTo>
                    <a:pt x="2" y="583"/>
                  </a:lnTo>
                  <a:close/>
                  <a:moveTo>
                    <a:pt x="2" y="593"/>
                  </a:moveTo>
                  <a:lnTo>
                    <a:pt x="2" y="595"/>
                  </a:lnTo>
                  <a:lnTo>
                    <a:pt x="0" y="595"/>
                  </a:lnTo>
                  <a:lnTo>
                    <a:pt x="0" y="593"/>
                  </a:lnTo>
                  <a:lnTo>
                    <a:pt x="2" y="593"/>
                  </a:lnTo>
                  <a:close/>
                  <a:moveTo>
                    <a:pt x="2" y="603"/>
                  </a:moveTo>
                  <a:lnTo>
                    <a:pt x="2" y="605"/>
                  </a:lnTo>
                  <a:lnTo>
                    <a:pt x="0" y="605"/>
                  </a:lnTo>
                  <a:lnTo>
                    <a:pt x="0" y="603"/>
                  </a:lnTo>
                  <a:lnTo>
                    <a:pt x="2" y="603"/>
                  </a:lnTo>
                  <a:close/>
                  <a:moveTo>
                    <a:pt x="2" y="613"/>
                  </a:moveTo>
                  <a:lnTo>
                    <a:pt x="2" y="615"/>
                  </a:lnTo>
                  <a:lnTo>
                    <a:pt x="0" y="615"/>
                  </a:lnTo>
                  <a:lnTo>
                    <a:pt x="0" y="613"/>
                  </a:lnTo>
                  <a:lnTo>
                    <a:pt x="2" y="613"/>
                  </a:lnTo>
                  <a:close/>
                  <a:moveTo>
                    <a:pt x="2" y="623"/>
                  </a:moveTo>
                  <a:lnTo>
                    <a:pt x="2" y="624"/>
                  </a:lnTo>
                  <a:lnTo>
                    <a:pt x="0" y="624"/>
                  </a:lnTo>
                  <a:lnTo>
                    <a:pt x="0" y="623"/>
                  </a:lnTo>
                  <a:lnTo>
                    <a:pt x="2" y="623"/>
                  </a:lnTo>
                  <a:close/>
                  <a:moveTo>
                    <a:pt x="2" y="632"/>
                  </a:moveTo>
                  <a:lnTo>
                    <a:pt x="2" y="634"/>
                  </a:lnTo>
                  <a:lnTo>
                    <a:pt x="0" y="634"/>
                  </a:lnTo>
                  <a:lnTo>
                    <a:pt x="0" y="632"/>
                  </a:lnTo>
                  <a:lnTo>
                    <a:pt x="2" y="632"/>
                  </a:lnTo>
                  <a:close/>
                  <a:moveTo>
                    <a:pt x="2" y="642"/>
                  </a:moveTo>
                  <a:lnTo>
                    <a:pt x="2" y="644"/>
                  </a:lnTo>
                  <a:lnTo>
                    <a:pt x="0" y="644"/>
                  </a:lnTo>
                  <a:lnTo>
                    <a:pt x="0" y="642"/>
                  </a:lnTo>
                  <a:lnTo>
                    <a:pt x="2" y="642"/>
                  </a:lnTo>
                  <a:close/>
                  <a:moveTo>
                    <a:pt x="2" y="652"/>
                  </a:moveTo>
                  <a:lnTo>
                    <a:pt x="2" y="654"/>
                  </a:lnTo>
                  <a:lnTo>
                    <a:pt x="0" y="654"/>
                  </a:lnTo>
                  <a:lnTo>
                    <a:pt x="0" y="652"/>
                  </a:lnTo>
                  <a:lnTo>
                    <a:pt x="2" y="652"/>
                  </a:lnTo>
                  <a:close/>
                  <a:moveTo>
                    <a:pt x="2" y="662"/>
                  </a:moveTo>
                  <a:lnTo>
                    <a:pt x="2" y="664"/>
                  </a:lnTo>
                  <a:lnTo>
                    <a:pt x="0" y="664"/>
                  </a:lnTo>
                  <a:lnTo>
                    <a:pt x="0" y="662"/>
                  </a:lnTo>
                  <a:lnTo>
                    <a:pt x="2" y="662"/>
                  </a:lnTo>
                  <a:close/>
                  <a:moveTo>
                    <a:pt x="2" y="672"/>
                  </a:moveTo>
                  <a:lnTo>
                    <a:pt x="2" y="674"/>
                  </a:lnTo>
                  <a:lnTo>
                    <a:pt x="0" y="674"/>
                  </a:lnTo>
                  <a:lnTo>
                    <a:pt x="0" y="672"/>
                  </a:lnTo>
                  <a:lnTo>
                    <a:pt x="2" y="672"/>
                  </a:lnTo>
                  <a:close/>
                  <a:moveTo>
                    <a:pt x="2" y="682"/>
                  </a:moveTo>
                  <a:lnTo>
                    <a:pt x="2" y="684"/>
                  </a:lnTo>
                  <a:lnTo>
                    <a:pt x="0" y="684"/>
                  </a:lnTo>
                  <a:lnTo>
                    <a:pt x="0" y="682"/>
                  </a:lnTo>
                  <a:lnTo>
                    <a:pt x="2" y="682"/>
                  </a:lnTo>
                  <a:close/>
                  <a:moveTo>
                    <a:pt x="2" y="692"/>
                  </a:moveTo>
                  <a:lnTo>
                    <a:pt x="2" y="694"/>
                  </a:lnTo>
                  <a:lnTo>
                    <a:pt x="0" y="694"/>
                  </a:lnTo>
                  <a:lnTo>
                    <a:pt x="0" y="692"/>
                  </a:lnTo>
                  <a:lnTo>
                    <a:pt x="2" y="692"/>
                  </a:lnTo>
                  <a:close/>
                  <a:moveTo>
                    <a:pt x="2" y="702"/>
                  </a:moveTo>
                  <a:lnTo>
                    <a:pt x="2" y="703"/>
                  </a:lnTo>
                  <a:lnTo>
                    <a:pt x="0" y="703"/>
                  </a:lnTo>
                  <a:lnTo>
                    <a:pt x="0" y="702"/>
                  </a:lnTo>
                  <a:lnTo>
                    <a:pt x="2" y="702"/>
                  </a:lnTo>
                  <a:close/>
                  <a:moveTo>
                    <a:pt x="2" y="711"/>
                  </a:moveTo>
                  <a:lnTo>
                    <a:pt x="2" y="713"/>
                  </a:lnTo>
                  <a:lnTo>
                    <a:pt x="0" y="713"/>
                  </a:lnTo>
                  <a:lnTo>
                    <a:pt x="0" y="711"/>
                  </a:lnTo>
                  <a:lnTo>
                    <a:pt x="2" y="711"/>
                  </a:lnTo>
                  <a:close/>
                  <a:moveTo>
                    <a:pt x="2" y="721"/>
                  </a:moveTo>
                  <a:lnTo>
                    <a:pt x="2" y="723"/>
                  </a:lnTo>
                  <a:lnTo>
                    <a:pt x="0" y="723"/>
                  </a:lnTo>
                  <a:lnTo>
                    <a:pt x="0" y="721"/>
                  </a:lnTo>
                  <a:lnTo>
                    <a:pt x="2" y="721"/>
                  </a:lnTo>
                  <a:close/>
                  <a:moveTo>
                    <a:pt x="2" y="731"/>
                  </a:moveTo>
                  <a:lnTo>
                    <a:pt x="2" y="733"/>
                  </a:lnTo>
                  <a:lnTo>
                    <a:pt x="0" y="733"/>
                  </a:lnTo>
                  <a:lnTo>
                    <a:pt x="0" y="731"/>
                  </a:lnTo>
                  <a:lnTo>
                    <a:pt x="2" y="731"/>
                  </a:lnTo>
                  <a:close/>
                  <a:moveTo>
                    <a:pt x="2" y="741"/>
                  </a:moveTo>
                  <a:lnTo>
                    <a:pt x="2" y="743"/>
                  </a:lnTo>
                  <a:lnTo>
                    <a:pt x="0" y="743"/>
                  </a:lnTo>
                  <a:lnTo>
                    <a:pt x="0" y="741"/>
                  </a:lnTo>
                  <a:lnTo>
                    <a:pt x="2" y="741"/>
                  </a:lnTo>
                  <a:close/>
                  <a:moveTo>
                    <a:pt x="2" y="751"/>
                  </a:moveTo>
                  <a:lnTo>
                    <a:pt x="2" y="753"/>
                  </a:lnTo>
                  <a:lnTo>
                    <a:pt x="0" y="753"/>
                  </a:lnTo>
                  <a:lnTo>
                    <a:pt x="0" y="751"/>
                  </a:lnTo>
                  <a:lnTo>
                    <a:pt x="2" y="751"/>
                  </a:lnTo>
                  <a:close/>
                  <a:moveTo>
                    <a:pt x="2" y="761"/>
                  </a:moveTo>
                  <a:lnTo>
                    <a:pt x="2" y="763"/>
                  </a:lnTo>
                  <a:lnTo>
                    <a:pt x="0" y="763"/>
                  </a:lnTo>
                  <a:lnTo>
                    <a:pt x="0" y="761"/>
                  </a:lnTo>
                  <a:lnTo>
                    <a:pt x="2" y="761"/>
                  </a:lnTo>
                  <a:close/>
                  <a:moveTo>
                    <a:pt x="2" y="771"/>
                  </a:moveTo>
                  <a:lnTo>
                    <a:pt x="2" y="773"/>
                  </a:lnTo>
                  <a:lnTo>
                    <a:pt x="0" y="773"/>
                  </a:lnTo>
                  <a:lnTo>
                    <a:pt x="0" y="771"/>
                  </a:lnTo>
                  <a:lnTo>
                    <a:pt x="2" y="771"/>
                  </a:lnTo>
                  <a:close/>
                  <a:moveTo>
                    <a:pt x="2" y="781"/>
                  </a:moveTo>
                  <a:lnTo>
                    <a:pt x="2" y="783"/>
                  </a:lnTo>
                  <a:lnTo>
                    <a:pt x="0" y="783"/>
                  </a:lnTo>
                  <a:lnTo>
                    <a:pt x="0" y="781"/>
                  </a:lnTo>
                  <a:lnTo>
                    <a:pt x="2" y="781"/>
                  </a:lnTo>
                  <a:close/>
                  <a:moveTo>
                    <a:pt x="2" y="790"/>
                  </a:moveTo>
                  <a:lnTo>
                    <a:pt x="2" y="792"/>
                  </a:lnTo>
                  <a:lnTo>
                    <a:pt x="0" y="792"/>
                  </a:lnTo>
                  <a:lnTo>
                    <a:pt x="0" y="790"/>
                  </a:lnTo>
                  <a:lnTo>
                    <a:pt x="2" y="790"/>
                  </a:lnTo>
                  <a:close/>
                  <a:moveTo>
                    <a:pt x="2" y="800"/>
                  </a:moveTo>
                  <a:lnTo>
                    <a:pt x="2" y="802"/>
                  </a:lnTo>
                  <a:lnTo>
                    <a:pt x="0" y="802"/>
                  </a:lnTo>
                  <a:lnTo>
                    <a:pt x="0" y="800"/>
                  </a:lnTo>
                  <a:lnTo>
                    <a:pt x="2" y="800"/>
                  </a:lnTo>
                  <a:close/>
                  <a:moveTo>
                    <a:pt x="2" y="810"/>
                  </a:moveTo>
                  <a:lnTo>
                    <a:pt x="2" y="812"/>
                  </a:lnTo>
                  <a:lnTo>
                    <a:pt x="0" y="812"/>
                  </a:lnTo>
                  <a:lnTo>
                    <a:pt x="0" y="810"/>
                  </a:lnTo>
                  <a:lnTo>
                    <a:pt x="2" y="810"/>
                  </a:lnTo>
                  <a:close/>
                  <a:moveTo>
                    <a:pt x="2" y="820"/>
                  </a:moveTo>
                  <a:lnTo>
                    <a:pt x="2" y="822"/>
                  </a:lnTo>
                  <a:lnTo>
                    <a:pt x="0" y="822"/>
                  </a:lnTo>
                  <a:lnTo>
                    <a:pt x="0" y="820"/>
                  </a:lnTo>
                  <a:lnTo>
                    <a:pt x="2" y="820"/>
                  </a:lnTo>
                  <a:close/>
                  <a:moveTo>
                    <a:pt x="2" y="830"/>
                  </a:moveTo>
                  <a:lnTo>
                    <a:pt x="2" y="832"/>
                  </a:lnTo>
                  <a:lnTo>
                    <a:pt x="0" y="832"/>
                  </a:lnTo>
                  <a:lnTo>
                    <a:pt x="0" y="830"/>
                  </a:lnTo>
                  <a:lnTo>
                    <a:pt x="2" y="830"/>
                  </a:lnTo>
                  <a:close/>
                  <a:moveTo>
                    <a:pt x="2" y="840"/>
                  </a:moveTo>
                  <a:lnTo>
                    <a:pt x="2" y="842"/>
                  </a:lnTo>
                  <a:lnTo>
                    <a:pt x="0" y="842"/>
                  </a:lnTo>
                  <a:lnTo>
                    <a:pt x="0" y="840"/>
                  </a:lnTo>
                  <a:lnTo>
                    <a:pt x="2" y="840"/>
                  </a:lnTo>
                  <a:close/>
                  <a:moveTo>
                    <a:pt x="2" y="850"/>
                  </a:moveTo>
                  <a:lnTo>
                    <a:pt x="2" y="852"/>
                  </a:lnTo>
                  <a:lnTo>
                    <a:pt x="0" y="852"/>
                  </a:lnTo>
                  <a:lnTo>
                    <a:pt x="0" y="850"/>
                  </a:lnTo>
                  <a:lnTo>
                    <a:pt x="2" y="850"/>
                  </a:lnTo>
                  <a:close/>
                  <a:moveTo>
                    <a:pt x="2" y="860"/>
                  </a:moveTo>
                  <a:lnTo>
                    <a:pt x="2" y="862"/>
                  </a:lnTo>
                  <a:lnTo>
                    <a:pt x="0" y="862"/>
                  </a:lnTo>
                  <a:lnTo>
                    <a:pt x="0" y="860"/>
                  </a:lnTo>
                  <a:lnTo>
                    <a:pt x="2" y="860"/>
                  </a:lnTo>
                  <a:close/>
                  <a:moveTo>
                    <a:pt x="2" y="869"/>
                  </a:moveTo>
                  <a:lnTo>
                    <a:pt x="2" y="871"/>
                  </a:lnTo>
                  <a:lnTo>
                    <a:pt x="0" y="871"/>
                  </a:lnTo>
                  <a:lnTo>
                    <a:pt x="0" y="869"/>
                  </a:lnTo>
                  <a:lnTo>
                    <a:pt x="2" y="869"/>
                  </a:lnTo>
                  <a:close/>
                  <a:moveTo>
                    <a:pt x="2" y="879"/>
                  </a:moveTo>
                  <a:lnTo>
                    <a:pt x="2" y="881"/>
                  </a:lnTo>
                  <a:lnTo>
                    <a:pt x="0" y="881"/>
                  </a:lnTo>
                  <a:lnTo>
                    <a:pt x="0" y="879"/>
                  </a:lnTo>
                  <a:lnTo>
                    <a:pt x="2" y="879"/>
                  </a:lnTo>
                  <a:close/>
                  <a:moveTo>
                    <a:pt x="2" y="889"/>
                  </a:moveTo>
                  <a:lnTo>
                    <a:pt x="2" y="891"/>
                  </a:lnTo>
                  <a:lnTo>
                    <a:pt x="0" y="891"/>
                  </a:lnTo>
                  <a:lnTo>
                    <a:pt x="0" y="889"/>
                  </a:lnTo>
                  <a:lnTo>
                    <a:pt x="2" y="889"/>
                  </a:lnTo>
                  <a:close/>
                  <a:moveTo>
                    <a:pt x="2" y="899"/>
                  </a:moveTo>
                  <a:lnTo>
                    <a:pt x="2" y="901"/>
                  </a:lnTo>
                  <a:lnTo>
                    <a:pt x="0" y="901"/>
                  </a:lnTo>
                  <a:lnTo>
                    <a:pt x="0" y="899"/>
                  </a:lnTo>
                  <a:lnTo>
                    <a:pt x="2" y="899"/>
                  </a:lnTo>
                  <a:close/>
                  <a:moveTo>
                    <a:pt x="2" y="909"/>
                  </a:moveTo>
                  <a:lnTo>
                    <a:pt x="2" y="911"/>
                  </a:lnTo>
                  <a:lnTo>
                    <a:pt x="0" y="911"/>
                  </a:lnTo>
                  <a:lnTo>
                    <a:pt x="0" y="909"/>
                  </a:lnTo>
                  <a:lnTo>
                    <a:pt x="2" y="909"/>
                  </a:lnTo>
                  <a:close/>
                  <a:moveTo>
                    <a:pt x="2" y="919"/>
                  </a:moveTo>
                  <a:lnTo>
                    <a:pt x="2" y="921"/>
                  </a:lnTo>
                  <a:lnTo>
                    <a:pt x="0" y="921"/>
                  </a:lnTo>
                  <a:lnTo>
                    <a:pt x="0" y="919"/>
                  </a:lnTo>
                  <a:lnTo>
                    <a:pt x="2" y="919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" name="Freeform 19"/>
            <p:cNvSpPr>
              <a:spLocks noEditPoints="1"/>
            </p:cNvSpPr>
            <p:nvPr/>
          </p:nvSpPr>
          <p:spPr bwMode="auto">
            <a:xfrm>
              <a:off x="7185025" y="3644107"/>
              <a:ext cx="3175" cy="1462088"/>
            </a:xfrm>
            <a:custGeom>
              <a:avLst/>
              <a:gdLst>
                <a:gd name="T0" fmla="*/ 0 w 2"/>
                <a:gd name="T1" fmla="*/ 12 h 921"/>
                <a:gd name="T2" fmla="*/ 2 w 2"/>
                <a:gd name="T3" fmla="*/ 30 h 921"/>
                <a:gd name="T4" fmla="*/ 0 w 2"/>
                <a:gd name="T5" fmla="*/ 40 h 921"/>
                <a:gd name="T6" fmla="*/ 2 w 2"/>
                <a:gd name="T7" fmla="*/ 62 h 921"/>
                <a:gd name="T8" fmla="*/ 2 w 2"/>
                <a:gd name="T9" fmla="*/ 69 h 921"/>
                <a:gd name="T10" fmla="*/ 0 w 2"/>
                <a:gd name="T11" fmla="*/ 91 h 921"/>
                <a:gd name="T12" fmla="*/ 2 w 2"/>
                <a:gd name="T13" fmla="*/ 109 h 921"/>
                <a:gd name="T14" fmla="*/ 0 w 2"/>
                <a:gd name="T15" fmla="*/ 119 h 921"/>
                <a:gd name="T16" fmla="*/ 2 w 2"/>
                <a:gd name="T17" fmla="*/ 141 h 921"/>
                <a:gd name="T18" fmla="*/ 2 w 2"/>
                <a:gd name="T19" fmla="*/ 148 h 921"/>
                <a:gd name="T20" fmla="*/ 0 w 2"/>
                <a:gd name="T21" fmla="*/ 170 h 921"/>
                <a:gd name="T22" fmla="*/ 2 w 2"/>
                <a:gd name="T23" fmla="*/ 188 h 921"/>
                <a:gd name="T24" fmla="*/ 0 w 2"/>
                <a:gd name="T25" fmla="*/ 198 h 921"/>
                <a:gd name="T26" fmla="*/ 2 w 2"/>
                <a:gd name="T27" fmla="*/ 220 h 921"/>
                <a:gd name="T28" fmla="*/ 2 w 2"/>
                <a:gd name="T29" fmla="*/ 227 h 921"/>
                <a:gd name="T30" fmla="*/ 0 w 2"/>
                <a:gd name="T31" fmla="*/ 249 h 921"/>
                <a:gd name="T32" fmla="*/ 2 w 2"/>
                <a:gd name="T33" fmla="*/ 267 h 921"/>
                <a:gd name="T34" fmla="*/ 0 w 2"/>
                <a:gd name="T35" fmla="*/ 277 h 921"/>
                <a:gd name="T36" fmla="*/ 2 w 2"/>
                <a:gd name="T37" fmla="*/ 299 h 921"/>
                <a:gd name="T38" fmla="*/ 2 w 2"/>
                <a:gd name="T39" fmla="*/ 306 h 921"/>
                <a:gd name="T40" fmla="*/ 0 w 2"/>
                <a:gd name="T41" fmla="*/ 328 h 921"/>
                <a:gd name="T42" fmla="*/ 2 w 2"/>
                <a:gd name="T43" fmla="*/ 346 h 921"/>
                <a:gd name="T44" fmla="*/ 0 w 2"/>
                <a:gd name="T45" fmla="*/ 356 h 921"/>
                <a:gd name="T46" fmla="*/ 2 w 2"/>
                <a:gd name="T47" fmla="*/ 378 h 921"/>
                <a:gd name="T48" fmla="*/ 2 w 2"/>
                <a:gd name="T49" fmla="*/ 385 h 921"/>
                <a:gd name="T50" fmla="*/ 0 w 2"/>
                <a:gd name="T51" fmla="*/ 407 h 921"/>
                <a:gd name="T52" fmla="*/ 2 w 2"/>
                <a:gd name="T53" fmla="*/ 425 h 921"/>
                <a:gd name="T54" fmla="*/ 0 w 2"/>
                <a:gd name="T55" fmla="*/ 435 h 921"/>
                <a:gd name="T56" fmla="*/ 2 w 2"/>
                <a:gd name="T57" fmla="*/ 457 h 921"/>
                <a:gd name="T58" fmla="*/ 2 w 2"/>
                <a:gd name="T59" fmla="*/ 464 h 921"/>
                <a:gd name="T60" fmla="*/ 0 w 2"/>
                <a:gd name="T61" fmla="*/ 486 h 921"/>
                <a:gd name="T62" fmla="*/ 2 w 2"/>
                <a:gd name="T63" fmla="*/ 504 h 921"/>
                <a:gd name="T64" fmla="*/ 0 w 2"/>
                <a:gd name="T65" fmla="*/ 514 h 921"/>
                <a:gd name="T66" fmla="*/ 2 w 2"/>
                <a:gd name="T67" fmla="*/ 536 h 921"/>
                <a:gd name="T68" fmla="*/ 2 w 2"/>
                <a:gd name="T69" fmla="*/ 543 h 921"/>
                <a:gd name="T70" fmla="*/ 0 w 2"/>
                <a:gd name="T71" fmla="*/ 565 h 921"/>
                <a:gd name="T72" fmla="*/ 2 w 2"/>
                <a:gd name="T73" fmla="*/ 583 h 921"/>
                <a:gd name="T74" fmla="*/ 0 w 2"/>
                <a:gd name="T75" fmla="*/ 593 h 921"/>
                <a:gd name="T76" fmla="*/ 2 w 2"/>
                <a:gd name="T77" fmla="*/ 615 h 921"/>
                <a:gd name="T78" fmla="*/ 2 w 2"/>
                <a:gd name="T79" fmla="*/ 623 h 921"/>
                <a:gd name="T80" fmla="*/ 0 w 2"/>
                <a:gd name="T81" fmla="*/ 644 h 921"/>
                <a:gd name="T82" fmla="*/ 2 w 2"/>
                <a:gd name="T83" fmla="*/ 662 h 921"/>
                <a:gd name="T84" fmla="*/ 0 w 2"/>
                <a:gd name="T85" fmla="*/ 672 h 921"/>
                <a:gd name="T86" fmla="*/ 2 w 2"/>
                <a:gd name="T87" fmla="*/ 694 h 921"/>
                <a:gd name="T88" fmla="*/ 2 w 2"/>
                <a:gd name="T89" fmla="*/ 702 h 921"/>
                <a:gd name="T90" fmla="*/ 0 w 2"/>
                <a:gd name="T91" fmla="*/ 723 h 921"/>
                <a:gd name="T92" fmla="*/ 2 w 2"/>
                <a:gd name="T93" fmla="*/ 741 h 921"/>
                <a:gd name="T94" fmla="*/ 0 w 2"/>
                <a:gd name="T95" fmla="*/ 751 h 921"/>
                <a:gd name="T96" fmla="*/ 2 w 2"/>
                <a:gd name="T97" fmla="*/ 773 h 921"/>
                <a:gd name="T98" fmla="*/ 2 w 2"/>
                <a:gd name="T99" fmla="*/ 781 h 921"/>
                <a:gd name="T100" fmla="*/ 0 w 2"/>
                <a:gd name="T101" fmla="*/ 802 h 921"/>
                <a:gd name="T102" fmla="*/ 2 w 2"/>
                <a:gd name="T103" fmla="*/ 820 h 921"/>
                <a:gd name="T104" fmla="*/ 0 w 2"/>
                <a:gd name="T105" fmla="*/ 830 h 921"/>
                <a:gd name="T106" fmla="*/ 2 w 2"/>
                <a:gd name="T107" fmla="*/ 852 h 921"/>
                <a:gd name="T108" fmla="*/ 2 w 2"/>
                <a:gd name="T109" fmla="*/ 860 h 921"/>
                <a:gd name="T110" fmla="*/ 0 w 2"/>
                <a:gd name="T111" fmla="*/ 881 h 921"/>
                <a:gd name="T112" fmla="*/ 2 w 2"/>
                <a:gd name="T113" fmla="*/ 899 h 921"/>
                <a:gd name="T114" fmla="*/ 0 w 2"/>
                <a:gd name="T115" fmla="*/ 909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" h="921">
                  <a:moveTo>
                    <a:pt x="2" y="0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close/>
                  <a:moveTo>
                    <a:pt x="2" y="10"/>
                  </a:moveTo>
                  <a:lnTo>
                    <a:pt x="2" y="1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2" y="10"/>
                  </a:lnTo>
                  <a:close/>
                  <a:moveTo>
                    <a:pt x="2" y="20"/>
                  </a:moveTo>
                  <a:lnTo>
                    <a:pt x="2" y="22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2" y="20"/>
                  </a:lnTo>
                  <a:close/>
                  <a:moveTo>
                    <a:pt x="2" y="30"/>
                  </a:moveTo>
                  <a:lnTo>
                    <a:pt x="2" y="32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2" y="30"/>
                  </a:lnTo>
                  <a:close/>
                  <a:moveTo>
                    <a:pt x="2" y="40"/>
                  </a:moveTo>
                  <a:lnTo>
                    <a:pt x="2" y="42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2" y="40"/>
                  </a:lnTo>
                  <a:close/>
                  <a:moveTo>
                    <a:pt x="2" y="50"/>
                  </a:moveTo>
                  <a:lnTo>
                    <a:pt x="2" y="52"/>
                  </a:lnTo>
                  <a:lnTo>
                    <a:pt x="0" y="52"/>
                  </a:lnTo>
                  <a:lnTo>
                    <a:pt x="0" y="50"/>
                  </a:lnTo>
                  <a:lnTo>
                    <a:pt x="2" y="50"/>
                  </a:lnTo>
                  <a:close/>
                  <a:moveTo>
                    <a:pt x="2" y="60"/>
                  </a:moveTo>
                  <a:lnTo>
                    <a:pt x="2" y="62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2" y="60"/>
                  </a:lnTo>
                  <a:close/>
                  <a:moveTo>
                    <a:pt x="2" y="69"/>
                  </a:moveTo>
                  <a:lnTo>
                    <a:pt x="2" y="71"/>
                  </a:lnTo>
                  <a:lnTo>
                    <a:pt x="0" y="71"/>
                  </a:lnTo>
                  <a:lnTo>
                    <a:pt x="0" y="69"/>
                  </a:lnTo>
                  <a:lnTo>
                    <a:pt x="2" y="69"/>
                  </a:lnTo>
                  <a:close/>
                  <a:moveTo>
                    <a:pt x="2" y="79"/>
                  </a:moveTo>
                  <a:lnTo>
                    <a:pt x="2" y="81"/>
                  </a:lnTo>
                  <a:lnTo>
                    <a:pt x="0" y="81"/>
                  </a:lnTo>
                  <a:lnTo>
                    <a:pt x="0" y="79"/>
                  </a:lnTo>
                  <a:lnTo>
                    <a:pt x="2" y="79"/>
                  </a:lnTo>
                  <a:close/>
                  <a:moveTo>
                    <a:pt x="2" y="89"/>
                  </a:moveTo>
                  <a:lnTo>
                    <a:pt x="2" y="91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2" y="89"/>
                  </a:lnTo>
                  <a:close/>
                  <a:moveTo>
                    <a:pt x="2" y="99"/>
                  </a:moveTo>
                  <a:lnTo>
                    <a:pt x="2" y="101"/>
                  </a:lnTo>
                  <a:lnTo>
                    <a:pt x="0" y="101"/>
                  </a:lnTo>
                  <a:lnTo>
                    <a:pt x="0" y="99"/>
                  </a:lnTo>
                  <a:lnTo>
                    <a:pt x="2" y="99"/>
                  </a:lnTo>
                  <a:close/>
                  <a:moveTo>
                    <a:pt x="2" y="109"/>
                  </a:moveTo>
                  <a:lnTo>
                    <a:pt x="2" y="111"/>
                  </a:lnTo>
                  <a:lnTo>
                    <a:pt x="0" y="111"/>
                  </a:lnTo>
                  <a:lnTo>
                    <a:pt x="0" y="109"/>
                  </a:lnTo>
                  <a:lnTo>
                    <a:pt x="2" y="109"/>
                  </a:lnTo>
                  <a:close/>
                  <a:moveTo>
                    <a:pt x="2" y="119"/>
                  </a:moveTo>
                  <a:lnTo>
                    <a:pt x="2" y="121"/>
                  </a:lnTo>
                  <a:lnTo>
                    <a:pt x="0" y="121"/>
                  </a:lnTo>
                  <a:lnTo>
                    <a:pt x="0" y="119"/>
                  </a:lnTo>
                  <a:lnTo>
                    <a:pt x="2" y="119"/>
                  </a:lnTo>
                  <a:close/>
                  <a:moveTo>
                    <a:pt x="2" y="129"/>
                  </a:moveTo>
                  <a:lnTo>
                    <a:pt x="2" y="131"/>
                  </a:lnTo>
                  <a:lnTo>
                    <a:pt x="0" y="131"/>
                  </a:lnTo>
                  <a:lnTo>
                    <a:pt x="0" y="129"/>
                  </a:lnTo>
                  <a:lnTo>
                    <a:pt x="2" y="129"/>
                  </a:lnTo>
                  <a:close/>
                  <a:moveTo>
                    <a:pt x="2" y="139"/>
                  </a:moveTo>
                  <a:lnTo>
                    <a:pt x="2" y="141"/>
                  </a:lnTo>
                  <a:lnTo>
                    <a:pt x="0" y="141"/>
                  </a:lnTo>
                  <a:lnTo>
                    <a:pt x="0" y="139"/>
                  </a:lnTo>
                  <a:lnTo>
                    <a:pt x="2" y="139"/>
                  </a:lnTo>
                  <a:close/>
                  <a:moveTo>
                    <a:pt x="2" y="148"/>
                  </a:moveTo>
                  <a:lnTo>
                    <a:pt x="2" y="150"/>
                  </a:lnTo>
                  <a:lnTo>
                    <a:pt x="0" y="150"/>
                  </a:lnTo>
                  <a:lnTo>
                    <a:pt x="0" y="148"/>
                  </a:lnTo>
                  <a:lnTo>
                    <a:pt x="2" y="148"/>
                  </a:lnTo>
                  <a:close/>
                  <a:moveTo>
                    <a:pt x="2" y="158"/>
                  </a:moveTo>
                  <a:lnTo>
                    <a:pt x="2" y="160"/>
                  </a:lnTo>
                  <a:lnTo>
                    <a:pt x="0" y="160"/>
                  </a:lnTo>
                  <a:lnTo>
                    <a:pt x="0" y="158"/>
                  </a:lnTo>
                  <a:lnTo>
                    <a:pt x="2" y="158"/>
                  </a:lnTo>
                  <a:close/>
                  <a:moveTo>
                    <a:pt x="2" y="168"/>
                  </a:moveTo>
                  <a:lnTo>
                    <a:pt x="2" y="170"/>
                  </a:lnTo>
                  <a:lnTo>
                    <a:pt x="0" y="170"/>
                  </a:lnTo>
                  <a:lnTo>
                    <a:pt x="0" y="168"/>
                  </a:lnTo>
                  <a:lnTo>
                    <a:pt x="2" y="168"/>
                  </a:lnTo>
                  <a:close/>
                  <a:moveTo>
                    <a:pt x="2" y="178"/>
                  </a:moveTo>
                  <a:lnTo>
                    <a:pt x="2" y="180"/>
                  </a:lnTo>
                  <a:lnTo>
                    <a:pt x="0" y="180"/>
                  </a:lnTo>
                  <a:lnTo>
                    <a:pt x="0" y="178"/>
                  </a:lnTo>
                  <a:lnTo>
                    <a:pt x="2" y="178"/>
                  </a:lnTo>
                  <a:close/>
                  <a:moveTo>
                    <a:pt x="2" y="188"/>
                  </a:moveTo>
                  <a:lnTo>
                    <a:pt x="2" y="190"/>
                  </a:lnTo>
                  <a:lnTo>
                    <a:pt x="0" y="190"/>
                  </a:lnTo>
                  <a:lnTo>
                    <a:pt x="0" y="188"/>
                  </a:lnTo>
                  <a:lnTo>
                    <a:pt x="2" y="188"/>
                  </a:lnTo>
                  <a:close/>
                  <a:moveTo>
                    <a:pt x="2" y="198"/>
                  </a:moveTo>
                  <a:lnTo>
                    <a:pt x="2" y="200"/>
                  </a:lnTo>
                  <a:lnTo>
                    <a:pt x="0" y="200"/>
                  </a:lnTo>
                  <a:lnTo>
                    <a:pt x="0" y="198"/>
                  </a:lnTo>
                  <a:lnTo>
                    <a:pt x="2" y="198"/>
                  </a:lnTo>
                  <a:close/>
                  <a:moveTo>
                    <a:pt x="2" y="208"/>
                  </a:moveTo>
                  <a:lnTo>
                    <a:pt x="2" y="210"/>
                  </a:lnTo>
                  <a:lnTo>
                    <a:pt x="0" y="210"/>
                  </a:lnTo>
                  <a:lnTo>
                    <a:pt x="0" y="208"/>
                  </a:lnTo>
                  <a:lnTo>
                    <a:pt x="2" y="208"/>
                  </a:lnTo>
                  <a:close/>
                  <a:moveTo>
                    <a:pt x="2" y="218"/>
                  </a:moveTo>
                  <a:lnTo>
                    <a:pt x="2" y="220"/>
                  </a:lnTo>
                  <a:lnTo>
                    <a:pt x="0" y="220"/>
                  </a:lnTo>
                  <a:lnTo>
                    <a:pt x="0" y="218"/>
                  </a:lnTo>
                  <a:lnTo>
                    <a:pt x="2" y="218"/>
                  </a:lnTo>
                  <a:close/>
                  <a:moveTo>
                    <a:pt x="2" y="227"/>
                  </a:moveTo>
                  <a:lnTo>
                    <a:pt x="2" y="229"/>
                  </a:lnTo>
                  <a:lnTo>
                    <a:pt x="0" y="229"/>
                  </a:lnTo>
                  <a:lnTo>
                    <a:pt x="0" y="227"/>
                  </a:lnTo>
                  <a:lnTo>
                    <a:pt x="2" y="227"/>
                  </a:lnTo>
                  <a:close/>
                  <a:moveTo>
                    <a:pt x="2" y="237"/>
                  </a:moveTo>
                  <a:lnTo>
                    <a:pt x="2" y="239"/>
                  </a:lnTo>
                  <a:lnTo>
                    <a:pt x="0" y="239"/>
                  </a:lnTo>
                  <a:lnTo>
                    <a:pt x="0" y="237"/>
                  </a:lnTo>
                  <a:lnTo>
                    <a:pt x="2" y="237"/>
                  </a:lnTo>
                  <a:close/>
                  <a:moveTo>
                    <a:pt x="2" y="247"/>
                  </a:moveTo>
                  <a:lnTo>
                    <a:pt x="2" y="249"/>
                  </a:lnTo>
                  <a:lnTo>
                    <a:pt x="0" y="249"/>
                  </a:lnTo>
                  <a:lnTo>
                    <a:pt x="0" y="247"/>
                  </a:lnTo>
                  <a:lnTo>
                    <a:pt x="2" y="247"/>
                  </a:lnTo>
                  <a:close/>
                  <a:moveTo>
                    <a:pt x="2" y="257"/>
                  </a:moveTo>
                  <a:lnTo>
                    <a:pt x="2" y="259"/>
                  </a:lnTo>
                  <a:lnTo>
                    <a:pt x="0" y="259"/>
                  </a:lnTo>
                  <a:lnTo>
                    <a:pt x="0" y="257"/>
                  </a:lnTo>
                  <a:lnTo>
                    <a:pt x="2" y="257"/>
                  </a:lnTo>
                  <a:close/>
                  <a:moveTo>
                    <a:pt x="2" y="267"/>
                  </a:moveTo>
                  <a:lnTo>
                    <a:pt x="2" y="269"/>
                  </a:lnTo>
                  <a:lnTo>
                    <a:pt x="0" y="269"/>
                  </a:lnTo>
                  <a:lnTo>
                    <a:pt x="0" y="267"/>
                  </a:lnTo>
                  <a:lnTo>
                    <a:pt x="2" y="267"/>
                  </a:lnTo>
                  <a:close/>
                  <a:moveTo>
                    <a:pt x="2" y="277"/>
                  </a:moveTo>
                  <a:lnTo>
                    <a:pt x="2" y="279"/>
                  </a:lnTo>
                  <a:lnTo>
                    <a:pt x="0" y="279"/>
                  </a:lnTo>
                  <a:lnTo>
                    <a:pt x="0" y="277"/>
                  </a:lnTo>
                  <a:lnTo>
                    <a:pt x="2" y="277"/>
                  </a:lnTo>
                  <a:close/>
                  <a:moveTo>
                    <a:pt x="2" y="287"/>
                  </a:moveTo>
                  <a:lnTo>
                    <a:pt x="2" y="289"/>
                  </a:lnTo>
                  <a:lnTo>
                    <a:pt x="0" y="289"/>
                  </a:lnTo>
                  <a:lnTo>
                    <a:pt x="0" y="287"/>
                  </a:lnTo>
                  <a:lnTo>
                    <a:pt x="2" y="287"/>
                  </a:lnTo>
                  <a:close/>
                  <a:moveTo>
                    <a:pt x="2" y="297"/>
                  </a:moveTo>
                  <a:lnTo>
                    <a:pt x="2" y="299"/>
                  </a:lnTo>
                  <a:lnTo>
                    <a:pt x="0" y="299"/>
                  </a:lnTo>
                  <a:lnTo>
                    <a:pt x="0" y="297"/>
                  </a:lnTo>
                  <a:lnTo>
                    <a:pt x="2" y="297"/>
                  </a:lnTo>
                  <a:close/>
                  <a:moveTo>
                    <a:pt x="2" y="306"/>
                  </a:moveTo>
                  <a:lnTo>
                    <a:pt x="2" y="308"/>
                  </a:lnTo>
                  <a:lnTo>
                    <a:pt x="0" y="308"/>
                  </a:lnTo>
                  <a:lnTo>
                    <a:pt x="0" y="306"/>
                  </a:lnTo>
                  <a:lnTo>
                    <a:pt x="2" y="306"/>
                  </a:lnTo>
                  <a:close/>
                  <a:moveTo>
                    <a:pt x="2" y="316"/>
                  </a:moveTo>
                  <a:lnTo>
                    <a:pt x="2" y="318"/>
                  </a:lnTo>
                  <a:lnTo>
                    <a:pt x="0" y="318"/>
                  </a:lnTo>
                  <a:lnTo>
                    <a:pt x="0" y="316"/>
                  </a:lnTo>
                  <a:lnTo>
                    <a:pt x="2" y="316"/>
                  </a:lnTo>
                  <a:close/>
                  <a:moveTo>
                    <a:pt x="2" y="326"/>
                  </a:moveTo>
                  <a:lnTo>
                    <a:pt x="2" y="328"/>
                  </a:lnTo>
                  <a:lnTo>
                    <a:pt x="0" y="328"/>
                  </a:lnTo>
                  <a:lnTo>
                    <a:pt x="0" y="326"/>
                  </a:lnTo>
                  <a:lnTo>
                    <a:pt x="2" y="326"/>
                  </a:lnTo>
                  <a:close/>
                  <a:moveTo>
                    <a:pt x="2" y="336"/>
                  </a:moveTo>
                  <a:lnTo>
                    <a:pt x="2" y="338"/>
                  </a:lnTo>
                  <a:lnTo>
                    <a:pt x="0" y="338"/>
                  </a:lnTo>
                  <a:lnTo>
                    <a:pt x="0" y="336"/>
                  </a:lnTo>
                  <a:lnTo>
                    <a:pt x="2" y="336"/>
                  </a:lnTo>
                  <a:close/>
                  <a:moveTo>
                    <a:pt x="2" y="346"/>
                  </a:moveTo>
                  <a:lnTo>
                    <a:pt x="2" y="348"/>
                  </a:lnTo>
                  <a:lnTo>
                    <a:pt x="0" y="348"/>
                  </a:lnTo>
                  <a:lnTo>
                    <a:pt x="0" y="346"/>
                  </a:lnTo>
                  <a:lnTo>
                    <a:pt x="2" y="346"/>
                  </a:lnTo>
                  <a:close/>
                  <a:moveTo>
                    <a:pt x="2" y="356"/>
                  </a:moveTo>
                  <a:lnTo>
                    <a:pt x="2" y="358"/>
                  </a:lnTo>
                  <a:lnTo>
                    <a:pt x="0" y="358"/>
                  </a:lnTo>
                  <a:lnTo>
                    <a:pt x="0" y="356"/>
                  </a:lnTo>
                  <a:lnTo>
                    <a:pt x="2" y="356"/>
                  </a:lnTo>
                  <a:close/>
                  <a:moveTo>
                    <a:pt x="2" y="366"/>
                  </a:moveTo>
                  <a:lnTo>
                    <a:pt x="2" y="368"/>
                  </a:lnTo>
                  <a:lnTo>
                    <a:pt x="0" y="368"/>
                  </a:lnTo>
                  <a:lnTo>
                    <a:pt x="0" y="366"/>
                  </a:lnTo>
                  <a:lnTo>
                    <a:pt x="2" y="366"/>
                  </a:lnTo>
                  <a:close/>
                  <a:moveTo>
                    <a:pt x="2" y="376"/>
                  </a:moveTo>
                  <a:lnTo>
                    <a:pt x="2" y="378"/>
                  </a:lnTo>
                  <a:lnTo>
                    <a:pt x="0" y="378"/>
                  </a:lnTo>
                  <a:lnTo>
                    <a:pt x="0" y="376"/>
                  </a:lnTo>
                  <a:lnTo>
                    <a:pt x="2" y="376"/>
                  </a:lnTo>
                  <a:close/>
                  <a:moveTo>
                    <a:pt x="2" y="385"/>
                  </a:moveTo>
                  <a:lnTo>
                    <a:pt x="2" y="387"/>
                  </a:lnTo>
                  <a:lnTo>
                    <a:pt x="0" y="387"/>
                  </a:lnTo>
                  <a:lnTo>
                    <a:pt x="0" y="385"/>
                  </a:lnTo>
                  <a:lnTo>
                    <a:pt x="2" y="385"/>
                  </a:lnTo>
                  <a:close/>
                  <a:moveTo>
                    <a:pt x="2" y="395"/>
                  </a:moveTo>
                  <a:lnTo>
                    <a:pt x="2" y="397"/>
                  </a:lnTo>
                  <a:lnTo>
                    <a:pt x="0" y="397"/>
                  </a:lnTo>
                  <a:lnTo>
                    <a:pt x="0" y="395"/>
                  </a:lnTo>
                  <a:lnTo>
                    <a:pt x="2" y="395"/>
                  </a:lnTo>
                  <a:close/>
                  <a:moveTo>
                    <a:pt x="2" y="405"/>
                  </a:moveTo>
                  <a:lnTo>
                    <a:pt x="2" y="407"/>
                  </a:lnTo>
                  <a:lnTo>
                    <a:pt x="0" y="407"/>
                  </a:lnTo>
                  <a:lnTo>
                    <a:pt x="0" y="405"/>
                  </a:lnTo>
                  <a:lnTo>
                    <a:pt x="2" y="405"/>
                  </a:lnTo>
                  <a:close/>
                  <a:moveTo>
                    <a:pt x="2" y="415"/>
                  </a:moveTo>
                  <a:lnTo>
                    <a:pt x="2" y="417"/>
                  </a:lnTo>
                  <a:lnTo>
                    <a:pt x="0" y="417"/>
                  </a:lnTo>
                  <a:lnTo>
                    <a:pt x="0" y="415"/>
                  </a:lnTo>
                  <a:lnTo>
                    <a:pt x="2" y="415"/>
                  </a:lnTo>
                  <a:close/>
                  <a:moveTo>
                    <a:pt x="2" y="425"/>
                  </a:moveTo>
                  <a:lnTo>
                    <a:pt x="2" y="427"/>
                  </a:lnTo>
                  <a:lnTo>
                    <a:pt x="0" y="427"/>
                  </a:lnTo>
                  <a:lnTo>
                    <a:pt x="0" y="425"/>
                  </a:lnTo>
                  <a:lnTo>
                    <a:pt x="2" y="425"/>
                  </a:lnTo>
                  <a:close/>
                  <a:moveTo>
                    <a:pt x="2" y="435"/>
                  </a:moveTo>
                  <a:lnTo>
                    <a:pt x="2" y="437"/>
                  </a:lnTo>
                  <a:lnTo>
                    <a:pt x="0" y="437"/>
                  </a:lnTo>
                  <a:lnTo>
                    <a:pt x="0" y="435"/>
                  </a:lnTo>
                  <a:lnTo>
                    <a:pt x="2" y="435"/>
                  </a:lnTo>
                  <a:close/>
                  <a:moveTo>
                    <a:pt x="2" y="445"/>
                  </a:moveTo>
                  <a:lnTo>
                    <a:pt x="2" y="447"/>
                  </a:lnTo>
                  <a:lnTo>
                    <a:pt x="0" y="447"/>
                  </a:lnTo>
                  <a:lnTo>
                    <a:pt x="0" y="445"/>
                  </a:lnTo>
                  <a:lnTo>
                    <a:pt x="2" y="445"/>
                  </a:lnTo>
                  <a:close/>
                  <a:moveTo>
                    <a:pt x="2" y="455"/>
                  </a:moveTo>
                  <a:lnTo>
                    <a:pt x="2" y="457"/>
                  </a:lnTo>
                  <a:lnTo>
                    <a:pt x="0" y="457"/>
                  </a:lnTo>
                  <a:lnTo>
                    <a:pt x="0" y="455"/>
                  </a:lnTo>
                  <a:lnTo>
                    <a:pt x="2" y="455"/>
                  </a:lnTo>
                  <a:close/>
                  <a:moveTo>
                    <a:pt x="2" y="464"/>
                  </a:moveTo>
                  <a:lnTo>
                    <a:pt x="2" y="466"/>
                  </a:lnTo>
                  <a:lnTo>
                    <a:pt x="0" y="466"/>
                  </a:lnTo>
                  <a:lnTo>
                    <a:pt x="0" y="464"/>
                  </a:lnTo>
                  <a:lnTo>
                    <a:pt x="2" y="464"/>
                  </a:lnTo>
                  <a:close/>
                  <a:moveTo>
                    <a:pt x="2" y="474"/>
                  </a:moveTo>
                  <a:lnTo>
                    <a:pt x="2" y="476"/>
                  </a:lnTo>
                  <a:lnTo>
                    <a:pt x="0" y="476"/>
                  </a:lnTo>
                  <a:lnTo>
                    <a:pt x="0" y="474"/>
                  </a:lnTo>
                  <a:lnTo>
                    <a:pt x="2" y="474"/>
                  </a:lnTo>
                  <a:close/>
                  <a:moveTo>
                    <a:pt x="2" y="484"/>
                  </a:moveTo>
                  <a:lnTo>
                    <a:pt x="2" y="486"/>
                  </a:lnTo>
                  <a:lnTo>
                    <a:pt x="0" y="486"/>
                  </a:lnTo>
                  <a:lnTo>
                    <a:pt x="0" y="484"/>
                  </a:lnTo>
                  <a:lnTo>
                    <a:pt x="2" y="484"/>
                  </a:lnTo>
                  <a:close/>
                  <a:moveTo>
                    <a:pt x="2" y="494"/>
                  </a:moveTo>
                  <a:lnTo>
                    <a:pt x="2" y="496"/>
                  </a:lnTo>
                  <a:lnTo>
                    <a:pt x="0" y="496"/>
                  </a:lnTo>
                  <a:lnTo>
                    <a:pt x="0" y="494"/>
                  </a:lnTo>
                  <a:lnTo>
                    <a:pt x="2" y="494"/>
                  </a:lnTo>
                  <a:close/>
                  <a:moveTo>
                    <a:pt x="2" y="504"/>
                  </a:moveTo>
                  <a:lnTo>
                    <a:pt x="2" y="506"/>
                  </a:lnTo>
                  <a:lnTo>
                    <a:pt x="0" y="506"/>
                  </a:lnTo>
                  <a:lnTo>
                    <a:pt x="0" y="504"/>
                  </a:lnTo>
                  <a:lnTo>
                    <a:pt x="2" y="504"/>
                  </a:lnTo>
                  <a:close/>
                  <a:moveTo>
                    <a:pt x="2" y="514"/>
                  </a:moveTo>
                  <a:lnTo>
                    <a:pt x="2" y="516"/>
                  </a:lnTo>
                  <a:lnTo>
                    <a:pt x="0" y="516"/>
                  </a:lnTo>
                  <a:lnTo>
                    <a:pt x="0" y="514"/>
                  </a:lnTo>
                  <a:lnTo>
                    <a:pt x="2" y="514"/>
                  </a:lnTo>
                  <a:close/>
                  <a:moveTo>
                    <a:pt x="2" y="524"/>
                  </a:moveTo>
                  <a:lnTo>
                    <a:pt x="2" y="526"/>
                  </a:lnTo>
                  <a:lnTo>
                    <a:pt x="0" y="526"/>
                  </a:lnTo>
                  <a:lnTo>
                    <a:pt x="0" y="524"/>
                  </a:lnTo>
                  <a:lnTo>
                    <a:pt x="2" y="524"/>
                  </a:lnTo>
                  <a:close/>
                  <a:moveTo>
                    <a:pt x="2" y="534"/>
                  </a:moveTo>
                  <a:lnTo>
                    <a:pt x="2" y="536"/>
                  </a:lnTo>
                  <a:lnTo>
                    <a:pt x="0" y="536"/>
                  </a:lnTo>
                  <a:lnTo>
                    <a:pt x="0" y="534"/>
                  </a:lnTo>
                  <a:lnTo>
                    <a:pt x="2" y="534"/>
                  </a:lnTo>
                  <a:close/>
                  <a:moveTo>
                    <a:pt x="2" y="543"/>
                  </a:moveTo>
                  <a:lnTo>
                    <a:pt x="2" y="545"/>
                  </a:lnTo>
                  <a:lnTo>
                    <a:pt x="0" y="545"/>
                  </a:lnTo>
                  <a:lnTo>
                    <a:pt x="0" y="543"/>
                  </a:lnTo>
                  <a:lnTo>
                    <a:pt x="2" y="543"/>
                  </a:lnTo>
                  <a:close/>
                  <a:moveTo>
                    <a:pt x="2" y="553"/>
                  </a:moveTo>
                  <a:lnTo>
                    <a:pt x="2" y="555"/>
                  </a:lnTo>
                  <a:lnTo>
                    <a:pt x="0" y="555"/>
                  </a:lnTo>
                  <a:lnTo>
                    <a:pt x="0" y="553"/>
                  </a:lnTo>
                  <a:lnTo>
                    <a:pt x="2" y="553"/>
                  </a:lnTo>
                  <a:close/>
                  <a:moveTo>
                    <a:pt x="2" y="563"/>
                  </a:moveTo>
                  <a:lnTo>
                    <a:pt x="2" y="565"/>
                  </a:lnTo>
                  <a:lnTo>
                    <a:pt x="0" y="565"/>
                  </a:lnTo>
                  <a:lnTo>
                    <a:pt x="0" y="563"/>
                  </a:lnTo>
                  <a:lnTo>
                    <a:pt x="2" y="563"/>
                  </a:lnTo>
                  <a:close/>
                  <a:moveTo>
                    <a:pt x="2" y="573"/>
                  </a:moveTo>
                  <a:lnTo>
                    <a:pt x="2" y="575"/>
                  </a:lnTo>
                  <a:lnTo>
                    <a:pt x="0" y="575"/>
                  </a:lnTo>
                  <a:lnTo>
                    <a:pt x="0" y="573"/>
                  </a:lnTo>
                  <a:lnTo>
                    <a:pt x="2" y="573"/>
                  </a:lnTo>
                  <a:close/>
                  <a:moveTo>
                    <a:pt x="2" y="583"/>
                  </a:moveTo>
                  <a:lnTo>
                    <a:pt x="2" y="585"/>
                  </a:lnTo>
                  <a:lnTo>
                    <a:pt x="0" y="585"/>
                  </a:lnTo>
                  <a:lnTo>
                    <a:pt x="0" y="583"/>
                  </a:lnTo>
                  <a:lnTo>
                    <a:pt x="2" y="583"/>
                  </a:lnTo>
                  <a:close/>
                  <a:moveTo>
                    <a:pt x="2" y="593"/>
                  </a:moveTo>
                  <a:lnTo>
                    <a:pt x="2" y="595"/>
                  </a:lnTo>
                  <a:lnTo>
                    <a:pt x="0" y="595"/>
                  </a:lnTo>
                  <a:lnTo>
                    <a:pt x="0" y="593"/>
                  </a:lnTo>
                  <a:lnTo>
                    <a:pt x="2" y="593"/>
                  </a:lnTo>
                  <a:close/>
                  <a:moveTo>
                    <a:pt x="2" y="603"/>
                  </a:moveTo>
                  <a:lnTo>
                    <a:pt x="2" y="605"/>
                  </a:lnTo>
                  <a:lnTo>
                    <a:pt x="0" y="605"/>
                  </a:lnTo>
                  <a:lnTo>
                    <a:pt x="0" y="603"/>
                  </a:lnTo>
                  <a:lnTo>
                    <a:pt x="2" y="603"/>
                  </a:lnTo>
                  <a:close/>
                  <a:moveTo>
                    <a:pt x="2" y="613"/>
                  </a:moveTo>
                  <a:lnTo>
                    <a:pt x="2" y="615"/>
                  </a:lnTo>
                  <a:lnTo>
                    <a:pt x="0" y="615"/>
                  </a:lnTo>
                  <a:lnTo>
                    <a:pt x="0" y="613"/>
                  </a:lnTo>
                  <a:lnTo>
                    <a:pt x="2" y="613"/>
                  </a:lnTo>
                  <a:close/>
                  <a:moveTo>
                    <a:pt x="2" y="623"/>
                  </a:moveTo>
                  <a:lnTo>
                    <a:pt x="2" y="624"/>
                  </a:lnTo>
                  <a:lnTo>
                    <a:pt x="0" y="624"/>
                  </a:lnTo>
                  <a:lnTo>
                    <a:pt x="0" y="623"/>
                  </a:lnTo>
                  <a:lnTo>
                    <a:pt x="2" y="623"/>
                  </a:lnTo>
                  <a:close/>
                  <a:moveTo>
                    <a:pt x="2" y="632"/>
                  </a:moveTo>
                  <a:lnTo>
                    <a:pt x="2" y="634"/>
                  </a:lnTo>
                  <a:lnTo>
                    <a:pt x="0" y="634"/>
                  </a:lnTo>
                  <a:lnTo>
                    <a:pt x="0" y="632"/>
                  </a:lnTo>
                  <a:lnTo>
                    <a:pt x="2" y="632"/>
                  </a:lnTo>
                  <a:close/>
                  <a:moveTo>
                    <a:pt x="2" y="642"/>
                  </a:moveTo>
                  <a:lnTo>
                    <a:pt x="2" y="644"/>
                  </a:lnTo>
                  <a:lnTo>
                    <a:pt x="0" y="644"/>
                  </a:lnTo>
                  <a:lnTo>
                    <a:pt x="0" y="642"/>
                  </a:lnTo>
                  <a:lnTo>
                    <a:pt x="2" y="642"/>
                  </a:lnTo>
                  <a:close/>
                  <a:moveTo>
                    <a:pt x="2" y="652"/>
                  </a:moveTo>
                  <a:lnTo>
                    <a:pt x="2" y="654"/>
                  </a:lnTo>
                  <a:lnTo>
                    <a:pt x="0" y="654"/>
                  </a:lnTo>
                  <a:lnTo>
                    <a:pt x="0" y="652"/>
                  </a:lnTo>
                  <a:lnTo>
                    <a:pt x="2" y="652"/>
                  </a:lnTo>
                  <a:close/>
                  <a:moveTo>
                    <a:pt x="2" y="662"/>
                  </a:moveTo>
                  <a:lnTo>
                    <a:pt x="2" y="664"/>
                  </a:lnTo>
                  <a:lnTo>
                    <a:pt x="0" y="664"/>
                  </a:lnTo>
                  <a:lnTo>
                    <a:pt x="0" y="662"/>
                  </a:lnTo>
                  <a:lnTo>
                    <a:pt x="2" y="662"/>
                  </a:lnTo>
                  <a:close/>
                  <a:moveTo>
                    <a:pt x="2" y="672"/>
                  </a:moveTo>
                  <a:lnTo>
                    <a:pt x="2" y="674"/>
                  </a:lnTo>
                  <a:lnTo>
                    <a:pt x="0" y="674"/>
                  </a:lnTo>
                  <a:lnTo>
                    <a:pt x="0" y="672"/>
                  </a:lnTo>
                  <a:lnTo>
                    <a:pt x="2" y="672"/>
                  </a:lnTo>
                  <a:close/>
                  <a:moveTo>
                    <a:pt x="2" y="682"/>
                  </a:moveTo>
                  <a:lnTo>
                    <a:pt x="2" y="684"/>
                  </a:lnTo>
                  <a:lnTo>
                    <a:pt x="0" y="684"/>
                  </a:lnTo>
                  <a:lnTo>
                    <a:pt x="0" y="682"/>
                  </a:lnTo>
                  <a:lnTo>
                    <a:pt x="2" y="682"/>
                  </a:lnTo>
                  <a:close/>
                  <a:moveTo>
                    <a:pt x="2" y="692"/>
                  </a:moveTo>
                  <a:lnTo>
                    <a:pt x="2" y="694"/>
                  </a:lnTo>
                  <a:lnTo>
                    <a:pt x="0" y="694"/>
                  </a:lnTo>
                  <a:lnTo>
                    <a:pt x="0" y="692"/>
                  </a:lnTo>
                  <a:lnTo>
                    <a:pt x="2" y="692"/>
                  </a:lnTo>
                  <a:close/>
                  <a:moveTo>
                    <a:pt x="2" y="702"/>
                  </a:moveTo>
                  <a:lnTo>
                    <a:pt x="2" y="703"/>
                  </a:lnTo>
                  <a:lnTo>
                    <a:pt x="0" y="703"/>
                  </a:lnTo>
                  <a:lnTo>
                    <a:pt x="0" y="702"/>
                  </a:lnTo>
                  <a:lnTo>
                    <a:pt x="2" y="702"/>
                  </a:lnTo>
                  <a:close/>
                  <a:moveTo>
                    <a:pt x="2" y="711"/>
                  </a:moveTo>
                  <a:lnTo>
                    <a:pt x="2" y="713"/>
                  </a:lnTo>
                  <a:lnTo>
                    <a:pt x="0" y="713"/>
                  </a:lnTo>
                  <a:lnTo>
                    <a:pt x="0" y="711"/>
                  </a:lnTo>
                  <a:lnTo>
                    <a:pt x="2" y="711"/>
                  </a:lnTo>
                  <a:close/>
                  <a:moveTo>
                    <a:pt x="2" y="721"/>
                  </a:moveTo>
                  <a:lnTo>
                    <a:pt x="2" y="723"/>
                  </a:lnTo>
                  <a:lnTo>
                    <a:pt x="0" y="723"/>
                  </a:lnTo>
                  <a:lnTo>
                    <a:pt x="0" y="721"/>
                  </a:lnTo>
                  <a:lnTo>
                    <a:pt x="2" y="721"/>
                  </a:lnTo>
                  <a:close/>
                  <a:moveTo>
                    <a:pt x="2" y="731"/>
                  </a:moveTo>
                  <a:lnTo>
                    <a:pt x="2" y="733"/>
                  </a:lnTo>
                  <a:lnTo>
                    <a:pt x="0" y="733"/>
                  </a:lnTo>
                  <a:lnTo>
                    <a:pt x="0" y="731"/>
                  </a:lnTo>
                  <a:lnTo>
                    <a:pt x="2" y="731"/>
                  </a:lnTo>
                  <a:close/>
                  <a:moveTo>
                    <a:pt x="2" y="741"/>
                  </a:moveTo>
                  <a:lnTo>
                    <a:pt x="2" y="743"/>
                  </a:lnTo>
                  <a:lnTo>
                    <a:pt x="0" y="743"/>
                  </a:lnTo>
                  <a:lnTo>
                    <a:pt x="0" y="741"/>
                  </a:lnTo>
                  <a:lnTo>
                    <a:pt x="2" y="741"/>
                  </a:lnTo>
                  <a:close/>
                  <a:moveTo>
                    <a:pt x="2" y="751"/>
                  </a:moveTo>
                  <a:lnTo>
                    <a:pt x="2" y="753"/>
                  </a:lnTo>
                  <a:lnTo>
                    <a:pt x="0" y="753"/>
                  </a:lnTo>
                  <a:lnTo>
                    <a:pt x="0" y="751"/>
                  </a:lnTo>
                  <a:lnTo>
                    <a:pt x="2" y="751"/>
                  </a:lnTo>
                  <a:close/>
                  <a:moveTo>
                    <a:pt x="2" y="761"/>
                  </a:moveTo>
                  <a:lnTo>
                    <a:pt x="2" y="763"/>
                  </a:lnTo>
                  <a:lnTo>
                    <a:pt x="0" y="763"/>
                  </a:lnTo>
                  <a:lnTo>
                    <a:pt x="0" y="761"/>
                  </a:lnTo>
                  <a:lnTo>
                    <a:pt x="2" y="761"/>
                  </a:lnTo>
                  <a:close/>
                  <a:moveTo>
                    <a:pt x="2" y="771"/>
                  </a:moveTo>
                  <a:lnTo>
                    <a:pt x="2" y="773"/>
                  </a:lnTo>
                  <a:lnTo>
                    <a:pt x="0" y="773"/>
                  </a:lnTo>
                  <a:lnTo>
                    <a:pt x="0" y="771"/>
                  </a:lnTo>
                  <a:lnTo>
                    <a:pt x="2" y="771"/>
                  </a:lnTo>
                  <a:close/>
                  <a:moveTo>
                    <a:pt x="2" y="781"/>
                  </a:moveTo>
                  <a:lnTo>
                    <a:pt x="2" y="783"/>
                  </a:lnTo>
                  <a:lnTo>
                    <a:pt x="0" y="783"/>
                  </a:lnTo>
                  <a:lnTo>
                    <a:pt x="0" y="781"/>
                  </a:lnTo>
                  <a:lnTo>
                    <a:pt x="2" y="781"/>
                  </a:lnTo>
                  <a:close/>
                  <a:moveTo>
                    <a:pt x="2" y="790"/>
                  </a:moveTo>
                  <a:lnTo>
                    <a:pt x="2" y="792"/>
                  </a:lnTo>
                  <a:lnTo>
                    <a:pt x="0" y="792"/>
                  </a:lnTo>
                  <a:lnTo>
                    <a:pt x="0" y="790"/>
                  </a:lnTo>
                  <a:lnTo>
                    <a:pt x="2" y="790"/>
                  </a:lnTo>
                  <a:close/>
                  <a:moveTo>
                    <a:pt x="2" y="800"/>
                  </a:moveTo>
                  <a:lnTo>
                    <a:pt x="2" y="802"/>
                  </a:lnTo>
                  <a:lnTo>
                    <a:pt x="0" y="802"/>
                  </a:lnTo>
                  <a:lnTo>
                    <a:pt x="0" y="800"/>
                  </a:lnTo>
                  <a:lnTo>
                    <a:pt x="2" y="800"/>
                  </a:lnTo>
                  <a:close/>
                  <a:moveTo>
                    <a:pt x="2" y="810"/>
                  </a:moveTo>
                  <a:lnTo>
                    <a:pt x="2" y="812"/>
                  </a:lnTo>
                  <a:lnTo>
                    <a:pt x="0" y="812"/>
                  </a:lnTo>
                  <a:lnTo>
                    <a:pt x="0" y="810"/>
                  </a:lnTo>
                  <a:lnTo>
                    <a:pt x="2" y="810"/>
                  </a:lnTo>
                  <a:close/>
                  <a:moveTo>
                    <a:pt x="2" y="820"/>
                  </a:moveTo>
                  <a:lnTo>
                    <a:pt x="2" y="822"/>
                  </a:lnTo>
                  <a:lnTo>
                    <a:pt x="0" y="822"/>
                  </a:lnTo>
                  <a:lnTo>
                    <a:pt x="0" y="820"/>
                  </a:lnTo>
                  <a:lnTo>
                    <a:pt x="2" y="820"/>
                  </a:lnTo>
                  <a:close/>
                  <a:moveTo>
                    <a:pt x="2" y="830"/>
                  </a:moveTo>
                  <a:lnTo>
                    <a:pt x="2" y="832"/>
                  </a:lnTo>
                  <a:lnTo>
                    <a:pt x="0" y="832"/>
                  </a:lnTo>
                  <a:lnTo>
                    <a:pt x="0" y="830"/>
                  </a:lnTo>
                  <a:lnTo>
                    <a:pt x="2" y="830"/>
                  </a:lnTo>
                  <a:close/>
                  <a:moveTo>
                    <a:pt x="2" y="840"/>
                  </a:moveTo>
                  <a:lnTo>
                    <a:pt x="2" y="842"/>
                  </a:lnTo>
                  <a:lnTo>
                    <a:pt x="0" y="842"/>
                  </a:lnTo>
                  <a:lnTo>
                    <a:pt x="0" y="840"/>
                  </a:lnTo>
                  <a:lnTo>
                    <a:pt x="2" y="840"/>
                  </a:lnTo>
                  <a:close/>
                  <a:moveTo>
                    <a:pt x="2" y="850"/>
                  </a:moveTo>
                  <a:lnTo>
                    <a:pt x="2" y="852"/>
                  </a:lnTo>
                  <a:lnTo>
                    <a:pt x="0" y="852"/>
                  </a:lnTo>
                  <a:lnTo>
                    <a:pt x="0" y="850"/>
                  </a:lnTo>
                  <a:lnTo>
                    <a:pt x="2" y="850"/>
                  </a:lnTo>
                  <a:close/>
                  <a:moveTo>
                    <a:pt x="2" y="860"/>
                  </a:moveTo>
                  <a:lnTo>
                    <a:pt x="2" y="862"/>
                  </a:lnTo>
                  <a:lnTo>
                    <a:pt x="0" y="862"/>
                  </a:lnTo>
                  <a:lnTo>
                    <a:pt x="0" y="860"/>
                  </a:lnTo>
                  <a:lnTo>
                    <a:pt x="2" y="860"/>
                  </a:lnTo>
                  <a:close/>
                  <a:moveTo>
                    <a:pt x="2" y="869"/>
                  </a:moveTo>
                  <a:lnTo>
                    <a:pt x="2" y="871"/>
                  </a:lnTo>
                  <a:lnTo>
                    <a:pt x="0" y="871"/>
                  </a:lnTo>
                  <a:lnTo>
                    <a:pt x="0" y="869"/>
                  </a:lnTo>
                  <a:lnTo>
                    <a:pt x="2" y="869"/>
                  </a:lnTo>
                  <a:close/>
                  <a:moveTo>
                    <a:pt x="2" y="879"/>
                  </a:moveTo>
                  <a:lnTo>
                    <a:pt x="2" y="881"/>
                  </a:lnTo>
                  <a:lnTo>
                    <a:pt x="0" y="881"/>
                  </a:lnTo>
                  <a:lnTo>
                    <a:pt x="0" y="879"/>
                  </a:lnTo>
                  <a:lnTo>
                    <a:pt x="2" y="879"/>
                  </a:lnTo>
                  <a:close/>
                  <a:moveTo>
                    <a:pt x="2" y="889"/>
                  </a:moveTo>
                  <a:lnTo>
                    <a:pt x="2" y="891"/>
                  </a:lnTo>
                  <a:lnTo>
                    <a:pt x="0" y="891"/>
                  </a:lnTo>
                  <a:lnTo>
                    <a:pt x="0" y="889"/>
                  </a:lnTo>
                  <a:lnTo>
                    <a:pt x="2" y="889"/>
                  </a:lnTo>
                  <a:close/>
                  <a:moveTo>
                    <a:pt x="2" y="899"/>
                  </a:moveTo>
                  <a:lnTo>
                    <a:pt x="2" y="901"/>
                  </a:lnTo>
                  <a:lnTo>
                    <a:pt x="0" y="901"/>
                  </a:lnTo>
                  <a:lnTo>
                    <a:pt x="0" y="899"/>
                  </a:lnTo>
                  <a:lnTo>
                    <a:pt x="2" y="899"/>
                  </a:lnTo>
                  <a:close/>
                  <a:moveTo>
                    <a:pt x="2" y="909"/>
                  </a:moveTo>
                  <a:lnTo>
                    <a:pt x="2" y="911"/>
                  </a:lnTo>
                  <a:lnTo>
                    <a:pt x="0" y="911"/>
                  </a:lnTo>
                  <a:lnTo>
                    <a:pt x="0" y="909"/>
                  </a:lnTo>
                  <a:lnTo>
                    <a:pt x="2" y="909"/>
                  </a:lnTo>
                  <a:close/>
                  <a:moveTo>
                    <a:pt x="2" y="919"/>
                  </a:moveTo>
                  <a:lnTo>
                    <a:pt x="2" y="921"/>
                  </a:lnTo>
                  <a:lnTo>
                    <a:pt x="0" y="921"/>
                  </a:lnTo>
                  <a:lnTo>
                    <a:pt x="0" y="919"/>
                  </a:lnTo>
                  <a:lnTo>
                    <a:pt x="2" y="919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" name="Freeform 22"/>
            <p:cNvSpPr>
              <a:spLocks noEditPoints="1"/>
            </p:cNvSpPr>
            <p:nvPr/>
          </p:nvSpPr>
          <p:spPr bwMode="auto">
            <a:xfrm>
              <a:off x="7578725" y="3648075"/>
              <a:ext cx="1588" cy="1462088"/>
            </a:xfrm>
            <a:custGeom>
              <a:avLst/>
              <a:gdLst>
                <a:gd name="T0" fmla="*/ 0 w 1"/>
                <a:gd name="T1" fmla="*/ 12 h 921"/>
                <a:gd name="T2" fmla="*/ 1 w 1"/>
                <a:gd name="T3" fmla="*/ 30 h 921"/>
                <a:gd name="T4" fmla="*/ 0 w 1"/>
                <a:gd name="T5" fmla="*/ 40 h 921"/>
                <a:gd name="T6" fmla="*/ 1 w 1"/>
                <a:gd name="T7" fmla="*/ 62 h 921"/>
                <a:gd name="T8" fmla="*/ 1 w 1"/>
                <a:gd name="T9" fmla="*/ 69 h 921"/>
                <a:gd name="T10" fmla="*/ 0 w 1"/>
                <a:gd name="T11" fmla="*/ 91 h 921"/>
                <a:gd name="T12" fmla="*/ 1 w 1"/>
                <a:gd name="T13" fmla="*/ 109 h 921"/>
                <a:gd name="T14" fmla="*/ 0 w 1"/>
                <a:gd name="T15" fmla="*/ 119 h 921"/>
                <a:gd name="T16" fmla="*/ 1 w 1"/>
                <a:gd name="T17" fmla="*/ 141 h 921"/>
                <a:gd name="T18" fmla="*/ 1 w 1"/>
                <a:gd name="T19" fmla="*/ 148 h 921"/>
                <a:gd name="T20" fmla="*/ 0 w 1"/>
                <a:gd name="T21" fmla="*/ 170 h 921"/>
                <a:gd name="T22" fmla="*/ 1 w 1"/>
                <a:gd name="T23" fmla="*/ 188 h 921"/>
                <a:gd name="T24" fmla="*/ 0 w 1"/>
                <a:gd name="T25" fmla="*/ 198 h 921"/>
                <a:gd name="T26" fmla="*/ 1 w 1"/>
                <a:gd name="T27" fmla="*/ 220 h 921"/>
                <a:gd name="T28" fmla="*/ 1 w 1"/>
                <a:gd name="T29" fmla="*/ 227 h 921"/>
                <a:gd name="T30" fmla="*/ 0 w 1"/>
                <a:gd name="T31" fmla="*/ 249 h 921"/>
                <a:gd name="T32" fmla="*/ 1 w 1"/>
                <a:gd name="T33" fmla="*/ 267 h 921"/>
                <a:gd name="T34" fmla="*/ 0 w 1"/>
                <a:gd name="T35" fmla="*/ 277 h 921"/>
                <a:gd name="T36" fmla="*/ 1 w 1"/>
                <a:gd name="T37" fmla="*/ 299 h 921"/>
                <a:gd name="T38" fmla="*/ 1 w 1"/>
                <a:gd name="T39" fmla="*/ 306 h 921"/>
                <a:gd name="T40" fmla="*/ 0 w 1"/>
                <a:gd name="T41" fmla="*/ 328 h 921"/>
                <a:gd name="T42" fmla="*/ 1 w 1"/>
                <a:gd name="T43" fmla="*/ 346 h 921"/>
                <a:gd name="T44" fmla="*/ 0 w 1"/>
                <a:gd name="T45" fmla="*/ 356 h 921"/>
                <a:gd name="T46" fmla="*/ 1 w 1"/>
                <a:gd name="T47" fmla="*/ 378 h 921"/>
                <a:gd name="T48" fmla="*/ 1 w 1"/>
                <a:gd name="T49" fmla="*/ 385 h 921"/>
                <a:gd name="T50" fmla="*/ 0 w 1"/>
                <a:gd name="T51" fmla="*/ 407 h 921"/>
                <a:gd name="T52" fmla="*/ 1 w 1"/>
                <a:gd name="T53" fmla="*/ 425 h 921"/>
                <a:gd name="T54" fmla="*/ 0 w 1"/>
                <a:gd name="T55" fmla="*/ 435 h 921"/>
                <a:gd name="T56" fmla="*/ 1 w 1"/>
                <a:gd name="T57" fmla="*/ 457 h 921"/>
                <a:gd name="T58" fmla="*/ 1 w 1"/>
                <a:gd name="T59" fmla="*/ 464 h 921"/>
                <a:gd name="T60" fmla="*/ 0 w 1"/>
                <a:gd name="T61" fmla="*/ 486 h 921"/>
                <a:gd name="T62" fmla="*/ 1 w 1"/>
                <a:gd name="T63" fmla="*/ 504 h 921"/>
                <a:gd name="T64" fmla="*/ 0 w 1"/>
                <a:gd name="T65" fmla="*/ 514 h 921"/>
                <a:gd name="T66" fmla="*/ 1 w 1"/>
                <a:gd name="T67" fmla="*/ 536 h 921"/>
                <a:gd name="T68" fmla="*/ 1 w 1"/>
                <a:gd name="T69" fmla="*/ 543 h 921"/>
                <a:gd name="T70" fmla="*/ 0 w 1"/>
                <a:gd name="T71" fmla="*/ 565 h 921"/>
                <a:gd name="T72" fmla="*/ 1 w 1"/>
                <a:gd name="T73" fmla="*/ 583 h 921"/>
                <a:gd name="T74" fmla="*/ 0 w 1"/>
                <a:gd name="T75" fmla="*/ 593 h 921"/>
                <a:gd name="T76" fmla="*/ 1 w 1"/>
                <a:gd name="T77" fmla="*/ 615 h 921"/>
                <a:gd name="T78" fmla="*/ 1 w 1"/>
                <a:gd name="T79" fmla="*/ 623 h 921"/>
                <a:gd name="T80" fmla="*/ 0 w 1"/>
                <a:gd name="T81" fmla="*/ 644 h 921"/>
                <a:gd name="T82" fmla="*/ 1 w 1"/>
                <a:gd name="T83" fmla="*/ 662 h 921"/>
                <a:gd name="T84" fmla="*/ 0 w 1"/>
                <a:gd name="T85" fmla="*/ 672 h 921"/>
                <a:gd name="T86" fmla="*/ 1 w 1"/>
                <a:gd name="T87" fmla="*/ 694 h 921"/>
                <a:gd name="T88" fmla="*/ 1 w 1"/>
                <a:gd name="T89" fmla="*/ 702 h 921"/>
                <a:gd name="T90" fmla="*/ 0 w 1"/>
                <a:gd name="T91" fmla="*/ 723 h 921"/>
                <a:gd name="T92" fmla="*/ 1 w 1"/>
                <a:gd name="T93" fmla="*/ 741 h 921"/>
                <a:gd name="T94" fmla="*/ 0 w 1"/>
                <a:gd name="T95" fmla="*/ 751 h 921"/>
                <a:gd name="T96" fmla="*/ 1 w 1"/>
                <a:gd name="T97" fmla="*/ 773 h 921"/>
                <a:gd name="T98" fmla="*/ 1 w 1"/>
                <a:gd name="T99" fmla="*/ 781 h 921"/>
                <a:gd name="T100" fmla="*/ 0 w 1"/>
                <a:gd name="T101" fmla="*/ 802 h 921"/>
                <a:gd name="T102" fmla="*/ 1 w 1"/>
                <a:gd name="T103" fmla="*/ 820 h 921"/>
                <a:gd name="T104" fmla="*/ 0 w 1"/>
                <a:gd name="T105" fmla="*/ 830 h 921"/>
                <a:gd name="T106" fmla="*/ 1 w 1"/>
                <a:gd name="T107" fmla="*/ 852 h 921"/>
                <a:gd name="T108" fmla="*/ 1 w 1"/>
                <a:gd name="T109" fmla="*/ 860 h 921"/>
                <a:gd name="T110" fmla="*/ 0 w 1"/>
                <a:gd name="T111" fmla="*/ 881 h 921"/>
                <a:gd name="T112" fmla="*/ 1 w 1"/>
                <a:gd name="T113" fmla="*/ 899 h 921"/>
                <a:gd name="T114" fmla="*/ 0 w 1"/>
                <a:gd name="T115" fmla="*/ 909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" h="921">
                  <a:moveTo>
                    <a:pt x="1" y="0"/>
                  </a:moveTo>
                  <a:lnTo>
                    <a:pt x="1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close/>
                  <a:moveTo>
                    <a:pt x="1" y="10"/>
                  </a:moveTo>
                  <a:lnTo>
                    <a:pt x="1" y="1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1" y="10"/>
                  </a:lnTo>
                  <a:close/>
                  <a:moveTo>
                    <a:pt x="1" y="20"/>
                  </a:moveTo>
                  <a:lnTo>
                    <a:pt x="1" y="22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1" y="20"/>
                  </a:lnTo>
                  <a:close/>
                  <a:moveTo>
                    <a:pt x="1" y="30"/>
                  </a:moveTo>
                  <a:lnTo>
                    <a:pt x="1" y="32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1" y="30"/>
                  </a:lnTo>
                  <a:close/>
                  <a:moveTo>
                    <a:pt x="1" y="40"/>
                  </a:moveTo>
                  <a:lnTo>
                    <a:pt x="1" y="42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1" y="40"/>
                  </a:lnTo>
                  <a:close/>
                  <a:moveTo>
                    <a:pt x="1" y="50"/>
                  </a:moveTo>
                  <a:lnTo>
                    <a:pt x="1" y="52"/>
                  </a:lnTo>
                  <a:lnTo>
                    <a:pt x="0" y="52"/>
                  </a:lnTo>
                  <a:lnTo>
                    <a:pt x="0" y="50"/>
                  </a:lnTo>
                  <a:lnTo>
                    <a:pt x="1" y="50"/>
                  </a:lnTo>
                  <a:close/>
                  <a:moveTo>
                    <a:pt x="1" y="60"/>
                  </a:moveTo>
                  <a:lnTo>
                    <a:pt x="1" y="62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1" y="60"/>
                  </a:lnTo>
                  <a:close/>
                  <a:moveTo>
                    <a:pt x="1" y="69"/>
                  </a:moveTo>
                  <a:lnTo>
                    <a:pt x="1" y="71"/>
                  </a:lnTo>
                  <a:lnTo>
                    <a:pt x="0" y="71"/>
                  </a:lnTo>
                  <a:lnTo>
                    <a:pt x="0" y="69"/>
                  </a:lnTo>
                  <a:lnTo>
                    <a:pt x="1" y="69"/>
                  </a:lnTo>
                  <a:close/>
                  <a:moveTo>
                    <a:pt x="1" y="79"/>
                  </a:moveTo>
                  <a:lnTo>
                    <a:pt x="1" y="81"/>
                  </a:lnTo>
                  <a:lnTo>
                    <a:pt x="0" y="81"/>
                  </a:lnTo>
                  <a:lnTo>
                    <a:pt x="0" y="79"/>
                  </a:lnTo>
                  <a:lnTo>
                    <a:pt x="1" y="79"/>
                  </a:lnTo>
                  <a:close/>
                  <a:moveTo>
                    <a:pt x="1" y="89"/>
                  </a:moveTo>
                  <a:lnTo>
                    <a:pt x="1" y="91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1" y="89"/>
                  </a:lnTo>
                  <a:close/>
                  <a:moveTo>
                    <a:pt x="1" y="99"/>
                  </a:moveTo>
                  <a:lnTo>
                    <a:pt x="1" y="101"/>
                  </a:lnTo>
                  <a:lnTo>
                    <a:pt x="0" y="101"/>
                  </a:lnTo>
                  <a:lnTo>
                    <a:pt x="0" y="99"/>
                  </a:lnTo>
                  <a:lnTo>
                    <a:pt x="1" y="99"/>
                  </a:lnTo>
                  <a:close/>
                  <a:moveTo>
                    <a:pt x="1" y="109"/>
                  </a:moveTo>
                  <a:lnTo>
                    <a:pt x="1" y="111"/>
                  </a:lnTo>
                  <a:lnTo>
                    <a:pt x="0" y="111"/>
                  </a:lnTo>
                  <a:lnTo>
                    <a:pt x="0" y="109"/>
                  </a:lnTo>
                  <a:lnTo>
                    <a:pt x="1" y="109"/>
                  </a:lnTo>
                  <a:close/>
                  <a:moveTo>
                    <a:pt x="1" y="119"/>
                  </a:moveTo>
                  <a:lnTo>
                    <a:pt x="1" y="121"/>
                  </a:lnTo>
                  <a:lnTo>
                    <a:pt x="0" y="121"/>
                  </a:lnTo>
                  <a:lnTo>
                    <a:pt x="0" y="119"/>
                  </a:lnTo>
                  <a:lnTo>
                    <a:pt x="1" y="119"/>
                  </a:lnTo>
                  <a:close/>
                  <a:moveTo>
                    <a:pt x="1" y="129"/>
                  </a:moveTo>
                  <a:lnTo>
                    <a:pt x="1" y="131"/>
                  </a:lnTo>
                  <a:lnTo>
                    <a:pt x="0" y="131"/>
                  </a:lnTo>
                  <a:lnTo>
                    <a:pt x="0" y="129"/>
                  </a:lnTo>
                  <a:lnTo>
                    <a:pt x="1" y="129"/>
                  </a:lnTo>
                  <a:close/>
                  <a:moveTo>
                    <a:pt x="1" y="139"/>
                  </a:moveTo>
                  <a:lnTo>
                    <a:pt x="1" y="141"/>
                  </a:lnTo>
                  <a:lnTo>
                    <a:pt x="0" y="141"/>
                  </a:lnTo>
                  <a:lnTo>
                    <a:pt x="0" y="139"/>
                  </a:lnTo>
                  <a:lnTo>
                    <a:pt x="1" y="139"/>
                  </a:lnTo>
                  <a:close/>
                  <a:moveTo>
                    <a:pt x="1" y="148"/>
                  </a:moveTo>
                  <a:lnTo>
                    <a:pt x="1" y="150"/>
                  </a:lnTo>
                  <a:lnTo>
                    <a:pt x="0" y="150"/>
                  </a:lnTo>
                  <a:lnTo>
                    <a:pt x="0" y="148"/>
                  </a:lnTo>
                  <a:lnTo>
                    <a:pt x="1" y="148"/>
                  </a:lnTo>
                  <a:close/>
                  <a:moveTo>
                    <a:pt x="1" y="158"/>
                  </a:moveTo>
                  <a:lnTo>
                    <a:pt x="1" y="160"/>
                  </a:lnTo>
                  <a:lnTo>
                    <a:pt x="0" y="160"/>
                  </a:lnTo>
                  <a:lnTo>
                    <a:pt x="0" y="158"/>
                  </a:lnTo>
                  <a:lnTo>
                    <a:pt x="1" y="158"/>
                  </a:lnTo>
                  <a:close/>
                  <a:moveTo>
                    <a:pt x="1" y="168"/>
                  </a:moveTo>
                  <a:lnTo>
                    <a:pt x="1" y="170"/>
                  </a:lnTo>
                  <a:lnTo>
                    <a:pt x="0" y="170"/>
                  </a:lnTo>
                  <a:lnTo>
                    <a:pt x="0" y="168"/>
                  </a:lnTo>
                  <a:lnTo>
                    <a:pt x="1" y="168"/>
                  </a:lnTo>
                  <a:close/>
                  <a:moveTo>
                    <a:pt x="1" y="178"/>
                  </a:moveTo>
                  <a:lnTo>
                    <a:pt x="1" y="180"/>
                  </a:lnTo>
                  <a:lnTo>
                    <a:pt x="0" y="180"/>
                  </a:lnTo>
                  <a:lnTo>
                    <a:pt x="0" y="178"/>
                  </a:lnTo>
                  <a:lnTo>
                    <a:pt x="1" y="178"/>
                  </a:lnTo>
                  <a:close/>
                  <a:moveTo>
                    <a:pt x="1" y="188"/>
                  </a:moveTo>
                  <a:lnTo>
                    <a:pt x="1" y="190"/>
                  </a:lnTo>
                  <a:lnTo>
                    <a:pt x="0" y="190"/>
                  </a:lnTo>
                  <a:lnTo>
                    <a:pt x="0" y="188"/>
                  </a:lnTo>
                  <a:lnTo>
                    <a:pt x="1" y="188"/>
                  </a:lnTo>
                  <a:close/>
                  <a:moveTo>
                    <a:pt x="1" y="198"/>
                  </a:moveTo>
                  <a:lnTo>
                    <a:pt x="1" y="200"/>
                  </a:lnTo>
                  <a:lnTo>
                    <a:pt x="0" y="200"/>
                  </a:lnTo>
                  <a:lnTo>
                    <a:pt x="0" y="198"/>
                  </a:lnTo>
                  <a:lnTo>
                    <a:pt x="1" y="198"/>
                  </a:lnTo>
                  <a:close/>
                  <a:moveTo>
                    <a:pt x="1" y="208"/>
                  </a:moveTo>
                  <a:lnTo>
                    <a:pt x="1" y="210"/>
                  </a:lnTo>
                  <a:lnTo>
                    <a:pt x="0" y="210"/>
                  </a:lnTo>
                  <a:lnTo>
                    <a:pt x="0" y="208"/>
                  </a:lnTo>
                  <a:lnTo>
                    <a:pt x="1" y="208"/>
                  </a:lnTo>
                  <a:close/>
                  <a:moveTo>
                    <a:pt x="1" y="218"/>
                  </a:moveTo>
                  <a:lnTo>
                    <a:pt x="1" y="220"/>
                  </a:lnTo>
                  <a:lnTo>
                    <a:pt x="0" y="220"/>
                  </a:lnTo>
                  <a:lnTo>
                    <a:pt x="0" y="218"/>
                  </a:lnTo>
                  <a:lnTo>
                    <a:pt x="1" y="218"/>
                  </a:lnTo>
                  <a:close/>
                  <a:moveTo>
                    <a:pt x="1" y="227"/>
                  </a:moveTo>
                  <a:lnTo>
                    <a:pt x="1" y="229"/>
                  </a:lnTo>
                  <a:lnTo>
                    <a:pt x="0" y="229"/>
                  </a:lnTo>
                  <a:lnTo>
                    <a:pt x="0" y="227"/>
                  </a:lnTo>
                  <a:lnTo>
                    <a:pt x="1" y="227"/>
                  </a:lnTo>
                  <a:close/>
                  <a:moveTo>
                    <a:pt x="1" y="237"/>
                  </a:moveTo>
                  <a:lnTo>
                    <a:pt x="1" y="239"/>
                  </a:lnTo>
                  <a:lnTo>
                    <a:pt x="0" y="239"/>
                  </a:lnTo>
                  <a:lnTo>
                    <a:pt x="0" y="237"/>
                  </a:lnTo>
                  <a:lnTo>
                    <a:pt x="1" y="237"/>
                  </a:lnTo>
                  <a:close/>
                  <a:moveTo>
                    <a:pt x="1" y="247"/>
                  </a:moveTo>
                  <a:lnTo>
                    <a:pt x="1" y="249"/>
                  </a:lnTo>
                  <a:lnTo>
                    <a:pt x="0" y="249"/>
                  </a:lnTo>
                  <a:lnTo>
                    <a:pt x="0" y="247"/>
                  </a:lnTo>
                  <a:lnTo>
                    <a:pt x="1" y="247"/>
                  </a:lnTo>
                  <a:close/>
                  <a:moveTo>
                    <a:pt x="1" y="257"/>
                  </a:moveTo>
                  <a:lnTo>
                    <a:pt x="1" y="259"/>
                  </a:lnTo>
                  <a:lnTo>
                    <a:pt x="0" y="259"/>
                  </a:lnTo>
                  <a:lnTo>
                    <a:pt x="0" y="257"/>
                  </a:lnTo>
                  <a:lnTo>
                    <a:pt x="1" y="257"/>
                  </a:lnTo>
                  <a:close/>
                  <a:moveTo>
                    <a:pt x="1" y="267"/>
                  </a:moveTo>
                  <a:lnTo>
                    <a:pt x="1" y="269"/>
                  </a:lnTo>
                  <a:lnTo>
                    <a:pt x="0" y="269"/>
                  </a:lnTo>
                  <a:lnTo>
                    <a:pt x="0" y="267"/>
                  </a:lnTo>
                  <a:lnTo>
                    <a:pt x="1" y="267"/>
                  </a:lnTo>
                  <a:close/>
                  <a:moveTo>
                    <a:pt x="1" y="277"/>
                  </a:moveTo>
                  <a:lnTo>
                    <a:pt x="1" y="279"/>
                  </a:lnTo>
                  <a:lnTo>
                    <a:pt x="0" y="279"/>
                  </a:lnTo>
                  <a:lnTo>
                    <a:pt x="0" y="277"/>
                  </a:lnTo>
                  <a:lnTo>
                    <a:pt x="1" y="277"/>
                  </a:lnTo>
                  <a:close/>
                  <a:moveTo>
                    <a:pt x="1" y="287"/>
                  </a:moveTo>
                  <a:lnTo>
                    <a:pt x="1" y="289"/>
                  </a:lnTo>
                  <a:lnTo>
                    <a:pt x="0" y="289"/>
                  </a:lnTo>
                  <a:lnTo>
                    <a:pt x="0" y="287"/>
                  </a:lnTo>
                  <a:lnTo>
                    <a:pt x="1" y="287"/>
                  </a:lnTo>
                  <a:close/>
                  <a:moveTo>
                    <a:pt x="1" y="297"/>
                  </a:moveTo>
                  <a:lnTo>
                    <a:pt x="1" y="299"/>
                  </a:lnTo>
                  <a:lnTo>
                    <a:pt x="0" y="299"/>
                  </a:lnTo>
                  <a:lnTo>
                    <a:pt x="0" y="297"/>
                  </a:lnTo>
                  <a:lnTo>
                    <a:pt x="1" y="297"/>
                  </a:lnTo>
                  <a:close/>
                  <a:moveTo>
                    <a:pt x="1" y="306"/>
                  </a:moveTo>
                  <a:lnTo>
                    <a:pt x="1" y="308"/>
                  </a:lnTo>
                  <a:lnTo>
                    <a:pt x="0" y="308"/>
                  </a:lnTo>
                  <a:lnTo>
                    <a:pt x="0" y="306"/>
                  </a:lnTo>
                  <a:lnTo>
                    <a:pt x="1" y="306"/>
                  </a:lnTo>
                  <a:close/>
                  <a:moveTo>
                    <a:pt x="1" y="316"/>
                  </a:moveTo>
                  <a:lnTo>
                    <a:pt x="1" y="318"/>
                  </a:lnTo>
                  <a:lnTo>
                    <a:pt x="0" y="318"/>
                  </a:lnTo>
                  <a:lnTo>
                    <a:pt x="0" y="316"/>
                  </a:lnTo>
                  <a:lnTo>
                    <a:pt x="1" y="316"/>
                  </a:lnTo>
                  <a:close/>
                  <a:moveTo>
                    <a:pt x="1" y="326"/>
                  </a:moveTo>
                  <a:lnTo>
                    <a:pt x="1" y="328"/>
                  </a:lnTo>
                  <a:lnTo>
                    <a:pt x="0" y="328"/>
                  </a:lnTo>
                  <a:lnTo>
                    <a:pt x="0" y="326"/>
                  </a:lnTo>
                  <a:lnTo>
                    <a:pt x="1" y="326"/>
                  </a:lnTo>
                  <a:close/>
                  <a:moveTo>
                    <a:pt x="1" y="336"/>
                  </a:moveTo>
                  <a:lnTo>
                    <a:pt x="1" y="338"/>
                  </a:lnTo>
                  <a:lnTo>
                    <a:pt x="0" y="338"/>
                  </a:lnTo>
                  <a:lnTo>
                    <a:pt x="0" y="336"/>
                  </a:lnTo>
                  <a:lnTo>
                    <a:pt x="1" y="336"/>
                  </a:lnTo>
                  <a:close/>
                  <a:moveTo>
                    <a:pt x="1" y="346"/>
                  </a:moveTo>
                  <a:lnTo>
                    <a:pt x="1" y="348"/>
                  </a:lnTo>
                  <a:lnTo>
                    <a:pt x="0" y="348"/>
                  </a:lnTo>
                  <a:lnTo>
                    <a:pt x="0" y="346"/>
                  </a:lnTo>
                  <a:lnTo>
                    <a:pt x="1" y="346"/>
                  </a:lnTo>
                  <a:close/>
                  <a:moveTo>
                    <a:pt x="1" y="356"/>
                  </a:moveTo>
                  <a:lnTo>
                    <a:pt x="1" y="358"/>
                  </a:lnTo>
                  <a:lnTo>
                    <a:pt x="0" y="358"/>
                  </a:lnTo>
                  <a:lnTo>
                    <a:pt x="0" y="356"/>
                  </a:lnTo>
                  <a:lnTo>
                    <a:pt x="1" y="356"/>
                  </a:lnTo>
                  <a:close/>
                  <a:moveTo>
                    <a:pt x="1" y="366"/>
                  </a:moveTo>
                  <a:lnTo>
                    <a:pt x="1" y="368"/>
                  </a:lnTo>
                  <a:lnTo>
                    <a:pt x="0" y="368"/>
                  </a:lnTo>
                  <a:lnTo>
                    <a:pt x="0" y="366"/>
                  </a:lnTo>
                  <a:lnTo>
                    <a:pt x="1" y="366"/>
                  </a:lnTo>
                  <a:close/>
                  <a:moveTo>
                    <a:pt x="1" y="376"/>
                  </a:moveTo>
                  <a:lnTo>
                    <a:pt x="1" y="378"/>
                  </a:lnTo>
                  <a:lnTo>
                    <a:pt x="0" y="378"/>
                  </a:lnTo>
                  <a:lnTo>
                    <a:pt x="0" y="376"/>
                  </a:lnTo>
                  <a:lnTo>
                    <a:pt x="1" y="376"/>
                  </a:lnTo>
                  <a:close/>
                  <a:moveTo>
                    <a:pt x="1" y="385"/>
                  </a:moveTo>
                  <a:lnTo>
                    <a:pt x="1" y="387"/>
                  </a:lnTo>
                  <a:lnTo>
                    <a:pt x="0" y="387"/>
                  </a:lnTo>
                  <a:lnTo>
                    <a:pt x="0" y="385"/>
                  </a:lnTo>
                  <a:lnTo>
                    <a:pt x="1" y="385"/>
                  </a:lnTo>
                  <a:close/>
                  <a:moveTo>
                    <a:pt x="1" y="395"/>
                  </a:moveTo>
                  <a:lnTo>
                    <a:pt x="1" y="397"/>
                  </a:lnTo>
                  <a:lnTo>
                    <a:pt x="0" y="397"/>
                  </a:lnTo>
                  <a:lnTo>
                    <a:pt x="0" y="395"/>
                  </a:lnTo>
                  <a:lnTo>
                    <a:pt x="1" y="395"/>
                  </a:lnTo>
                  <a:close/>
                  <a:moveTo>
                    <a:pt x="1" y="405"/>
                  </a:moveTo>
                  <a:lnTo>
                    <a:pt x="1" y="407"/>
                  </a:lnTo>
                  <a:lnTo>
                    <a:pt x="0" y="407"/>
                  </a:lnTo>
                  <a:lnTo>
                    <a:pt x="0" y="405"/>
                  </a:lnTo>
                  <a:lnTo>
                    <a:pt x="1" y="405"/>
                  </a:lnTo>
                  <a:close/>
                  <a:moveTo>
                    <a:pt x="1" y="415"/>
                  </a:moveTo>
                  <a:lnTo>
                    <a:pt x="1" y="417"/>
                  </a:lnTo>
                  <a:lnTo>
                    <a:pt x="0" y="417"/>
                  </a:lnTo>
                  <a:lnTo>
                    <a:pt x="0" y="415"/>
                  </a:lnTo>
                  <a:lnTo>
                    <a:pt x="1" y="415"/>
                  </a:lnTo>
                  <a:close/>
                  <a:moveTo>
                    <a:pt x="1" y="425"/>
                  </a:moveTo>
                  <a:lnTo>
                    <a:pt x="1" y="427"/>
                  </a:lnTo>
                  <a:lnTo>
                    <a:pt x="0" y="427"/>
                  </a:lnTo>
                  <a:lnTo>
                    <a:pt x="0" y="425"/>
                  </a:lnTo>
                  <a:lnTo>
                    <a:pt x="1" y="425"/>
                  </a:lnTo>
                  <a:close/>
                  <a:moveTo>
                    <a:pt x="1" y="435"/>
                  </a:moveTo>
                  <a:lnTo>
                    <a:pt x="1" y="437"/>
                  </a:lnTo>
                  <a:lnTo>
                    <a:pt x="0" y="437"/>
                  </a:lnTo>
                  <a:lnTo>
                    <a:pt x="0" y="435"/>
                  </a:lnTo>
                  <a:lnTo>
                    <a:pt x="1" y="435"/>
                  </a:lnTo>
                  <a:close/>
                  <a:moveTo>
                    <a:pt x="1" y="445"/>
                  </a:moveTo>
                  <a:lnTo>
                    <a:pt x="1" y="447"/>
                  </a:lnTo>
                  <a:lnTo>
                    <a:pt x="0" y="447"/>
                  </a:lnTo>
                  <a:lnTo>
                    <a:pt x="0" y="445"/>
                  </a:lnTo>
                  <a:lnTo>
                    <a:pt x="1" y="445"/>
                  </a:lnTo>
                  <a:close/>
                  <a:moveTo>
                    <a:pt x="1" y="455"/>
                  </a:moveTo>
                  <a:lnTo>
                    <a:pt x="1" y="457"/>
                  </a:lnTo>
                  <a:lnTo>
                    <a:pt x="0" y="457"/>
                  </a:lnTo>
                  <a:lnTo>
                    <a:pt x="0" y="455"/>
                  </a:lnTo>
                  <a:lnTo>
                    <a:pt x="1" y="455"/>
                  </a:lnTo>
                  <a:close/>
                  <a:moveTo>
                    <a:pt x="1" y="464"/>
                  </a:moveTo>
                  <a:lnTo>
                    <a:pt x="1" y="466"/>
                  </a:lnTo>
                  <a:lnTo>
                    <a:pt x="0" y="466"/>
                  </a:lnTo>
                  <a:lnTo>
                    <a:pt x="0" y="464"/>
                  </a:lnTo>
                  <a:lnTo>
                    <a:pt x="1" y="464"/>
                  </a:lnTo>
                  <a:close/>
                  <a:moveTo>
                    <a:pt x="1" y="474"/>
                  </a:moveTo>
                  <a:lnTo>
                    <a:pt x="1" y="476"/>
                  </a:lnTo>
                  <a:lnTo>
                    <a:pt x="0" y="476"/>
                  </a:lnTo>
                  <a:lnTo>
                    <a:pt x="0" y="474"/>
                  </a:lnTo>
                  <a:lnTo>
                    <a:pt x="1" y="474"/>
                  </a:lnTo>
                  <a:close/>
                  <a:moveTo>
                    <a:pt x="1" y="484"/>
                  </a:moveTo>
                  <a:lnTo>
                    <a:pt x="1" y="486"/>
                  </a:lnTo>
                  <a:lnTo>
                    <a:pt x="0" y="486"/>
                  </a:lnTo>
                  <a:lnTo>
                    <a:pt x="0" y="484"/>
                  </a:lnTo>
                  <a:lnTo>
                    <a:pt x="1" y="484"/>
                  </a:lnTo>
                  <a:close/>
                  <a:moveTo>
                    <a:pt x="1" y="494"/>
                  </a:moveTo>
                  <a:lnTo>
                    <a:pt x="1" y="496"/>
                  </a:lnTo>
                  <a:lnTo>
                    <a:pt x="0" y="496"/>
                  </a:lnTo>
                  <a:lnTo>
                    <a:pt x="0" y="494"/>
                  </a:lnTo>
                  <a:lnTo>
                    <a:pt x="1" y="494"/>
                  </a:lnTo>
                  <a:close/>
                  <a:moveTo>
                    <a:pt x="1" y="504"/>
                  </a:moveTo>
                  <a:lnTo>
                    <a:pt x="1" y="506"/>
                  </a:lnTo>
                  <a:lnTo>
                    <a:pt x="0" y="506"/>
                  </a:lnTo>
                  <a:lnTo>
                    <a:pt x="0" y="504"/>
                  </a:lnTo>
                  <a:lnTo>
                    <a:pt x="1" y="504"/>
                  </a:lnTo>
                  <a:close/>
                  <a:moveTo>
                    <a:pt x="1" y="514"/>
                  </a:moveTo>
                  <a:lnTo>
                    <a:pt x="1" y="516"/>
                  </a:lnTo>
                  <a:lnTo>
                    <a:pt x="0" y="516"/>
                  </a:lnTo>
                  <a:lnTo>
                    <a:pt x="0" y="514"/>
                  </a:lnTo>
                  <a:lnTo>
                    <a:pt x="1" y="514"/>
                  </a:lnTo>
                  <a:close/>
                  <a:moveTo>
                    <a:pt x="1" y="524"/>
                  </a:moveTo>
                  <a:lnTo>
                    <a:pt x="1" y="526"/>
                  </a:lnTo>
                  <a:lnTo>
                    <a:pt x="0" y="526"/>
                  </a:lnTo>
                  <a:lnTo>
                    <a:pt x="0" y="524"/>
                  </a:lnTo>
                  <a:lnTo>
                    <a:pt x="1" y="524"/>
                  </a:lnTo>
                  <a:close/>
                  <a:moveTo>
                    <a:pt x="1" y="534"/>
                  </a:moveTo>
                  <a:lnTo>
                    <a:pt x="1" y="536"/>
                  </a:lnTo>
                  <a:lnTo>
                    <a:pt x="0" y="536"/>
                  </a:lnTo>
                  <a:lnTo>
                    <a:pt x="0" y="534"/>
                  </a:lnTo>
                  <a:lnTo>
                    <a:pt x="1" y="534"/>
                  </a:lnTo>
                  <a:close/>
                  <a:moveTo>
                    <a:pt x="1" y="543"/>
                  </a:moveTo>
                  <a:lnTo>
                    <a:pt x="1" y="545"/>
                  </a:lnTo>
                  <a:lnTo>
                    <a:pt x="0" y="545"/>
                  </a:lnTo>
                  <a:lnTo>
                    <a:pt x="0" y="543"/>
                  </a:lnTo>
                  <a:lnTo>
                    <a:pt x="1" y="543"/>
                  </a:lnTo>
                  <a:close/>
                  <a:moveTo>
                    <a:pt x="1" y="553"/>
                  </a:moveTo>
                  <a:lnTo>
                    <a:pt x="1" y="555"/>
                  </a:lnTo>
                  <a:lnTo>
                    <a:pt x="0" y="555"/>
                  </a:lnTo>
                  <a:lnTo>
                    <a:pt x="0" y="553"/>
                  </a:lnTo>
                  <a:lnTo>
                    <a:pt x="1" y="553"/>
                  </a:lnTo>
                  <a:close/>
                  <a:moveTo>
                    <a:pt x="1" y="563"/>
                  </a:moveTo>
                  <a:lnTo>
                    <a:pt x="1" y="565"/>
                  </a:lnTo>
                  <a:lnTo>
                    <a:pt x="0" y="565"/>
                  </a:lnTo>
                  <a:lnTo>
                    <a:pt x="0" y="563"/>
                  </a:lnTo>
                  <a:lnTo>
                    <a:pt x="1" y="563"/>
                  </a:lnTo>
                  <a:close/>
                  <a:moveTo>
                    <a:pt x="1" y="573"/>
                  </a:moveTo>
                  <a:lnTo>
                    <a:pt x="1" y="575"/>
                  </a:lnTo>
                  <a:lnTo>
                    <a:pt x="0" y="575"/>
                  </a:lnTo>
                  <a:lnTo>
                    <a:pt x="0" y="573"/>
                  </a:lnTo>
                  <a:lnTo>
                    <a:pt x="1" y="573"/>
                  </a:lnTo>
                  <a:close/>
                  <a:moveTo>
                    <a:pt x="1" y="583"/>
                  </a:moveTo>
                  <a:lnTo>
                    <a:pt x="1" y="585"/>
                  </a:lnTo>
                  <a:lnTo>
                    <a:pt x="0" y="585"/>
                  </a:lnTo>
                  <a:lnTo>
                    <a:pt x="0" y="583"/>
                  </a:lnTo>
                  <a:lnTo>
                    <a:pt x="1" y="583"/>
                  </a:lnTo>
                  <a:close/>
                  <a:moveTo>
                    <a:pt x="1" y="593"/>
                  </a:moveTo>
                  <a:lnTo>
                    <a:pt x="1" y="595"/>
                  </a:lnTo>
                  <a:lnTo>
                    <a:pt x="0" y="595"/>
                  </a:lnTo>
                  <a:lnTo>
                    <a:pt x="0" y="593"/>
                  </a:lnTo>
                  <a:lnTo>
                    <a:pt x="1" y="593"/>
                  </a:lnTo>
                  <a:close/>
                  <a:moveTo>
                    <a:pt x="1" y="603"/>
                  </a:moveTo>
                  <a:lnTo>
                    <a:pt x="1" y="605"/>
                  </a:lnTo>
                  <a:lnTo>
                    <a:pt x="0" y="605"/>
                  </a:lnTo>
                  <a:lnTo>
                    <a:pt x="0" y="603"/>
                  </a:lnTo>
                  <a:lnTo>
                    <a:pt x="1" y="603"/>
                  </a:lnTo>
                  <a:close/>
                  <a:moveTo>
                    <a:pt x="1" y="613"/>
                  </a:moveTo>
                  <a:lnTo>
                    <a:pt x="1" y="615"/>
                  </a:lnTo>
                  <a:lnTo>
                    <a:pt x="0" y="615"/>
                  </a:lnTo>
                  <a:lnTo>
                    <a:pt x="0" y="613"/>
                  </a:lnTo>
                  <a:lnTo>
                    <a:pt x="1" y="613"/>
                  </a:lnTo>
                  <a:close/>
                  <a:moveTo>
                    <a:pt x="1" y="623"/>
                  </a:moveTo>
                  <a:lnTo>
                    <a:pt x="1" y="624"/>
                  </a:lnTo>
                  <a:lnTo>
                    <a:pt x="0" y="624"/>
                  </a:lnTo>
                  <a:lnTo>
                    <a:pt x="0" y="623"/>
                  </a:lnTo>
                  <a:lnTo>
                    <a:pt x="1" y="623"/>
                  </a:lnTo>
                  <a:close/>
                  <a:moveTo>
                    <a:pt x="1" y="632"/>
                  </a:moveTo>
                  <a:lnTo>
                    <a:pt x="1" y="634"/>
                  </a:lnTo>
                  <a:lnTo>
                    <a:pt x="0" y="634"/>
                  </a:lnTo>
                  <a:lnTo>
                    <a:pt x="0" y="632"/>
                  </a:lnTo>
                  <a:lnTo>
                    <a:pt x="1" y="632"/>
                  </a:lnTo>
                  <a:close/>
                  <a:moveTo>
                    <a:pt x="1" y="642"/>
                  </a:moveTo>
                  <a:lnTo>
                    <a:pt x="1" y="644"/>
                  </a:lnTo>
                  <a:lnTo>
                    <a:pt x="0" y="644"/>
                  </a:lnTo>
                  <a:lnTo>
                    <a:pt x="0" y="642"/>
                  </a:lnTo>
                  <a:lnTo>
                    <a:pt x="1" y="642"/>
                  </a:lnTo>
                  <a:close/>
                  <a:moveTo>
                    <a:pt x="1" y="652"/>
                  </a:moveTo>
                  <a:lnTo>
                    <a:pt x="1" y="654"/>
                  </a:lnTo>
                  <a:lnTo>
                    <a:pt x="0" y="654"/>
                  </a:lnTo>
                  <a:lnTo>
                    <a:pt x="0" y="652"/>
                  </a:lnTo>
                  <a:lnTo>
                    <a:pt x="1" y="652"/>
                  </a:lnTo>
                  <a:close/>
                  <a:moveTo>
                    <a:pt x="1" y="662"/>
                  </a:moveTo>
                  <a:lnTo>
                    <a:pt x="1" y="664"/>
                  </a:lnTo>
                  <a:lnTo>
                    <a:pt x="0" y="664"/>
                  </a:lnTo>
                  <a:lnTo>
                    <a:pt x="0" y="662"/>
                  </a:lnTo>
                  <a:lnTo>
                    <a:pt x="1" y="662"/>
                  </a:lnTo>
                  <a:close/>
                  <a:moveTo>
                    <a:pt x="1" y="672"/>
                  </a:moveTo>
                  <a:lnTo>
                    <a:pt x="1" y="674"/>
                  </a:lnTo>
                  <a:lnTo>
                    <a:pt x="0" y="674"/>
                  </a:lnTo>
                  <a:lnTo>
                    <a:pt x="0" y="672"/>
                  </a:lnTo>
                  <a:lnTo>
                    <a:pt x="1" y="672"/>
                  </a:lnTo>
                  <a:close/>
                  <a:moveTo>
                    <a:pt x="1" y="682"/>
                  </a:moveTo>
                  <a:lnTo>
                    <a:pt x="1" y="684"/>
                  </a:lnTo>
                  <a:lnTo>
                    <a:pt x="0" y="684"/>
                  </a:lnTo>
                  <a:lnTo>
                    <a:pt x="0" y="682"/>
                  </a:lnTo>
                  <a:lnTo>
                    <a:pt x="1" y="682"/>
                  </a:lnTo>
                  <a:close/>
                  <a:moveTo>
                    <a:pt x="1" y="692"/>
                  </a:moveTo>
                  <a:lnTo>
                    <a:pt x="1" y="694"/>
                  </a:lnTo>
                  <a:lnTo>
                    <a:pt x="0" y="694"/>
                  </a:lnTo>
                  <a:lnTo>
                    <a:pt x="0" y="692"/>
                  </a:lnTo>
                  <a:lnTo>
                    <a:pt x="1" y="692"/>
                  </a:lnTo>
                  <a:close/>
                  <a:moveTo>
                    <a:pt x="1" y="702"/>
                  </a:moveTo>
                  <a:lnTo>
                    <a:pt x="1" y="703"/>
                  </a:lnTo>
                  <a:lnTo>
                    <a:pt x="0" y="703"/>
                  </a:lnTo>
                  <a:lnTo>
                    <a:pt x="0" y="702"/>
                  </a:lnTo>
                  <a:lnTo>
                    <a:pt x="1" y="702"/>
                  </a:lnTo>
                  <a:close/>
                  <a:moveTo>
                    <a:pt x="1" y="711"/>
                  </a:moveTo>
                  <a:lnTo>
                    <a:pt x="1" y="713"/>
                  </a:lnTo>
                  <a:lnTo>
                    <a:pt x="0" y="713"/>
                  </a:lnTo>
                  <a:lnTo>
                    <a:pt x="0" y="711"/>
                  </a:lnTo>
                  <a:lnTo>
                    <a:pt x="1" y="711"/>
                  </a:lnTo>
                  <a:close/>
                  <a:moveTo>
                    <a:pt x="1" y="721"/>
                  </a:moveTo>
                  <a:lnTo>
                    <a:pt x="1" y="723"/>
                  </a:lnTo>
                  <a:lnTo>
                    <a:pt x="0" y="723"/>
                  </a:lnTo>
                  <a:lnTo>
                    <a:pt x="0" y="721"/>
                  </a:lnTo>
                  <a:lnTo>
                    <a:pt x="1" y="721"/>
                  </a:lnTo>
                  <a:close/>
                  <a:moveTo>
                    <a:pt x="1" y="731"/>
                  </a:moveTo>
                  <a:lnTo>
                    <a:pt x="1" y="733"/>
                  </a:lnTo>
                  <a:lnTo>
                    <a:pt x="0" y="733"/>
                  </a:lnTo>
                  <a:lnTo>
                    <a:pt x="0" y="731"/>
                  </a:lnTo>
                  <a:lnTo>
                    <a:pt x="1" y="731"/>
                  </a:lnTo>
                  <a:close/>
                  <a:moveTo>
                    <a:pt x="1" y="741"/>
                  </a:moveTo>
                  <a:lnTo>
                    <a:pt x="1" y="743"/>
                  </a:lnTo>
                  <a:lnTo>
                    <a:pt x="0" y="743"/>
                  </a:lnTo>
                  <a:lnTo>
                    <a:pt x="0" y="741"/>
                  </a:lnTo>
                  <a:lnTo>
                    <a:pt x="1" y="741"/>
                  </a:lnTo>
                  <a:close/>
                  <a:moveTo>
                    <a:pt x="1" y="751"/>
                  </a:moveTo>
                  <a:lnTo>
                    <a:pt x="1" y="753"/>
                  </a:lnTo>
                  <a:lnTo>
                    <a:pt x="0" y="753"/>
                  </a:lnTo>
                  <a:lnTo>
                    <a:pt x="0" y="751"/>
                  </a:lnTo>
                  <a:lnTo>
                    <a:pt x="1" y="751"/>
                  </a:lnTo>
                  <a:close/>
                  <a:moveTo>
                    <a:pt x="1" y="761"/>
                  </a:moveTo>
                  <a:lnTo>
                    <a:pt x="1" y="763"/>
                  </a:lnTo>
                  <a:lnTo>
                    <a:pt x="0" y="763"/>
                  </a:lnTo>
                  <a:lnTo>
                    <a:pt x="0" y="761"/>
                  </a:lnTo>
                  <a:lnTo>
                    <a:pt x="1" y="761"/>
                  </a:lnTo>
                  <a:close/>
                  <a:moveTo>
                    <a:pt x="1" y="771"/>
                  </a:moveTo>
                  <a:lnTo>
                    <a:pt x="1" y="773"/>
                  </a:lnTo>
                  <a:lnTo>
                    <a:pt x="0" y="773"/>
                  </a:lnTo>
                  <a:lnTo>
                    <a:pt x="0" y="771"/>
                  </a:lnTo>
                  <a:lnTo>
                    <a:pt x="1" y="771"/>
                  </a:lnTo>
                  <a:close/>
                  <a:moveTo>
                    <a:pt x="1" y="781"/>
                  </a:moveTo>
                  <a:lnTo>
                    <a:pt x="1" y="783"/>
                  </a:lnTo>
                  <a:lnTo>
                    <a:pt x="0" y="783"/>
                  </a:lnTo>
                  <a:lnTo>
                    <a:pt x="0" y="781"/>
                  </a:lnTo>
                  <a:lnTo>
                    <a:pt x="1" y="781"/>
                  </a:lnTo>
                  <a:close/>
                  <a:moveTo>
                    <a:pt x="1" y="790"/>
                  </a:moveTo>
                  <a:lnTo>
                    <a:pt x="1" y="792"/>
                  </a:lnTo>
                  <a:lnTo>
                    <a:pt x="0" y="792"/>
                  </a:lnTo>
                  <a:lnTo>
                    <a:pt x="0" y="790"/>
                  </a:lnTo>
                  <a:lnTo>
                    <a:pt x="1" y="790"/>
                  </a:lnTo>
                  <a:close/>
                  <a:moveTo>
                    <a:pt x="1" y="800"/>
                  </a:moveTo>
                  <a:lnTo>
                    <a:pt x="1" y="802"/>
                  </a:lnTo>
                  <a:lnTo>
                    <a:pt x="0" y="802"/>
                  </a:lnTo>
                  <a:lnTo>
                    <a:pt x="0" y="800"/>
                  </a:lnTo>
                  <a:lnTo>
                    <a:pt x="1" y="800"/>
                  </a:lnTo>
                  <a:close/>
                  <a:moveTo>
                    <a:pt x="1" y="810"/>
                  </a:moveTo>
                  <a:lnTo>
                    <a:pt x="1" y="812"/>
                  </a:lnTo>
                  <a:lnTo>
                    <a:pt x="0" y="812"/>
                  </a:lnTo>
                  <a:lnTo>
                    <a:pt x="0" y="810"/>
                  </a:lnTo>
                  <a:lnTo>
                    <a:pt x="1" y="810"/>
                  </a:lnTo>
                  <a:close/>
                  <a:moveTo>
                    <a:pt x="1" y="820"/>
                  </a:moveTo>
                  <a:lnTo>
                    <a:pt x="1" y="822"/>
                  </a:lnTo>
                  <a:lnTo>
                    <a:pt x="0" y="822"/>
                  </a:lnTo>
                  <a:lnTo>
                    <a:pt x="0" y="820"/>
                  </a:lnTo>
                  <a:lnTo>
                    <a:pt x="1" y="820"/>
                  </a:lnTo>
                  <a:close/>
                  <a:moveTo>
                    <a:pt x="1" y="830"/>
                  </a:moveTo>
                  <a:lnTo>
                    <a:pt x="1" y="832"/>
                  </a:lnTo>
                  <a:lnTo>
                    <a:pt x="0" y="832"/>
                  </a:lnTo>
                  <a:lnTo>
                    <a:pt x="0" y="830"/>
                  </a:lnTo>
                  <a:lnTo>
                    <a:pt x="1" y="830"/>
                  </a:lnTo>
                  <a:close/>
                  <a:moveTo>
                    <a:pt x="1" y="840"/>
                  </a:moveTo>
                  <a:lnTo>
                    <a:pt x="1" y="842"/>
                  </a:lnTo>
                  <a:lnTo>
                    <a:pt x="0" y="842"/>
                  </a:lnTo>
                  <a:lnTo>
                    <a:pt x="0" y="840"/>
                  </a:lnTo>
                  <a:lnTo>
                    <a:pt x="1" y="840"/>
                  </a:lnTo>
                  <a:close/>
                  <a:moveTo>
                    <a:pt x="1" y="850"/>
                  </a:moveTo>
                  <a:lnTo>
                    <a:pt x="1" y="852"/>
                  </a:lnTo>
                  <a:lnTo>
                    <a:pt x="0" y="852"/>
                  </a:lnTo>
                  <a:lnTo>
                    <a:pt x="0" y="850"/>
                  </a:lnTo>
                  <a:lnTo>
                    <a:pt x="1" y="850"/>
                  </a:lnTo>
                  <a:close/>
                  <a:moveTo>
                    <a:pt x="1" y="860"/>
                  </a:moveTo>
                  <a:lnTo>
                    <a:pt x="1" y="862"/>
                  </a:lnTo>
                  <a:lnTo>
                    <a:pt x="0" y="862"/>
                  </a:lnTo>
                  <a:lnTo>
                    <a:pt x="0" y="860"/>
                  </a:lnTo>
                  <a:lnTo>
                    <a:pt x="1" y="860"/>
                  </a:lnTo>
                  <a:close/>
                  <a:moveTo>
                    <a:pt x="1" y="869"/>
                  </a:moveTo>
                  <a:lnTo>
                    <a:pt x="1" y="871"/>
                  </a:lnTo>
                  <a:lnTo>
                    <a:pt x="0" y="871"/>
                  </a:lnTo>
                  <a:lnTo>
                    <a:pt x="0" y="869"/>
                  </a:lnTo>
                  <a:lnTo>
                    <a:pt x="1" y="869"/>
                  </a:lnTo>
                  <a:close/>
                  <a:moveTo>
                    <a:pt x="1" y="879"/>
                  </a:moveTo>
                  <a:lnTo>
                    <a:pt x="1" y="881"/>
                  </a:lnTo>
                  <a:lnTo>
                    <a:pt x="0" y="881"/>
                  </a:lnTo>
                  <a:lnTo>
                    <a:pt x="0" y="879"/>
                  </a:lnTo>
                  <a:lnTo>
                    <a:pt x="1" y="879"/>
                  </a:lnTo>
                  <a:close/>
                  <a:moveTo>
                    <a:pt x="1" y="889"/>
                  </a:moveTo>
                  <a:lnTo>
                    <a:pt x="1" y="891"/>
                  </a:lnTo>
                  <a:lnTo>
                    <a:pt x="0" y="891"/>
                  </a:lnTo>
                  <a:lnTo>
                    <a:pt x="0" y="889"/>
                  </a:lnTo>
                  <a:lnTo>
                    <a:pt x="1" y="889"/>
                  </a:lnTo>
                  <a:close/>
                  <a:moveTo>
                    <a:pt x="1" y="899"/>
                  </a:moveTo>
                  <a:lnTo>
                    <a:pt x="1" y="901"/>
                  </a:lnTo>
                  <a:lnTo>
                    <a:pt x="0" y="901"/>
                  </a:lnTo>
                  <a:lnTo>
                    <a:pt x="0" y="899"/>
                  </a:lnTo>
                  <a:lnTo>
                    <a:pt x="1" y="899"/>
                  </a:lnTo>
                  <a:close/>
                  <a:moveTo>
                    <a:pt x="1" y="909"/>
                  </a:moveTo>
                  <a:lnTo>
                    <a:pt x="1" y="911"/>
                  </a:lnTo>
                  <a:lnTo>
                    <a:pt x="0" y="911"/>
                  </a:lnTo>
                  <a:lnTo>
                    <a:pt x="0" y="909"/>
                  </a:lnTo>
                  <a:lnTo>
                    <a:pt x="1" y="909"/>
                  </a:lnTo>
                  <a:close/>
                  <a:moveTo>
                    <a:pt x="1" y="919"/>
                  </a:moveTo>
                  <a:lnTo>
                    <a:pt x="1" y="921"/>
                  </a:lnTo>
                  <a:lnTo>
                    <a:pt x="0" y="921"/>
                  </a:lnTo>
                  <a:lnTo>
                    <a:pt x="0" y="919"/>
                  </a:lnTo>
                  <a:lnTo>
                    <a:pt x="1" y="919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6" name="Freeform 23"/>
            <p:cNvSpPr>
              <a:spLocks noEditPoints="1"/>
            </p:cNvSpPr>
            <p:nvPr/>
          </p:nvSpPr>
          <p:spPr bwMode="auto">
            <a:xfrm>
              <a:off x="6080125" y="5114925"/>
              <a:ext cx="1493838" cy="3175"/>
            </a:xfrm>
            <a:custGeom>
              <a:avLst/>
              <a:gdLst>
                <a:gd name="T0" fmla="*/ 12 w 941"/>
                <a:gd name="T1" fmla="*/ 2 h 2"/>
                <a:gd name="T2" fmla="*/ 30 w 941"/>
                <a:gd name="T3" fmla="*/ 0 h 2"/>
                <a:gd name="T4" fmla="*/ 40 w 941"/>
                <a:gd name="T5" fmla="*/ 2 h 2"/>
                <a:gd name="T6" fmla="*/ 62 w 941"/>
                <a:gd name="T7" fmla="*/ 0 h 2"/>
                <a:gd name="T8" fmla="*/ 70 w 941"/>
                <a:gd name="T9" fmla="*/ 0 h 2"/>
                <a:gd name="T10" fmla="*/ 91 w 941"/>
                <a:gd name="T11" fmla="*/ 2 h 2"/>
                <a:gd name="T12" fmla="*/ 109 w 941"/>
                <a:gd name="T13" fmla="*/ 0 h 2"/>
                <a:gd name="T14" fmla="*/ 119 w 941"/>
                <a:gd name="T15" fmla="*/ 2 h 2"/>
                <a:gd name="T16" fmla="*/ 141 w 941"/>
                <a:gd name="T17" fmla="*/ 0 h 2"/>
                <a:gd name="T18" fmla="*/ 149 w 941"/>
                <a:gd name="T19" fmla="*/ 0 h 2"/>
                <a:gd name="T20" fmla="*/ 170 w 941"/>
                <a:gd name="T21" fmla="*/ 2 h 2"/>
                <a:gd name="T22" fmla="*/ 188 w 941"/>
                <a:gd name="T23" fmla="*/ 0 h 2"/>
                <a:gd name="T24" fmla="*/ 198 w 941"/>
                <a:gd name="T25" fmla="*/ 2 h 2"/>
                <a:gd name="T26" fmla="*/ 220 w 941"/>
                <a:gd name="T27" fmla="*/ 0 h 2"/>
                <a:gd name="T28" fmla="*/ 228 w 941"/>
                <a:gd name="T29" fmla="*/ 0 h 2"/>
                <a:gd name="T30" fmla="*/ 249 w 941"/>
                <a:gd name="T31" fmla="*/ 2 h 2"/>
                <a:gd name="T32" fmla="*/ 267 w 941"/>
                <a:gd name="T33" fmla="*/ 0 h 2"/>
                <a:gd name="T34" fmla="*/ 277 w 941"/>
                <a:gd name="T35" fmla="*/ 2 h 2"/>
                <a:gd name="T36" fmla="*/ 299 w 941"/>
                <a:gd name="T37" fmla="*/ 0 h 2"/>
                <a:gd name="T38" fmla="*/ 307 w 941"/>
                <a:gd name="T39" fmla="*/ 0 h 2"/>
                <a:gd name="T40" fmla="*/ 328 w 941"/>
                <a:gd name="T41" fmla="*/ 2 h 2"/>
                <a:gd name="T42" fmla="*/ 346 w 941"/>
                <a:gd name="T43" fmla="*/ 0 h 2"/>
                <a:gd name="T44" fmla="*/ 356 w 941"/>
                <a:gd name="T45" fmla="*/ 2 h 2"/>
                <a:gd name="T46" fmla="*/ 378 w 941"/>
                <a:gd name="T47" fmla="*/ 0 h 2"/>
                <a:gd name="T48" fmla="*/ 386 w 941"/>
                <a:gd name="T49" fmla="*/ 0 h 2"/>
                <a:gd name="T50" fmla="*/ 407 w 941"/>
                <a:gd name="T51" fmla="*/ 2 h 2"/>
                <a:gd name="T52" fmla="*/ 425 w 941"/>
                <a:gd name="T53" fmla="*/ 0 h 2"/>
                <a:gd name="T54" fmla="*/ 435 w 941"/>
                <a:gd name="T55" fmla="*/ 2 h 2"/>
                <a:gd name="T56" fmla="*/ 457 w 941"/>
                <a:gd name="T57" fmla="*/ 0 h 2"/>
                <a:gd name="T58" fmla="*/ 465 w 941"/>
                <a:gd name="T59" fmla="*/ 0 h 2"/>
                <a:gd name="T60" fmla="*/ 486 w 941"/>
                <a:gd name="T61" fmla="*/ 2 h 2"/>
                <a:gd name="T62" fmla="*/ 504 w 941"/>
                <a:gd name="T63" fmla="*/ 0 h 2"/>
                <a:gd name="T64" fmla="*/ 514 w 941"/>
                <a:gd name="T65" fmla="*/ 2 h 2"/>
                <a:gd name="T66" fmla="*/ 536 w 941"/>
                <a:gd name="T67" fmla="*/ 0 h 2"/>
                <a:gd name="T68" fmla="*/ 544 w 941"/>
                <a:gd name="T69" fmla="*/ 0 h 2"/>
                <a:gd name="T70" fmla="*/ 565 w 941"/>
                <a:gd name="T71" fmla="*/ 2 h 2"/>
                <a:gd name="T72" fmla="*/ 583 w 941"/>
                <a:gd name="T73" fmla="*/ 0 h 2"/>
                <a:gd name="T74" fmla="*/ 593 w 941"/>
                <a:gd name="T75" fmla="*/ 2 h 2"/>
                <a:gd name="T76" fmla="*/ 615 w 941"/>
                <a:gd name="T77" fmla="*/ 0 h 2"/>
                <a:gd name="T78" fmla="*/ 623 w 941"/>
                <a:gd name="T79" fmla="*/ 0 h 2"/>
                <a:gd name="T80" fmla="*/ 644 w 941"/>
                <a:gd name="T81" fmla="*/ 2 h 2"/>
                <a:gd name="T82" fmla="*/ 662 w 941"/>
                <a:gd name="T83" fmla="*/ 0 h 2"/>
                <a:gd name="T84" fmla="*/ 672 w 941"/>
                <a:gd name="T85" fmla="*/ 2 h 2"/>
                <a:gd name="T86" fmla="*/ 694 w 941"/>
                <a:gd name="T87" fmla="*/ 0 h 2"/>
                <a:gd name="T88" fmla="*/ 702 w 941"/>
                <a:gd name="T89" fmla="*/ 0 h 2"/>
                <a:gd name="T90" fmla="*/ 723 w 941"/>
                <a:gd name="T91" fmla="*/ 2 h 2"/>
                <a:gd name="T92" fmla="*/ 741 w 941"/>
                <a:gd name="T93" fmla="*/ 0 h 2"/>
                <a:gd name="T94" fmla="*/ 751 w 941"/>
                <a:gd name="T95" fmla="*/ 2 h 2"/>
                <a:gd name="T96" fmla="*/ 773 w 941"/>
                <a:gd name="T97" fmla="*/ 0 h 2"/>
                <a:gd name="T98" fmla="*/ 781 w 941"/>
                <a:gd name="T99" fmla="*/ 0 h 2"/>
                <a:gd name="T100" fmla="*/ 802 w 941"/>
                <a:gd name="T101" fmla="*/ 2 h 2"/>
                <a:gd name="T102" fmla="*/ 820 w 941"/>
                <a:gd name="T103" fmla="*/ 0 h 2"/>
                <a:gd name="T104" fmla="*/ 830 w 941"/>
                <a:gd name="T105" fmla="*/ 2 h 2"/>
                <a:gd name="T106" fmla="*/ 852 w 941"/>
                <a:gd name="T107" fmla="*/ 0 h 2"/>
                <a:gd name="T108" fmla="*/ 860 w 941"/>
                <a:gd name="T109" fmla="*/ 0 h 2"/>
                <a:gd name="T110" fmla="*/ 881 w 941"/>
                <a:gd name="T111" fmla="*/ 2 h 2"/>
                <a:gd name="T112" fmla="*/ 899 w 941"/>
                <a:gd name="T113" fmla="*/ 0 h 2"/>
                <a:gd name="T114" fmla="*/ 909 w 941"/>
                <a:gd name="T115" fmla="*/ 2 h 2"/>
                <a:gd name="T116" fmla="*/ 931 w 941"/>
                <a:gd name="T117" fmla="*/ 0 h 2"/>
                <a:gd name="T118" fmla="*/ 939 w 941"/>
                <a:gd name="T1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41" h="2">
                  <a:moveTo>
                    <a:pt x="0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10" y="0"/>
                  </a:moveTo>
                  <a:lnTo>
                    <a:pt x="12" y="0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0"/>
                  </a:lnTo>
                  <a:close/>
                  <a:moveTo>
                    <a:pt x="20" y="0"/>
                  </a:moveTo>
                  <a:lnTo>
                    <a:pt x="22" y="0"/>
                  </a:lnTo>
                  <a:lnTo>
                    <a:pt x="22" y="2"/>
                  </a:lnTo>
                  <a:lnTo>
                    <a:pt x="20" y="2"/>
                  </a:lnTo>
                  <a:lnTo>
                    <a:pt x="20" y="0"/>
                  </a:lnTo>
                  <a:close/>
                  <a:moveTo>
                    <a:pt x="30" y="0"/>
                  </a:moveTo>
                  <a:lnTo>
                    <a:pt x="32" y="0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30" y="0"/>
                  </a:lnTo>
                  <a:close/>
                  <a:moveTo>
                    <a:pt x="40" y="0"/>
                  </a:moveTo>
                  <a:lnTo>
                    <a:pt x="42" y="0"/>
                  </a:lnTo>
                  <a:lnTo>
                    <a:pt x="42" y="2"/>
                  </a:lnTo>
                  <a:lnTo>
                    <a:pt x="40" y="2"/>
                  </a:lnTo>
                  <a:lnTo>
                    <a:pt x="40" y="0"/>
                  </a:lnTo>
                  <a:close/>
                  <a:moveTo>
                    <a:pt x="50" y="0"/>
                  </a:moveTo>
                  <a:lnTo>
                    <a:pt x="52" y="0"/>
                  </a:lnTo>
                  <a:lnTo>
                    <a:pt x="52" y="2"/>
                  </a:lnTo>
                  <a:lnTo>
                    <a:pt x="50" y="2"/>
                  </a:lnTo>
                  <a:lnTo>
                    <a:pt x="50" y="0"/>
                  </a:lnTo>
                  <a:close/>
                  <a:moveTo>
                    <a:pt x="60" y="0"/>
                  </a:moveTo>
                  <a:lnTo>
                    <a:pt x="62" y="0"/>
                  </a:lnTo>
                  <a:lnTo>
                    <a:pt x="62" y="2"/>
                  </a:lnTo>
                  <a:lnTo>
                    <a:pt x="60" y="2"/>
                  </a:lnTo>
                  <a:lnTo>
                    <a:pt x="60" y="0"/>
                  </a:lnTo>
                  <a:close/>
                  <a:moveTo>
                    <a:pt x="70" y="0"/>
                  </a:moveTo>
                  <a:lnTo>
                    <a:pt x="72" y="0"/>
                  </a:lnTo>
                  <a:lnTo>
                    <a:pt x="72" y="2"/>
                  </a:lnTo>
                  <a:lnTo>
                    <a:pt x="70" y="2"/>
                  </a:lnTo>
                  <a:lnTo>
                    <a:pt x="70" y="0"/>
                  </a:lnTo>
                  <a:close/>
                  <a:moveTo>
                    <a:pt x="79" y="0"/>
                  </a:moveTo>
                  <a:lnTo>
                    <a:pt x="81" y="0"/>
                  </a:lnTo>
                  <a:lnTo>
                    <a:pt x="81" y="2"/>
                  </a:lnTo>
                  <a:lnTo>
                    <a:pt x="79" y="2"/>
                  </a:lnTo>
                  <a:lnTo>
                    <a:pt x="79" y="0"/>
                  </a:lnTo>
                  <a:close/>
                  <a:moveTo>
                    <a:pt x="89" y="0"/>
                  </a:moveTo>
                  <a:lnTo>
                    <a:pt x="91" y="0"/>
                  </a:lnTo>
                  <a:lnTo>
                    <a:pt x="91" y="2"/>
                  </a:lnTo>
                  <a:lnTo>
                    <a:pt x="89" y="2"/>
                  </a:lnTo>
                  <a:lnTo>
                    <a:pt x="89" y="0"/>
                  </a:lnTo>
                  <a:close/>
                  <a:moveTo>
                    <a:pt x="99" y="0"/>
                  </a:moveTo>
                  <a:lnTo>
                    <a:pt x="101" y="0"/>
                  </a:lnTo>
                  <a:lnTo>
                    <a:pt x="101" y="2"/>
                  </a:lnTo>
                  <a:lnTo>
                    <a:pt x="99" y="2"/>
                  </a:lnTo>
                  <a:lnTo>
                    <a:pt x="99" y="0"/>
                  </a:lnTo>
                  <a:close/>
                  <a:moveTo>
                    <a:pt x="109" y="0"/>
                  </a:moveTo>
                  <a:lnTo>
                    <a:pt x="111" y="0"/>
                  </a:lnTo>
                  <a:lnTo>
                    <a:pt x="111" y="2"/>
                  </a:lnTo>
                  <a:lnTo>
                    <a:pt x="109" y="2"/>
                  </a:lnTo>
                  <a:lnTo>
                    <a:pt x="109" y="0"/>
                  </a:lnTo>
                  <a:close/>
                  <a:moveTo>
                    <a:pt x="119" y="0"/>
                  </a:moveTo>
                  <a:lnTo>
                    <a:pt x="121" y="0"/>
                  </a:lnTo>
                  <a:lnTo>
                    <a:pt x="121" y="2"/>
                  </a:lnTo>
                  <a:lnTo>
                    <a:pt x="119" y="2"/>
                  </a:lnTo>
                  <a:lnTo>
                    <a:pt x="119" y="0"/>
                  </a:lnTo>
                  <a:close/>
                  <a:moveTo>
                    <a:pt x="129" y="0"/>
                  </a:moveTo>
                  <a:lnTo>
                    <a:pt x="131" y="0"/>
                  </a:lnTo>
                  <a:lnTo>
                    <a:pt x="131" y="2"/>
                  </a:lnTo>
                  <a:lnTo>
                    <a:pt x="129" y="2"/>
                  </a:lnTo>
                  <a:lnTo>
                    <a:pt x="129" y="0"/>
                  </a:lnTo>
                  <a:close/>
                  <a:moveTo>
                    <a:pt x="139" y="0"/>
                  </a:moveTo>
                  <a:lnTo>
                    <a:pt x="141" y="0"/>
                  </a:lnTo>
                  <a:lnTo>
                    <a:pt x="141" y="2"/>
                  </a:lnTo>
                  <a:lnTo>
                    <a:pt x="139" y="2"/>
                  </a:lnTo>
                  <a:lnTo>
                    <a:pt x="139" y="0"/>
                  </a:lnTo>
                  <a:close/>
                  <a:moveTo>
                    <a:pt x="149" y="0"/>
                  </a:moveTo>
                  <a:lnTo>
                    <a:pt x="151" y="0"/>
                  </a:lnTo>
                  <a:lnTo>
                    <a:pt x="151" y="2"/>
                  </a:lnTo>
                  <a:lnTo>
                    <a:pt x="149" y="2"/>
                  </a:lnTo>
                  <a:lnTo>
                    <a:pt x="149" y="0"/>
                  </a:lnTo>
                  <a:close/>
                  <a:moveTo>
                    <a:pt x="158" y="0"/>
                  </a:moveTo>
                  <a:lnTo>
                    <a:pt x="160" y="0"/>
                  </a:lnTo>
                  <a:lnTo>
                    <a:pt x="160" y="2"/>
                  </a:lnTo>
                  <a:lnTo>
                    <a:pt x="158" y="2"/>
                  </a:lnTo>
                  <a:lnTo>
                    <a:pt x="158" y="0"/>
                  </a:lnTo>
                  <a:close/>
                  <a:moveTo>
                    <a:pt x="168" y="0"/>
                  </a:moveTo>
                  <a:lnTo>
                    <a:pt x="170" y="0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8" y="0"/>
                  </a:lnTo>
                  <a:close/>
                  <a:moveTo>
                    <a:pt x="178" y="0"/>
                  </a:moveTo>
                  <a:lnTo>
                    <a:pt x="180" y="0"/>
                  </a:lnTo>
                  <a:lnTo>
                    <a:pt x="180" y="2"/>
                  </a:lnTo>
                  <a:lnTo>
                    <a:pt x="178" y="2"/>
                  </a:lnTo>
                  <a:lnTo>
                    <a:pt x="178" y="0"/>
                  </a:lnTo>
                  <a:close/>
                  <a:moveTo>
                    <a:pt x="188" y="0"/>
                  </a:moveTo>
                  <a:lnTo>
                    <a:pt x="190" y="0"/>
                  </a:lnTo>
                  <a:lnTo>
                    <a:pt x="190" y="2"/>
                  </a:lnTo>
                  <a:lnTo>
                    <a:pt x="188" y="2"/>
                  </a:lnTo>
                  <a:lnTo>
                    <a:pt x="188" y="0"/>
                  </a:lnTo>
                  <a:close/>
                  <a:moveTo>
                    <a:pt x="198" y="0"/>
                  </a:moveTo>
                  <a:lnTo>
                    <a:pt x="200" y="0"/>
                  </a:lnTo>
                  <a:lnTo>
                    <a:pt x="200" y="2"/>
                  </a:lnTo>
                  <a:lnTo>
                    <a:pt x="198" y="2"/>
                  </a:lnTo>
                  <a:lnTo>
                    <a:pt x="198" y="0"/>
                  </a:lnTo>
                  <a:close/>
                  <a:moveTo>
                    <a:pt x="208" y="0"/>
                  </a:moveTo>
                  <a:lnTo>
                    <a:pt x="210" y="0"/>
                  </a:lnTo>
                  <a:lnTo>
                    <a:pt x="210" y="2"/>
                  </a:lnTo>
                  <a:lnTo>
                    <a:pt x="208" y="2"/>
                  </a:lnTo>
                  <a:lnTo>
                    <a:pt x="208" y="0"/>
                  </a:lnTo>
                  <a:close/>
                  <a:moveTo>
                    <a:pt x="218" y="0"/>
                  </a:moveTo>
                  <a:lnTo>
                    <a:pt x="220" y="0"/>
                  </a:lnTo>
                  <a:lnTo>
                    <a:pt x="220" y="2"/>
                  </a:lnTo>
                  <a:lnTo>
                    <a:pt x="218" y="2"/>
                  </a:lnTo>
                  <a:lnTo>
                    <a:pt x="218" y="0"/>
                  </a:lnTo>
                  <a:close/>
                  <a:moveTo>
                    <a:pt x="228" y="0"/>
                  </a:moveTo>
                  <a:lnTo>
                    <a:pt x="230" y="0"/>
                  </a:lnTo>
                  <a:lnTo>
                    <a:pt x="230" y="2"/>
                  </a:lnTo>
                  <a:lnTo>
                    <a:pt x="228" y="2"/>
                  </a:lnTo>
                  <a:lnTo>
                    <a:pt x="228" y="0"/>
                  </a:lnTo>
                  <a:close/>
                  <a:moveTo>
                    <a:pt x="237" y="0"/>
                  </a:moveTo>
                  <a:lnTo>
                    <a:pt x="239" y="0"/>
                  </a:lnTo>
                  <a:lnTo>
                    <a:pt x="239" y="2"/>
                  </a:lnTo>
                  <a:lnTo>
                    <a:pt x="237" y="2"/>
                  </a:lnTo>
                  <a:lnTo>
                    <a:pt x="237" y="0"/>
                  </a:lnTo>
                  <a:close/>
                  <a:moveTo>
                    <a:pt x="247" y="0"/>
                  </a:moveTo>
                  <a:lnTo>
                    <a:pt x="249" y="0"/>
                  </a:lnTo>
                  <a:lnTo>
                    <a:pt x="249" y="2"/>
                  </a:lnTo>
                  <a:lnTo>
                    <a:pt x="247" y="2"/>
                  </a:lnTo>
                  <a:lnTo>
                    <a:pt x="247" y="0"/>
                  </a:lnTo>
                  <a:close/>
                  <a:moveTo>
                    <a:pt x="257" y="0"/>
                  </a:moveTo>
                  <a:lnTo>
                    <a:pt x="259" y="0"/>
                  </a:lnTo>
                  <a:lnTo>
                    <a:pt x="259" y="2"/>
                  </a:lnTo>
                  <a:lnTo>
                    <a:pt x="257" y="2"/>
                  </a:lnTo>
                  <a:lnTo>
                    <a:pt x="257" y="0"/>
                  </a:lnTo>
                  <a:close/>
                  <a:moveTo>
                    <a:pt x="267" y="0"/>
                  </a:moveTo>
                  <a:lnTo>
                    <a:pt x="269" y="0"/>
                  </a:lnTo>
                  <a:lnTo>
                    <a:pt x="269" y="2"/>
                  </a:lnTo>
                  <a:lnTo>
                    <a:pt x="267" y="2"/>
                  </a:lnTo>
                  <a:lnTo>
                    <a:pt x="267" y="0"/>
                  </a:lnTo>
                  <a:close/>
                  <a:moveTo>
                    <a:pt x="277" y="0"/>
                  </a:moveTo>
                  <a:lnTo>
                    <a:pt x="279" y="0"/>
                  </a:lnTo>
                  <a:lnTo>
                    <a:pt x="279" y="2"/>
                  </a:lnTo>
                  <a:lnTo>
                    <a:pt x="277" y="2"/>
                  </a:lnTo>
                  <a:lnTo>
                    <a:pt x="277" y="0"/>
                  </a:lnTo>
                  <a:close/>
                  <a:moveTo>
                    <a:pt x="287" y="0"/>
                  </a:moveTo>
                  <a:lnTo>
                    <a:pt x="289" y="0"/>
                  </a:lnTo>
                  <a:lnTo>
                    <a:pt x="289" y="2"/>
                  </a:lnTo>
                  <a:lnTo>
                    <a:pt x="287" y="2"/>
                  </a:lnTo>
                  <a:lnTo>
                    <a:pt x="287" y="0"/>
                  </a:lnTo>
                  <a:close/>
                  <a:moveTo>
                    <a:pt x="297" y="0"/>
                  </a:moveTo>
                  <a:lnTo>
                    <a:pt x="299" y="0"/>
                  </a:lnTo>
                  <a:lnTo>
                    <a:pt x="299" y="2"/>
                  </a:lnTo>
                  <a:lnTo>
                    <a:pt x="297" y="2"/>
                  </a:lnTo>
                  <a:lnTo>
                    <a:pt x="297" y="0"/>
                  </a:lnTo>
                  <a:close/>
                  <a:moveTo>
                    <a:pt x="307" y="0"/>
                  </a:moveTo>
                  <a:lnTo>
                    <a:pt x="309" y="0"/>
                  </a:lnTo>
                  <a:lnTo>
                    <a:pt x="309" y="2"/>
                  </a:lnTo>
                  <a:lnTo>
                    <a:pt x="307" y="2"/>
                  </a:lnTo>
                  <a:lnTo>
                    <a:pt x="307" y="0"/>
                  </a:lnTo>
                  <a:close/>
                  <a:moveTo>
                    <a:pt x="316" y="0"/>
                  </a:moveTo>
                  <a:lnTo>
                    <a:pt x="318" y="0"/>
                  </a:lnTo>
                  <a:lnTo>
                    <a:pt x="318" y="2"/>
                  </a:lnTo>
                  <a:lnTo>
                    <a:pt x="316" y="2"/>
                  </a:lnTo>
                  <a:lnTo>
                    <a:pt x="316" y="0"/>
                  </a:lnTo>
                  <a:close/>
                  <a:moveTo>
                    <a:pt x="326" y="0"/>
                  </a:moveTo>
                  <a:lnTo>
                    <a:pt x="328" y="0"/>
                  </a:lnTo>
                  <a:lnTo>
                    <a:pt x="328" y="2"/>
                  </a:lnTo>
                  <a:lnTo>
                    <a:pt x="326" y="2"/>
                  </a:lnTo>
                  <a:lnTo>
                    <a:pt x="326" y="0"/>
                  </a:lnTo>
                  <a:close/>
                  <a:moveTo>
                    <a:pt x="336" y="0"/>
                  </a:moveTo>
                  <a:lnTo>
                    <a:pt x="338" y="0"/>
                  </a:lnTo>
                  <a:lnTo>
                    <a:pt x="338" y="2"/>
                  </a:lnTo>
                  <a:lnTo>
                    <a:pt x="336" y="2"/>
                  </a:lnTo>
                  <a:lnTo>
                    <a:pt x="336" y="0"/>
                  </a:lnTo>
                  <a:close/>
                  <a:moveTo>
                    <a:pt x="346" y="0"/>
                  </a:moveTo>
                  <a:lnTo>
                    <a:pt x="348" y="0"/>
                  </a:lnTo>
                  <a:lnTo>
                    <a:pt x="348" y="2"/>
                  </a:lnTo>
                  <a:lnTo>
                    <a:pt x="346" y="2"/>
                  </a:lnTo>
                  <a:lnTo>
                    <a:pt x="346" y="0"/>
                  </a:lnTo>
                  <a:close/>
                  <a:moveTo>
                    <a:pt x="356" y="0"/>
                  </a:moveTo>
                  <a:lnTo>
                    <a:pt x="358" y="0"/>
                  </a:lnTo>
                  <a:lnTo>
                    <a:pt x="358" y="2"/>
                  </a:lnTo>
                  <a:lnTo>
                    <a:pt x="356" y="2"/>
                  </a:lnTo>
                  <a:lnTo>
                    <a:pt x="356" y="0"/>
                  </a:lnTo>
                  <a:close/>
                  <a:moveTo>
                    <a:pt x="366" y="0"/>
                  </a:moveTo>
                  <a:lnTo>
                    <a:pt x="368" y="0"/>
                  </a:lnTo>
                  <a:lnTo>
                    <a:pt x="368" y="2"/>
                  </a:lnTo>
                  <a:lnTo>
                    <a:pt x="366" y="2"/>
                  </a:lnTo>
                  <a:lnTo>
                    <a:pt x="366" y="0"/>
                  </a:lnTo>
                  <a:close/>
                  <a:moveTo>
                    <a:pt x="376" y="0"/>
                  </a:moveTo>
                  <a:lnTo>
                    <a:pt x="378" y="0"/>
                  </a:lnTo>
                  <a:lnTo>
                    <a:pt x="378" y="2"/>
                  </a:lnTo>
                  <a:lnTo>
                    <a:pt x="376" y="2"/>
                  </a:lnTo>
                  <a:lnTo>
                    <a:pt x="376" y="0"/>
                  </a:lnTo>
                  <a:close/>
                  <a:moveTo>
                    <a:pt x="386" y="0"/>
                  </a:moveTo>
                  <a:lnTo>
                    <a:pt x="388" y="0"/>
                  </a:lnTo>
                  <a:lnTo>
                    <a:pt x="388" y="2"/>
                  </a:lnTo>
                  <a:lnTo>
                    <a:pt x="386" y="2"/>
                  </a:lnTo>
                  <a:lnTo>
                    <a:pt x="386" y="0"/>
                  </a:lnTo>
                  <a:close/>
                  <a:moveTo>
                    <a:pt x="395" y="0"/>
                  </a:moveTo>
                  <a:lnTo>
                    <a:pt x="397" y="0"/>
                  </a:lnTo>
                  <a:lnTo>
                    <a:pt x="397" y="2"/>
                  </a:lnTo>
                  <a:lnTo>
                    <a:pt x="395" y="2"/>
                  </a:lnTo>
                  <a:lnTo>
                    <a:pt x="395" y="0"/>
                  </a:lnTo>
                  <a:close/>
                  <a:moveTo>
                    <a:pt x="405" y="0"/>
                  </a:moveTo>
                  <a:lnTo>
                    <a:pt x="407" y="0"/>
                  </a:lnTo>
                  <a:lnTo>
                    <a:pt x="407" y="2"/>
                  </a:lnTo>
                  <a:lnTo>
                    <a:pt x="405" y="2"/>
                  </a:lnTo>
                  <a:lnTo>
                    <a:pt x="405" y="0"/>
                  </a:lnTo>
                  <a:close/>
                  <a:moveTo>
                    <a:pt x="415" y="0"/>
                  </a:moveTo>
                  <a:lnTo>
                    <a:pt x="417" y="0"/>
                  </a:lnTo>
                  <a:lnTo>
                    <a:pt x="417" y="2"/>
                  </a:lnTo>
                  <a:lnTo>
                    <a:pt x="415" y="2"/>
                  </a:lnTo>
                  <a:lnTo>
                    <a:pt x="415" y="0"/>
                  </a:lnTo>
                  <a:close/>
                  <a:moveTo>
                    <a:pt x="425" y="0"/>
                  </a:moveTo>
                  <a:lnTo>
                    <a:pt x="427" y="0"/>
                  </a:lnTo>
                  <a:lnTo>
                    <a:pt x="427" y="2"/>
                  </a:lnTo>
                  <a:lnTo>
                    <a:pt x="425" y="2"/>
                  </a:lnTo>
                  <a:lnTo>
                    <a:pt x="425" y="0"/>
                  </a:lnTo>
                  <a:close/>
                  <a:moveTo>
                    <a:pt x="435" y="0"/>
                  </a:moveTo>
                  <a:lnTo>
                    <a:pt x="437" y="0"/>
                  </a:lnTo>
                  <a:lnTo>
                    <a:pt x="437" y="2"/>
                  </a:lnTo>
                  <a:lnTo>
                    <a:pt x="435" y="2"/>
                  </a:lnTo>
                  <a:lnTo>
                    <a:pt x="435" y="0"/>
                  </a:lnTo>
                  <a:close/>
                  <a:moveTo>
                    <a:pt x="445" y="0"/>
                  </a:moveTo>
                  <a:lnTo>
                    <a:pt x="447" y="0"/>
                  </a:lnTo>
                  <a:lnTo>
                    <a:pt x="447" y="2"/>
                  </a:lnTo>
                  <a:lnTo>
                    <a:pt x="445" y="2"/>
                  </a:lnTo>
                  <a:lnTo>
                    <a:pt x="445" y="0"/>
                  </a:lnTo>
                  <a:close/>
                  <a:moveTo>
                    <a:pt x="455" y="0"/>
                  </a:moveTo>
                  <a:lnTo>
                    <a:pt x="457" y="0"/>
                  </a:lnTo>
                  <a:lnTo>
                    <a:pt x="457" y="2"/>
                  </a:lnTo>
                  <a:lnTo>
                    <a:pt x="455" y="2"/>
                  </a:lnTo>
                  <a:lnTo>
                    <a:pt x="455" y="0"/>
                  </a:lnTo>
                  <a:close/>
                  <a:moveTo>
                    <a:pt x="465" y="0"/>
                  </a:moveTo>
                  <a:lnTo>
                    <a:pt x="467" y="0"/>
                  </a:lnTo>
                  <a:lnTo>
                    <a:pt x="467" y="2"/>
                  </a:lnTo>
                  <a:lnTo>
                    <a:pt x="465" y="2"/>
                  </a:lnTo>
                  <a:lnTo>
                    <a:pt x="465" y="0"/>
                  </a:lnTo>
                  <a:close/>
                  <a:moveTo>
                    <a:pt x="474" y="0"/>
                  </a:moveTo>
                  <a:lnTo>
                    <a:pt x="476" y="0"/>
                  </a:lnTo>
                  <a:lnTo>
                    <a:pt x="476" y="2"/>
                  </a:lnTo>
                  <a:lnTo>
                    <a:pt x="474" y="2"/>
                  </a:lnTo>
                  <a:lnTo>
                    <a:pt x="474" y="0"/>
                  </a:lnTo>
                  <a:close/>
                  <a:moveTo>
                    <a:pt x="484" y="0"/>
                  </a:moveTo>
                  <a:lnTo>
                    <a:pt x="486" y="0"/>
                  </a:lnTo>
                  <a:lnTo>
                    <a:pt x="486" y="2"/>
                  </a:lnTo>
                  <a:lnTo>
                    <a:pt x="484" y="2"/>
                  </a:lnTo>
                  <a:lnTo>
                    <a:pt x="484" y="0"/>
                  </a:lnTo>
                  <a:close/>
                  <a:moveTo>
                    <a:pt x="494" y="0"/>
                  </a:moveTo>
                  <a:lnTo>
                    <a:pt x="496" y="0"/>
                  </a:lnTo>
                  <a:lnTo>
                    <a:pt x="496" y="2"/>
                  </a:lnTo>
                  <a:lnTo>
                    <a:pt x="494" y="2"/>
                  </a:lnTo>
                  <a:lnTo>
                    <a:pt x="494" y="0"/>
                  </a:lnTo>
                  <a:close/>
                  <a:moveTo>
                    <a:pt x="504" y="0"/>
                  </a:moveTo>
                  <a:lnTo>
                    <a:pt x="506" y="0"/>
                  </a:lnTo>
                  <a:lnTo>
                    <a:pt x="506" y="2"/>
                  </a:lnTo>
                  <a:lnTo>
                    <a:pt x="504" y="2"/>
                  </a:lnTo>
                  <a:lnTo>
                    <a:pt x="504" y="0"/>
                  </a:lnTo>
                  <a:close/>
                  <a:moveTo>
                    <a:pt x="514" y="0"/>
                  </a:moveTo>
                  <a:lnTo>
                    <a:pt x="516" y="0"/>
                  </a:lnTo>
                  <a:lnTo>
                    <a:pt x="516" y="2"/>
                  </a:lnTo>
                  <a:lnTo>
                    <a:pt x="514" y="2"/>
                  </a:lnTo>
                  <a:lnTo>
                    <a:pt x="514" y="0"/>
                  </a:lnTo>
                  <a:close/>
                  <a:moveTo>
                    <a:pt x="524" y="0"/>
                  </a:moveTo>
                  <a:lnTo>
                    <a:pt x="526" y="0"/>
                  </a:lnTo>
                  <a:lnTo>
                    <a:pt x="526" y="2"/>
                  </a:lnTo>
                  <a:lnTo>
                    <a:pt x="524" y="2"/>
                  </a:lnTo>
                  <a:lnTo>
                    <a:pt x="524" y="0"/>
                  </a:lnTo>
                  <a:close/>
                  <a:moveTo>
                    <a:pt x="534" y="0"/>
                  </a:moveTo>
                  <a:lnTo>
                    <a:pt x="536" y="0"/>
                  </a:lnTo>
                  <a:lnTo>
                    <a:pt x="536" y="2"/>
                  </a:lnTo>
                  <a:lnTo>
                    <a:pt x="534" y="2"/>
                  </a:lnTo>
                  <a:lnTo>
                    <a:pt x="534" y="0"/>
                  </a:lnTo>
                  <a:close/>
                  <a:moveTo>
                    <a:pt x="544" y="0"/>
                  </a:moveTo>
                  <a:lnTo>
                    <a:pt x="546" y="0"/>
                  </a:lnTo>
                  <a:lnTo>
                    <a:pt x="546" y="2"/>
                  </a:lnTo>
                  <a:lnTo>
                    <a:pt x="544" y="2"/>
                  </a:lnTo>
                  <a:lnTo>
                    <a:pt x="544" y="0"/>
                  </a:lnTo>
                  <a:close/>
                  <a:moveTo>
                    <a:pt x="553" y="0"/>
                  </a:moveTo>
                  <a:lnTo>
                    <a:pt x="555" y="0"/>
                  </a:lnTo>
                  <a:lnTo>
                    <a:pt x="555" y="2"/>
                  </a:lnTo>
                  <a:lnTo>
                    <a:pt x="553" y="2"/>
                  </a:lnTo>
                  <a:lnTo>
                    <a:pt x="553" y="0"/>
                  </a:lnTo>
                  <a:close/>
                  <a:moveTo>
                    <a:pt x="563" y="0"/>
                  </a:moveTo>
                  <a:lnTo>
                    <a:pt x="565" y="0"/>
                  </a:lnTo>
                  <a:lnTo>
                    <a:pt x="565" y="2"/>
                  </a:lnTo>
                  <a:lnTo>
                    <a:pt x="563" y="2"/>
                  </a:lnTo>
                  <a:lnTo>
                    <a:pt x="563" y="0"/>
                  </a:lnTo>
                  <a:close/>
                  <a:moveTo>
                    <a:pt x="573" y="0"/>
                  </a:moveTo>
                  <a:lnTo>
                    <a:pt x="575" y="0"/>
                  </a:lnTo>
                  <a:lnTo>
                    <a:pt x="575" y="2"/>
                  </a:lnTo>
                  <a:lnTo>
                    <a:pt x="573" y="2"/>
                  </a:lnTo>
                  <a:lnTo>
                    <a:pt x="573" y="0"/>
                  </a:lnTo>
                  <a:close/>
                  <a:moveTo>
                    <a:pt x="583" y="0"/>
                  </a:moveTo>
                  <a:lnTo>
                    <a:pt x="585" y="0"/>
                  </a:lnTo>
                  <a:lnTo>
                    <a:pt x="585" y="2"/>
                  </a:lnTo>
                  <a:lnTo>
                    <a:pt x="583" y="2"/>
                  </a:lnTo>
                  <a:lnTo>
                    <a:pt x="583" y="0"/>
                  </a:lnTo>
                  <a:close/>
                  <a:moveTo>
                    <a:pt x="593" y="0"/>
                  </a:moveTo>
                  <a:lnTo>
                    <a:pt x="595" y="0"/>
                  </a:lnTo>
                  <a:lnTo>
                    <a:pt x="595" y="2"/>
                  </a:lnTo>
                  <a:lnTo>
                    <a:pt x="593" y="2"/>
                  </a:lnTo>
                  <a:lnTo>
                    <a:pt x="593" y="0"/>
                  </a:lnTo>
                  <a:close/>
                  <a:moveTo>
                    <a:pt x="603" y="0"/>
                  </a:moveTo>
                  <a:lnTo>
                    <a:pt x="605" y="0"/>
                  </a:lnTo>
                  <a:lnTo>
                    <a:pt x="605" y="2"/>
                  </a:lnTo>
                  <a:lnTo>
                    <a:pt x="603" y="2"/>
                  </a:lnTo>
                  <a:lnTo>
                    <a:pt x="603" y="0"/>
                  </a:lnTo>
                  <a:close/>
                  <a:moveTo>
                    <a:pt x="613" y="0"/>
                  </a:moveTo>
                  <a:lnTo>
                    <a:pt x="615" y="0"/>
                  </a:lnTo>
                  <a:lnTo>
                    <a:pt x="615" y="2"/>
                  </a:lnTo>
                  <a:lnTo>
                    <a:pt x="613" y="2"/>
                  </a:lnTo>
                  <a:lnTo>
                    <a:pt x="613" y="0"/>
                  </a:lnTo>
                  <a:close/>
                  <a:moveTo>
                    <a:pt x="623" y="0"/>
                  </a:moveTo>
                  <a:lnTo>
                    <a:pt x="625" y="0"/>
                  </a:lnTo>
                  <a:lnTo>
                    <a:pt x="625" y="2"/>
                  </a:lnTo>
                  <a:lnTo>
                    <a:pt x="623" y="2"/>
                  </a:lnTo>
                  <a:lnTo>
                    <a:pt x="623" y="0"/>
                  </a:lnTo>
                  <a:close/>
                  <a:moveTo>
                    <a:pt x="632" y="0"/>
                  </a:moveTo>
                  <a:lnTo>
                    <a:pt x="634" y="0"/>
                  </a:lnTo>
                  <a:lnTo>
                    <a:pt x="634" y="2"/>
                  </a:lnTo>
                  <a:lnTo>
                    <a:pt x="632" y="2"/>
                  </a:lnTo>
                  <a:lnTo>
                    <a:pt x="632" y="0"/>
                  </a:lnTo>
                  <a:close/>
                  <a:moveTo>
                    <a:pt x="642" y="0"/>
                  </a:moveTo>
                  <a:lnTo>
                    <a:pt x="644" y="0"/>
                  </a:lnTo>
                  <a:lnTo>
                    <a:pt x="644" y="2"/>
                  </a:lnTo>
                  <a:lnTo>
                    <a:pt x="642" y="2"/>
                  </a:lnTo>
                  <a:lnTo>
                    <a:pt x="642" y="0"/>
                  </a:lnTo>
                  <a:close/>
                  <a:moveTo>
                    <a:pt x="652" y="0"/>
                  </a:moveTo>
                  <a:lnTo>
                    <a:pt x="654" y="0"/>
                  </a:lnTo>
                  <a:lnTo>
                    <a:pt x="654" y="2"/>
                  </a:lnTo>
                  <a:lnTo>
                    <a:pt x="652" y="2"/>
                  </a:lnTo>
                  <a:lnTo>
                    <a:pt x="652" y="0"/>
                  </a:lnTo>
                  <a:close/>
                  <a:moveTo>
                    <a:pt x="662" y="0"/>
                  </a:moveTo>
                  <a:lnTo>
                    <a:pt x="664" y="0"/>
                  </a:lnTo>
                  <a:lnTo>
                    <a:pt x="664" y="2"/>
                  </a:lnTo>
                  <a:lnTo>
                    <a:pt x="662" y="2"/>
                  </a:lnTo>
                  <a:lnTo>
                    <a:pt x="662" y="0"/>
                  </a:lnTo>
                  <a:close/>
                  <a:moveTo>
                    <a:pt x="672" y="0"/>
                  </a:moveTo>
                  <a:lnTo>
                    <a:pt x="674" y="0"/>
                  </a:lnTo>
                  <a:lnTo>
                    <a:pt x="674" y="2"/>
                  </a:lnTo>
                  <a:lnTo>
                    <a:pt x="672" y="2"/>
                  </a:lnTo>
                  <a:lnTo>
                    <a:pt x="672" y="0"/>
                  </a:lnTo>
                  <a:close/>
                  <a:moveTo>
                    <a:pt x="682" y="0"/>
                  </a:moveTo>
                  <a:lnTo>
                    <a:pt x="684" y="0"/>
                  </a:lnTo>
                  <a:lnTo>
                    <a:pt x="684" y="2"/>
                  </a:lnTo>
                  <a:lnTo>
                    <a:pt x="682" y="2"/>
                  </a:lnTo>
                  <a:lnTo>
                    <a:pt x="682" y="0"/>
                  </a:lnTo>
                  <a:close/>
                  <a:moveTo>
                    <a:pt x="692" y="0"/>
                  </a:moveTo>
                  <a:lnTo>
                    <a:pt x="694" y="0"/>
                  </a:lnTo>
                  <a:lnTo>
                    <a:pt x="694" y="2"/>
                  </a:lnTo>
                  <a:lnTo>
                    <a:pt x="692" y="2"/>
                  </a:lnTo>
                  <a:lnTo>
                    <a:pt x="692" y="0"/>
                  </a:lnTo>
                  <a:close/>
                  <a:moveTo>
                    <a:pt x="702" y="0"/>
                  </a:moveTo>
                  <a:lnTo>
                    <a:pt x="704" y="0"/>
                  </a:lnTo>
                  <a:lnTo>
                    <a:pt x="704" y="2"/>
                  </a:lnTo>
                  <a:lnTo>
                    <a:pt x="702" y="2"/>
                  </a:lnTo>
                  <a:lnTo>
                    <a:pt x="702" y="0"/>
                  </a:lnTo>
                  <a:close/>
                  <a:moveTo>
                    <a:pt x="711" y="0"/>
                  </a:moveTo>
                  <a:lnTo>
                    <a:pt x="713" y="0"/>
                  </a:lnTo>
                  <a:lnTo>
                    <a:pt x="713" y="2"/>
                  </a:lnTo>
                  <a:lnTo>
                    <a:pt x="711" y="2"/>
                  </a:lnTo>
                  <a:lnTo>
                    <a:pt x="711" y="0"/>
                  </a:lnTo>
                  <a:close/>
                  <a:moveTo>
                    <a:pt x="721" y="0"/>
                  </a:moveTo>
                  <a:lnTo>
                    <a:pt x="723" y="0"/>
                  </a:lnTo>
                  <a:lnTo>
                    <a:pt x="723" y="2"/>
                  </a:lnTo>
                  <a:lnTo>
                    <a:pt x="721" y="2"/>
                  </a:lnTo>
                  <a:lnTo>
                    <a:pt x="721" y="0"/>
                  </a:lnTo>
                  <a:close/>
                  <a:moveTo>
                    <a:pt x="731" y="0"/>
                  </a:moveTo>
                  <a:lnTo>
                    <a:pt x="733" y="0"/>
                  </a:lnTo>
                  <a:lnTo>
                    <a:pt x="733" y="2"/>
                  </a:lnTo>
                  <a:lnTo>
                    <a:pt x="731" y="2"/>
                  </a:lnTo>
                  <a:lnTo>
                    <a:pt x="731" y="0"/>
                  </a:lnTo>
                  <a:close/>
                  <a:moveTo>
                    <a:pt x="741" y="0"/>
                  </a:moveTo>
                  <a:lnTo>
                    <a:pt x="743" y="0"/>
                  </a:lnTo>
                  <a:lnTo>
                    <a:pt x="743" y="2"/>
                  </a:lnTo>
                  <a:lnTo>
                    <a:pt x="741" y="2"/>
                  </a:lnTo>
                  <a:lnTo>
                    <a:pt x="741" y="0"/>
                  </a:lnTo>
                  <a:close/>
                  <a:moveTo>
                    <a:pt x="751" y="0"/>
                  </a:moveTo>
                  <a:lnTo>
                    <a:pt x="753" y="0"/>
                  </a:lnTo>
                  <a:lnTo>
                    <a:pt x="753" y="2"/>
                  </a:lnTo>
                  <a:lnTo>
                    <a:pt x="751" y="2"/>
                  </a:lnTo>
                  <a:lnTo>
                    <a:pt x="751" y="0"/>
                  </a:lnTo>
                  <a:close/>
                  <a:moveTo>
                    <a:pt x="761" y="0"/>
                  </a:moveTo>
                  <a:lnTo>
                    <a:pt x="763" y="0"/>
                  </a:lnTo>
                  <a:lnTo>
                    <a:pt x="763" y="2"/>
                  </a:lnTo>
                  <a:lnTo>
                    <a:pt x="761" y="2"/>
                  </a:lnTo>
                  <a:lnTo>
                    <a:pt x="761" y="0"/>
                  </a:lnTo>
                  <a:close/>
                  <a:moveTo>
                    <a:pt x="771" y="0"/>
                  </a:moveTo>
                  <a:lnTo>
                    <a:pt x="773" y="0"/>
                  </a:lnTo>
                  <a:lnTo>
                    <a:pt x="773" y="2"/>
                  </a:lnTo>
                  <a:lnTo>
                    <a:pt x="771" y="2"/>
                  </a:lnTo>
                  <a:lnTo>
                    <a:pt x="771" y="0"/>
                  </a:lnTo>
                  <a:close/>
                  <a:moveTo>
                    <a:pt x="781" y="0"/>
                  </a:moveTo>
                  <a:lnTo>
                    <a:pt x="783" y="0"/>
                  </a:lnTo>
                  <a:lnTo>
                    <a:pt x="783" y="2"/>
                  </a:lnTo>
                  <a:lnTo>
                    <a:pt x="781" y="2"/>
                  </a:lnTo>
                  <a:lnTo>
                    <a:pt x="781" y="0"/>
                  </a:lnTo>
                  <a:close/>
                  <a:moveTo>
                    <a:pt x="790" y="0"/>
                  </a:moveTo>
                  <a:lnTo>
                    <a:pt x="792" y="0"/>
                  </a:lnTo>
                  <a:lnTo>
                    <a:pt x="792" y="2"/>
                  </a:lnTo>
                  <a:lnTo>
                    <a:pt x="790" y="2"/>
                  </a:lnTo>
                  <a:lnTo>
                    <a:pt x="790" y="0"/>
                  </a:lnTo>
                  <a:close/>
                  <a:moveTo>
                    <a:pt x="800" y="0"/>
                  </a:moveTo>
                  <a:lnTo>
                    <a:pt x="802" y="0"/>
                  </a:lnTo>
                  <a:lnTo>
                    <a:pt x="802" y="2"/>
                  </a:lnTo>
                  <a:lnTo>
                    <a:pt x="800" y="2"/>
                  </a:lnTo>
                  <a:lnTo>
                    <a:pt x="800" y="0"/>
                  </a:lnTo>
                  <a:close/>
                  <a:moveTo>
                    <a:pt x="810" y="0"/>
                  </a:moveTo>
                  <a:lnTo>
                    <a:pt x="812" y="0"/>
                  </a:lnTo>
                  <a:lnTo>
                    <a:pt x="812" y="2"/>
                  </a:lnTo>
                  <a:lnTo>
                    <a:pt x="810" y="2"/>
                  </a:lnTo>
                  <a:lnTo>
                    <a:pt x="810" y="0"/>
                  </a:lnTo>
                  <a:close/>
                  <a:moveTo>
                    <a:pt x="820" y="0"/>
                  </a:moveTo>
                  <a:lnTo>
                    <a:pt x="822" y="0"/>
                  </a:lnTo>
                  <a:lnTo>
                    <a:pt x="822" y="2"/>
                  </a:lnTo>
                  <a:lnTo>
                    <a:pt x="820" y="2"/>
                  </a:lnTo>
                  <a:lnTo>
                    <a:pt x="820" y="0"/>
                  </a:lnTo>
                  <a:close/>
                  <a:moveTo>
                    <a:pt x="830" y="0"/>
                  </a:moveTo>
                  <a:lnTo>
                    <a:pt x="832" y="0"/>
                  </a:lnTo>
                  <a:lnTo>
                    <a:pt x="832" y="2"/>
                  </a:lnTo>
                  <a:lnTo>
                    <a:pt x="830" y="2"/>
                  </a:lnTo>
                  <a:lnTo>
                    <a:pt x="830" y="0"/>
                  </a:lnTo>
                  <a:close/>
                  <a:moveTo>
                    <a:pt x="840" y="0"/>
                  </a:moveTo>
                  <a:lnTo>
                    <a:pt x="842" y="0"/>
                  </a:lnTo>
                  <a:lnTo>
                    <a:pt x="842" y="2"/>
                  </a:lnTo>
                  <a:lnTo>
                    <a:pt x="840" y="2"/>
                  </a:lnTo>
                  <a:lnTo>
                    <a:pt x="840" y="0"/>
                  </a:lnTo>
                  <a:close/>
                  <a:moveTo>
                    <a:pt x="850" y="0"/>
                  </a:moveTo>
                  <a:lnTo>
                    <a:pt x="852" y="0"/>
                  </a:lnTo>
                  <a:lnTo>
                    <a:pt x="852" y="2"/>
                  </a:lnTo>
                  <a:lnTo>
                    <a:pt x="850" y="2"/>
                  </a:lnTo>
                  <a:lnTo>
                    <a:pt x="850" y="0"/>
                  </a:lnTo>
                  <a:close/>
                  <a:moveTo>
                    <a:pt x="860" y="0"/>
                  </a:moveTo>
                  <a:lnTo>
                    <a:pt x="862" y="0"/>
                  </a:lnTo>
                  <a:lnTo>
                    <a:pt x="862" y="2"/>
                  </a:lnTo>
                  <a:lnTo>
                    <a:pt x="860" y="2"/>
                  </a:lnTo>
                  <a:lnTo>
                    <a:pt x="860" y="0"/>
                  </a:lnTo>
                  <a:close/>
                  <a:moveTo>
                    <a:pt x="869" y="0"/>
                  </a:moveTo>
                  <a:lnTo>
                    <a:pt x="871" y="0"/>
                  </a:lnTo>
                  <a:lnTo>
                    <a:pt x="871" y="2"/>
                  </a:lnTo>
                  <a:lnTo>
                    <a:pt x="869" y="2"/>
                  </a:lnTo>
                  <a:lnTo>
                    <a:pt x="869" y="0"/>
                  </a:lnTo>
                  <a:close/>
                  <a:moveTo>
                    <a:pt x="879" y="0"/>
                  </a:moveTo>
                  <a:lnTo>
                    <a:pt x="881" y="0"/>
                  </a:lnTo>
                  <a:lnTo>
                    <a:pt x="881" y="2"/>
                  </a:lnTo>
                  <a:lnTo>
                    <a:pt x="879" y="2"/>
                  </a:lnTo>
                  <a:lnTo>
                    <a:pt x="879" y="0"/>
                  </a:lnTo>
                  <a:close/>
                  <a:moveTo>
                    <a:pt x="889" y="0"/>
                  </a:moveTo>
                  <a:lnTo>
                    <a:pt x="891" y="0"/>
                  </a:lnTo>
                  <a:lnTo>
                    <a:pt x="891" y="2"/>
                  </a:lnTo>
                  <a:lnTo>
                    <a:pt x="889" y="2"/>
                  </a:lnTo>
                  <a:lnTo>
                    <a:pt x="889" y="0"/>
                  </a:lnTo>
                  <a:close/>
                  <a:moveTo>
                    <a:pt x="899" y="0"/>
                  </a:moveTo>
                  <a:lnTo>
                    <a:pt x="901" y="0"/>
                  </a:lnTo>
                  <a:lnTo>
                    <a:pt x="901" y="2"/>
                  </a:lnTo>
                  <a:lnTo>
                    <a:pt x="899" y="2"/>
                  </a:lnTo>
                  <a:lnTo>
                    <a:pt x="899" y="0"/>
                  </a:lnTo>
                  <a:close/>
                  <a:moveTo>
                    <a:pt x="909" y="0"/>
                  </a:moveTo>
                  <a:lnTo>
                    <a:pt x="911" y="0"/>
                  </a:lnTo>
                  <a:lnTo>
                    <a:pt x="911" y="2"/>
                  </a:lnTo>
                  <a:lnTo>
                    <a:pt x="909" y="2"/>
                  </a:lnTo>
                  <a:lnTo>
                    <a:pt x="909" y="0"/>
                  </a:lnTo>
                  <a:close/>
                  <a:moveTo>
                    <a:pt x="919" y="0"/>
                  </a:moveTo>
                  <a:lnTo>
                    <a:pt x="921" y="0"/>
                  </a:lnTo>
                  <a:lnTo>
                    <a:pt x="921" y="2"/>
                  </a:lnTo>
                  <a:lnTo>
                    <a:pt x="919" y="2"/>
                  </a:lnTo>
                  <a:lnTo>
                    <a:pt x="919" y="0"/>
                  </a:lnTo>
                  <a:close/>
                  <a:moveTo>
                    <a:pt x="929" y="0"/>
                  </a:moveTo>
                  <a:lnTo>
                    <a:pt x="931" y="0"/>
                  </a:lnTo>
                  <a:lnTo>
                    <a:pt x="931" y="2"/>
                  </a:lnTo>
                  <a:lnTo>
                    <a:pt x="929" y="2"/>
                  </a:lnTo>
                  <a:lnTo>
                    <a:pt x="929" y="0"/>
                  </a:lnTo>
                  <a:close/>
                  <a:moveTo>
                    <a:pt x="939" y="0"/>
                  </a:moveTo>
                  <a:lnTo>
                    <a:pt x="941" y="0"/>
                  </a:lnTo>
                  <a:lnTo>
                    <a:pt x="941" y="2"/>
                  </a:lnTo>
                  <a:lnTo>
                    <a:pt x="939" y="2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" name="Freeform 24"/>
            <p:cNvSpPr>
              <a:spLocks noEditPoints="1"/>
            </p:cNvSpPr>
            <p:nvPr/>
          </p:nvSpPr>
          <p:spPr bwMode="auto">
            <a:xfrm>
              <a:off x="6080125" y="4965700"/>
              <a:ext cx="1493838" cy="3175"/>
            </a:xfrm>
            <a:custGeom>
              <a:avLst/>
              <a:gdLst>
                <a:gd name="T0" fmla="*/ 12 w 941"/>
                <a:gd name="T1" fmla="*/ 2 h 2"/>
                <a:gd name="T2" fmla="*/ 30 w 941"/>
                <a:gd name="T3" fmla="*/ 0 h 2"/>
                <a:gd name="T4" fmla="*/ 40 w 941"/>
                <a:gd name="T5" fmla="*/ 2 h 2"/>
                <a:gd name="T6" fmla="*/ 62 w 941"/>
                <a:gd name="T7" fmla="*/ 0 h 2"/>
                <a:gd name="T8" fmla="*/ 70 w 941"/>
                <a:gd name="T9" fmla="*/ 0 h 2"/>
                <a:gd name="T10" fmla="*/ 91 w 941"/>
                <a:gd name="T11" fmla="*/ 2 h 2"/>
                <a:gd name="T12" fmla="*/ 109 w 941"/>
                <a:gd name="T13" fmla="*/ 0 h 2"/>
                <a:gd name="T14" fmla="*/ 119 w 941"/>
                <a:gd name="T15" fmla="*/ 2 h 2"/>
                <a:gd name="T16" fmla="*/ 141 w 941"/>
                <a:gd name="T17" fmla="*/ 0 h 2"/>
                <a:gd name="T18" fmla="*/ 149 w 941"/>
                <a:gd name="T19" fmla="*/ 0 h 2"/>
                <a:gd name="T20" fmla="*/ 170 w 941"/>
                <a:gd name="T21" fmla="*/ 2 h 2"/>
                <a:gd name="T22" fmla="*/ 188 w 941"/>
                <a:gd name="T23" fmla="*/ 0 h 2"/>
                <a:gd name="T24" fmla="*/ 198 w 941"/>
                <a:gd name="T25" fmla="*/ 2 h 2"/>
                <a:gd name="T26" fmla="*/ 220 w 941"/>
                <a:gd name="T27" fmla="*/ 0 h 2"/>
                <a:gd name="T28" fmla="*/ 228 w 941"/>
                <a:gd name="T29" fmla="*/ 0 h 2"/>
                <a:gd name="T30" fmla="*/ 249 w 941"/>
                <a:gd name="T31" fmla="*/ 2 h 2"/>
                <a:gd name="T32" fmla="*/ 267 w 941"/>
                <a:gd name="T33" fmla="*/ 0 h 2"/>
                <a:gd name="T34" fmla="*/ 277 w 941"/>
                <a:gd name="T35" fmla="*/ 2 h 2"/>
                <a:gd name="T36" fmla="*/ 299 w 941"/>
                <a:gd name="T37" fmla="*/ 0 h 2"/>
                <a:gd name="T38" fmla="*/ 307 w 941"/>
                <a:gd name="T39" fmla="*/ 0 h 2"/>
                <a:gd name="T40" fmla="*/ 328 w 941"/>
                <a:gd name="T41" fmla="*/ 2 h 2"/>
                <a:gd name="T42" fmla="*/ 346 w 941"/>
                <a:gd name="T43" fmla="*/ 0 h 2"/>
                <a:gd name="T44" fmla="*/ 356 w 941"/>
                <a:gd name="T45" fmla="*/ 2 h 2"/>
                <a:gd name="T46" fmla="*/ 378 w 941"/>
                <a:gd name="T47" fmla="*/ 0 h 2"/>
                <a:gd name="T48" fmla="*/ 386 w 941"/>
                <a:gd name="T49" fmla="*/ 0 h 2"/>
                <a:gd name="T50" fmla="*/ 407 w 941"/>
                <a:gd name="T51" fmla="*/ 2 h 2"/>
                <a:gd name="T52" fmla="*/ 425 w 941"/>
                <a:gd name="T53" fmla="*/ 0 h 2"/>
                <a:gd name="T54" fmla="*/ 435 w 941"/>
                <a:gd name="T55" fmla="*/ 2 h 2"/>
                <a:gd name="T56" fmla="*/ 457 w 941"/>
                <a:gd name="T57" fmla="*/ 0 h 2"/>
                <a:gd name="T58" fmla="*/ 465 w 941"/>
                <a:gd name="T59" fmla="*/ 0 h 2"/>
                <a:gd name="T60" fmla="*/ 486 w 941"/>
                <a:gd name="T61" fmla="*/ 2 h 2"/>
                <a:gd name="T62" fmla="*/ 504 w 941"/>
                <a:gd name="T63" fmla="*/ 0 h 2"/>
                <a:gd name="T64" fmla="*/ 514 w 941"/>
                <a:gd name="T65" fmla="*/ 2 h 2"/>
                <a:gd name="T66" fmla="*/ 536 w 941"/>
                <a:gd name="T67" fmla="*/ 0 h 2"/>
                <a:gd name="T68" fmla="*/ 544 w 941"/>
                <a:gd name="T69" fmla="*/ 0 h 2"/>
                <a:gd name="T70" fmla="*/ 565 w 941"/>
                <a:gd name="T71" fmla="*/ 2 h 2"/>
                <a:gd name="T72" fmla="*/ 583 w 941"/>
                <a:gd name="T73" fmla="*/ 0 h 2"/>
                <a:gd name="T74" fmla="*/ 593 w 941"/>
                <a:gd name="T75" fmla="*/ 2 h 2"/>
                <a:gd name="T76" fmla="*/ 615 w 941"/>
                <a:gd name="T77" fmla="*/ 0 h 2"/>
                <a:gd name="T78" fmla="*/ 623 w 941"/>
                <a:gd name="T79" fmla="*/ 0 h 2"/>
                <a:gd name="T80" fmla="*/ 644 w 941"/>
                <a:gd name="T81" fmla="*/ 2 h 2"/>
                <a:gd name="T82" fmla="*/ 662 w 941"/>
                <a:gd name="T83" fmla="*/ 0 h 2"/>
                <a:gd name="T84" fmla="*/ 672 w 941"/>
                <a:gd name="T85" fmla="*/ 2 h 2"/>
                <a:gd name="T86" fmla="*/ 694 w 941"/>
                <a:gd name="T87" fmla="*/ 0 h 2"/>
                <a:gd name="T88" fmla="*/ 702 w 941"/>
                <a:gd name="T89" fmla="*/ 0 h 2"/>
                <a:gd name="T90" fmla="*/ 723 w 941"/>
                <a:gd name="T91" fmla="*/ 2 h 2"/>
                <a:gd name="T92" fmla="*/ 741 w 941"/>
                <a:gd name="T93" fmla="*/ 0 h 2"/>
                <a:gd name="T94" fmla="*/ 751 w 941"/>
                <a:gd name="T95" fmla="*/ 2 h 2"/>
                <a:gd name="T96" fmla="*/ 773 w 941"/>
                <a:gd name="T97" fmla="*/ 0 h 2"/>
                <a:gd name="T98" fmla="*/ 781 w 941"/>
                <a:gd name="T99" fmla="*/ 0 h 2"/>
                <a:gd name="T100" fmla="*/ 802 w 941"/>
                <a:gd name="T101" fmla="*/ 2 h 2"/>
                <a:gd name="T102" fmla="*/ 820 w 941"/>
                <a:gd name="T103" fmla="*/ 0 h 2"/>
                <a:gd name="T104" fmla="*/ 830 w 941"/>
                <a:gd name="T105" fmla="*/ 2 h 2"/>
                <a:gd name="T106" fmla="*/ 852 w 941"/>
                <a:gd name="T107" fmla="*/ 0 h 2"/>
                <a:gd name="T108" fmla="*/ 860 w 941"/>
                <a:gd name="T109" fmla="*/ 0 h 2"/>
                <a:gd name="T110" fmla="*/ 881 w 941"/>
                <a:gd name="T111" fmla="*/ 2 h 2"/>
                <a:gd name="T112" fmla="*/ 899 w 941"/>
                <a:gd name="T113" fmla="*/ 0 h 2"/>
                <a:gd name="T114" fmla="*/ 909 w 941"/>
                <a:gd name="T115" fmla="*/ 2 h 2"/>
                <a:gd name="T116" fmla="*/ 931 w 941"/>
                <a:gd name="T117" fmla="*/ 0 h 2"/>
                <a:gd name="T118" fmla="*/ 939 w 941"/>
                <a:gd name="T1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41" h="2">
                  <a:moveTo>
                    <a:pt x="0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10" y="0"/>
                  </a:moveTo>
                  <a:lnTo>
                    <a:pt x="12" y="0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0"/>
                  </a:lnTo>
                  <a:close/>
                  <a:moveTo>
                    <a:pt x="20" y="0"/>
                  </a:moveTo>
                  <a:lnTo>
                    <a:pt x="22" y="0"/>
                  </a:lnTo>
                  <a:lnTo>
                    <a:pt x="22" y="2"/>
                  </a:lnTo>
                  <a:lnTo>
                    <a:pt x="20" y="2"/>
                  </a:lnTo>
                  <a:lnTo>
                    <a:pt x="20" y="0"/>
                  </a:lnTo>
                  <a:close/>
                  <a:moveTo>
                    <a:pt x="30" y="0"/>
                  </a:moveTo>
                  <a:lnTo>
                    <a:pt x="32" y="0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30" y="0"/>
                  </a:lnTo>
                  <a:close/>
                  <a:moveTo>
                    <a:pt x="40" y="0"/>
                  </a:moveTo>
                  <a:lnTo>
                    <a:pt x="42" y="0"/>
                  </a:lnTo>
                  <a:lnTo>
                    <a:pt x="42" y="2"/>
                  </a:lnTo>
                  <a:lnTo>
                    <a:pt x="40" y="2"/>
                  </a:lnTo>
                  <a:lnTo>
                    <a:pt x="40" y="0"/>
                  </a:lnTo>
                  <a:close/>
                  <a:moveTo>
                    <a:pt x="50" y="0"/>
                  </a:moveTo>
                  <a:lnTo>
                    <a:pt x="52" y="0"/>
                  </a:lnTo>
                  <a:lnTo>
                    <a:pt x="52" y="2"/>
                  </a:lnTo>
                  <a:lnTo>
                    <a:pt x="50" y="2"/>
                  </a:lnTo>
                  <a:lnTo>
                    <a:pt x="50" y="0"/>
                  </a:lnTo>
                  <a:close/>
                  <a:moveTo>
                    <a:pt x="60" y="0"/>
                  </a:moveTo>
                  <a:lnTo>
                    <a:pt x="62" y="0"/>
                  </a:lnTo>
                  <a:lnTo>
                    <a:pt x="62" y="2"/>
                  </a:lnTo>
                  <a:lnTo>
                    <a:pt x="60" y="2"/>
                  </a:lnTo>
                  <a:lnTo>
                    <a:pt x="60" y="0"/>
                  </a:lnTo>
                  <a:close/>
                  <a:moveTo>
                    <a:pt x="70" y="0"/>
                  </a:moveTo>
                  <a:lnTo>
                    <a:pt x="72" y="0"/>
                  </a:lnTo>
                  <a:lnTo>
                    <a:pt x="72" y="2"/>
                  </a:lnTo>
                  <a:lnTo>
                    <a:pt x="70" y="2"/>
                  </a:lnTo>
                  <a:lnTo>
                    <a:pt x="70" y="0"/>
                  </a:lnTo>
                  <a:close/>
                  <a:moveTo>
                    <a:pt x="79" y="0"/>
                  </a:moveTo>
                  <a:lnTo>
                    <a:pt x="81" y="0"/>
                  </a:lnTo>
                  <a:lnTo>
                    <a:pt x="81" y="2"/>
                  </a:lnTo>
                  <a:lnTo>
                    <a:pt x="79" y="2"/>
                  </a:lnTo>
                  <a:lnTo>
                    <a:pt x="79" y="0"/>
                  </a:lnTo>
                  <a:close/>
                  <a:moveTo>
                    <a:pt x="89" y="0"/>
                  </a:moveTo>
                  <a:lnTo>
                    <a:pt x="91" y="0"/>
                  </a:lnTo>
                  <a:lnTo>
                    <a:pt x="91" y="2"/>
                  </a:lnTo>
                  <a:lnTo>
                    <a:pt x="89" y="2"/>
                  </a:lnTo>
                  <a:lnTo>
                    <a:pt x="89" y="0"/>
                  </a:lnTo>
                  <a:close/>
                  <a:moveTo>
                    <a:pt x="99" y="0"/>
                  </a:moveTo>
                  <a:lnTo>
                    <a:pt x="101" y="0"/>
                  </a:lnTo>
                  <a:lnTo>
                    <a:pt x="101" y="2"/>
                  </a:lnTo>
                  <a:lnTo>
                    <a:pt x="99" y="2"/>
                  </a:lnTo>
                  <a:lnTo>
                    <a:pt x="99" y="0"/>
                  </a:lnTo>
                  <a:close/>
                  <a:moveTo>
                    <a:pt x="109" y="0"/>
                  </a:moveTo>
                  <a:lnTo>
                    <a:pt x="111" y="0"/>
                  </a:lnTo>
                  <a:lnTo>
                    <a:pt x="111" y="2"/>
                  </a:lnTo>
                  <a:lnTo>
                    <a:pt x="109" y="2"/>
                  </a:lnTo>
                  <a:lnTo>
                    <a:pt x="109" y="0"/>
                  </a:lnTo>
                  <a:close/>
                  <a:moveTo>
                    <a:pt x="119" y="0"/>
                  </a:moveTo>
                  <a:lnTo>
                    <a:pt x="121" y="0"/>
                  </a:lnTo>
                  <a:lnTo>
                    <a:pt x="121" y="2"/>
                  </a:lnTo>
                  <a:lnTo>
                    <a:pt x="119" y="2"/>
                  </a:lnTo>
                  <a:lnTo>
                    <a:pt x="119" y="0"/>
                  </a:lnTo>
                  <a:close/>
                  <a:moveTo>
                    <a:pt x="129" y="0"/>
                  </a:moveTo>
                  <a:lnTo>
                    <a:pt x="131" y="0"/>
                  </a:lnTo>
                  <a:lnTo>
                    <a:pt x="131" y="2"/>
                  </a:lnTo>
                  <a:lnTo>
                    <a:pt x="129" y="2"/>
                  </a:lnTo>
                  <a:lnTo>
                    <a:pt x="129" y="0"/>
                  </a:lnTo>
                  <a:close/>
                  <a:moveTo>
                    <a:pt x="139" y="0"/>
                  </a:moveTo>
                  <a:lnTo>
                    <a:pt x="141" y="0"/>
                  </a:lnTo>
                  <a:lnTo>
                    <a:pt x="141" y="2"/>
                  </a:lnTo>
                  <a:lnTo>
                    <a:pt x="139" y="2"/>
                  </a:lnTo>
                  <a:lnTo>
                    <a:pt x="139" y="0"/>
                  </a:lnTo>
                  <a:close/>
                  <a:moveTo>
                    <a:pt x="149" y="0"/>
                  </a:moveTo>
                  <a:lnTo>
                    <a:pt x="151" y="0"/>
                  </a:lnTo>
                  <a:lnTo>
                    <a:pt x="151" y="2"/>
                  </a:lnTo>
                  <a:lnTo>
                    <a:pt x="149" y="2"/>
                  </a:lnTo>
                  <a:lnTo>
                    <a:pt x="149" y="0"/>
                  </a:lnTo>
                  <a:close/>
                  <a:moveTo>
                    <a:pt x="158" y="0"/>
                  </a:moveTo>
                  <a:lnTo>
                    <a:pt x="160" y="0"/>
                  </a:lnTo>
                  <a:lnTo>
                    <a:pt x="160" y="2"/>
                  </a:lnTo>
                  <a:lnTo>
                    <a:pt x="158" y="2"/>
                  </a:lnTo>
                  <a:lnTo>
                    <a:pt x="158" y="0"/>
                  </a:lnTo>
                  <a:close/>
                  <a:moveTo>
                    <a:pt x="168" y="0"/>
                  </a:moveTo>
                  <a:lnTo>
                    <a:pt x="170" y="0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8" y="0"/>
                  </a:lnTo>
                  <a:close/>
                  <a:moveTo>
                    <a:pt x="178" y="0"/>
                  </a:moveTo>
                  <a:lnTo>
                    <a:pt x="180" y="0"/>
                  </a:lnTo>
                  <a:lnTo>
                    <a:pt x="180" y="2"/>
                  </a:lnTo>
                  <a:lnTo>
                    <a:pt x="178" y="2"/>
                  </a:lnTo>
                  <a:lnTo>
                    <a:pt x="178" y="0"/>
                  </a:lnTo>
                  <a:close/>
                  <a:moveTo>
                    <a:pt x="188" y="0"/>
                  </a:moveTo>
                  <a:lnTo>
                    <a:pt x="190" y="0"/>
                  </a:lnTo>
                  <a:lnTo>
                    <a:pt x="190" y="2"/>
                  </a:lnTo>
                  <a:lnTo>
                    <a:pt x="188" y="2"/>
                  </a:lnTo>
                  <a:lnTo>
                    <a:pt x="188" y="0"/>
                  </a:lnTo>
                  <a:close/>
                  <a:moveTo>
                    <a:pt x="198" y="0"/>
                  </a:moveTo>
                  <a:lnTo>
                    <a:pt x="200" y="0"/>
                  </a:lnTo>
                  <a:lnTo>
                    <a:pt x="200" y="2"/>
                  </a:lnTo>
                  <a:lnTo>
                    <a:pt x="198" y="2"/>
                  </a:lnTo>
                  <a:lnTo>
                    <a:pt x="198" y="0"/>
                  </a:lnTo>
                  <a:close/>
                  <a:moveTo>
                    <a:pt x="208" y="0"/>
                  </a:moveTo>
                  <a:lnTo>
                    <a:pt x="210" y="0"/>
                  </a:lnTo>
                  <a:lnTo>
                    <a:pt x="210" y="2"/>
                  </a:lnTo>
                  <a:lnTo>
                    <a:pt x="208" y="2"/>
                  </a:lnTo>
                  <a:lnTo>
                    <a:pt x="208" y="0"/>
                  </a:lnTo>
                  <a:close/>
                  <a:moveTo>
                    <a:pt x="218" y="0"/>
                  </a:moveTo>
                  <a:lnTo>
                    <a:pt x="220" y="0"/>
                  </a:lnTo>
                  <a:lnTo>
                    <a:pt x="220" y="2"/>
                  </a:lnTo>
                  <a:lnTo>
                    <a:pt x="218" y="2"/>
                  </a:lnTo>
                  <a:lnTo>
                    <a:pt x="218" y="0"/>
                  </a:lnTo>
                  <a:close/>
                  <a:moveTo>
                    <a:pt x="228" y="0"/>
                  </a:moveTo>
                  <a:lnTo>
                    <a:pt x="230" y="0"/>
                  </a:lnTo>
                  <a:lnTo>
                    <a:pt x="230" y="2"/>
                  </a:lnTo>
                  <a:lnTo>
                    <a:pt x="228" y="2"/>
                  </a:lnTo>
                  <a:lnTo>
                    <a:pt x="228" y="0"/>
                  </a:lnTo>
                  <a:close/>
                  <a:moveTo>
                    <a:pt x="237" y="0"/>
                  </a:moveTo>
                  <a:lnTo>
                    <a:pt x="239" y="0"/>
                  </a:lnTo>
                  <a:lnTo>
                    <a:pt x="239" y="2"/>
                  </a:lnTo>
                  <a:lnTo>
                    <a:pt x="237" y="2"/>
                  </a:lnTo>
                  <a:lnTo>
                    <a:pt x="237" y="0"/>
                  </a:lnTo>
                  <a:close/>
                  <a:moveTo>
                    <a:pt x="247" y="0"/>
                  </a:moveTo>
                  <a:lnTo>
                    <a:pt x="249" y="0"/>
                  </a:lnTo>
                  <a:lnTo>
                    <a:pt x="249" y="2"/>
                  </a:lnTo>
                  <a:lnTo>
                    <a:pt x="247" y="2"/>
                  </a:lnTo>
                  <a:lnTo>
                    <a:pt x="247" y="0"/>
                  </a:lnTo>
                  <a:close/>
                  <a:moveTo>
                    <a:pt x="257" y="0"/>
                  </a:moveTo>
                  <a:lnTo>
                    <a:pt x="259" y="0"/>
                  </a:lnTo>
                  <a:lnTo>
                    <a:pt x="259" y="2"/>
                  </a:lnTo>
                  <a:lnTo>
                    <a:pt x="257" y="2"/>
                  </a:lnTo>
                  <a:lnTo>
                    <a:pt x="257" y="0"/>
                  </a:lnTo>
                  <a:close/>
                  <a:moveTo>
                    <a:pt x="267" y="0"/>
                  </a:moveTo>
                  <a:lnTo>
                    <a:pt x="269" y="0"/>
                  </a:lnTo>
                  <a:lnTo>
                    <a:pt x="269" y="2"/>
                  </a:lnTo>
                  <a:lnTo>
                    <a:pt x="267" y="2"/>
                  </a:lnTo>
                  <a:lnTo>
                    <a:pt x="267" y="0"/>
                  </a:lnTo>
                  <a:close/>
                  <a:moveTo>
                    <a:pt x="277" y="0"/>
                  </a:moveTo>
                  <a:lnTo>
                    <a:pt x="279" y="0"/>
                  </a:lnTo>
                  <a:lnTo>
                    <a:pt x="279" y="2"/>
                  </a:lnTo>
                  <a:lnTo>
                    <a:pt x="277" y="2"/>
                  </a:lnTo>
                  <a:lnTo>
                    <a:pt x="277" y="0"/>
                  </a:lnTo>
                  <a:close/>
                  <a:moveTo>
                    <a:pt x="287" y="0"/>
                  </a:moveTo>
                  <a:lnTo>
                    <a:pt x="289" y="0"/>
                  </a:lnTo>
                  <a:lnTo>
                    <a:pt x="289" y="2"/>
                  </a:lnTo>
                  <a:lnTo>
                    <a:pt x="287" y="2"/>
                  </a:lnTo>
                  <a:lnTo>
                    <a:pt x="287" y="0"/>
                  </a:lnTo>
                  <a:close/>
                  <a:moveTo>
                    <a:pt x="297" y="0"/>
                  </a:moveTo>
                  <a:lnTo>
                    <a:pt x="299" y="0"/>
                  </a:lnTo>
                  <a:lnTo>
                    <a:pt x="299" y="2"/>
                  </a:lnTo>
                  <a:lnTo>
                    <a:pt x="297" y="2"/>
                  </a:lnTo>
                  <a:lnTo>
                    <a:pt x="297" y="0"/>
                  </a:lnTo>
                  <a:close/>
                  <a:moveTo>
                    <a:pt x="307" y="0"/>
                  </a:moveTo>
                  <a:lnTo>
                    <a:pt x="309" y="0"/>
                  </a:lnTo>
                  <a:lnTo>
                    <a:pt x="309" y="2"/>
                  </a:lnTo>
                  <a:lnTo>
                    <a:pt x="307" y="2"/>
                  </a:lnTo>
                  <a:lnTo>
                    <a:pt x="307" y="0"/>
                  </a:lnTo>
                  <a:close/>
                  <a:moveTo>
                    <a:pt x="316" y="0"/>
                  </a:moveTo>
                  <a:lnTo>
                    <a:pt x="318" y="0"/>
                  </a:lnTo>
                  <a:lnTo>
                    <a:pt x="318" y="2"/>
                  </a:lnTo>
                  <a:lnTo>
                    <a:pt x="316" y="2"/>
                  </a:lnTo>
                  <a:lnTo>
                    <a:pt x="316" y="0"/>
                  </a:lnTo>
                  <a:close/>
                  <a:moveTo>
                    <a:pt x="326" y="0"/>
                  </a:moveTo>
                  <a:lnTo>
                    <a:pt x="328" y="0"/>
                  </a:lnTo>
                  <a:lnTo>
                    <a:pt x="328" y="2"/>
                  </a:lnTo>
                  <a:lnTo>
                    <a:pt x="326" y="2"/>
                  </a:lnTo>
                  <a:lnTo>
                    <a:pt x="326" y="0"/>
                  </a:lnTo>
                  <a:close/>
                  <a:moveTo>
                    <a:pt x="336" y="0"/>
                  </a:moveTo>
                  <a:lnTo>
                    <a:pt x="338" y="0"/>
                  </a:lnTo>
                  <a:lnTo>
                    <a:pt x="338" y="2"/>
                  </a:lnTo>
                  <a:lnTo>
                    <a:pt x="336" y="2"/>
                  </a:lnTo>
                  <a:lnTo>
                    <a:pt x="336" y="0"/>
                  </a:lnTo>
                  <a:close/>
                  <a:moveTo>
                    <a:pt x="346" y="0"/>
                  </a:moveTo>
                  <a:lnTo>
                    <a:pt x="348" y="0"/>
                  </a:lnTo>
                  <a:lnTo>
                    <a:pt x="348" y="2"/>
                  </a:lnTo>
                  <a:lnTo>
                    <a:pt x="346" y="2"/>
                  </a:lnTo>
                  <a:lnTo>
                    <a:pt x="346" y="0"/>
                  </a:lnTo>
                  <a:close/>
                  <a:moveTo>
                    <a:pt x="356" y="0"/>
                  </a:moveTo>
                  <a:lnTo>
                    <a:pt x="358" y="0"/>
                  </a:lnTo>
                  <a:lnTo>
                    <a:pt x="358" y="2"/>
                  </a:lnTo>
                  <a:lnTo>
                    <a:pt x="356" y="2"/>
                  </a:lnTo>
                  <a:lnTo>
                    <a:pt x="356" y="0"/>
                  </a:lnTo>
                  <a:close/>
                  <a:moveTo>
                    <a:pt x="366" y="0"/>
                  </a:moveTo>
                  <a:lnTo>
                    <a:pt x="368" y="0"/>
                  </a:lnTo>
                  <a:lnTo>
                    <a:pt x="368" y="2"/>
                  </a:lnTo>
                  <a:lnTo>
                    <a:pt x="366" y="2"/>
                  </a:lnTo>
                  <a:lnTo>
                    <a:pt x="366" y="0"/>
                  </a:lnTo>
                  <a:close/>
                  <a:moveTo>
                    <a:pt x="376" y="0"/>
                  </a:moveTo>
                  <a:lnTo>
                    <a:pt x="378" y="0"/>
                  </a:lnTo>
                  <a:lnTo>
                    <a:pt x="378" y="2"/>
                  </a:lnTo>
                  <a:lnTo>
                    <a:pt x="376" y="2"/>
                  </a:lnTo>
                  <a:lnTo>
                    <a:pt x="376" y="0"/>
                  </a:lnTo>
                  <a:close/>
                  <a:moveTo>
                    <a:pt x="386" y="0"/>
                  </a:moveTo>
                  <a:lnTo>
                    <a:pt x="388" y="0"/>
                  </a:lnTo>
                  <a:lnTo>
                    <a:pt x="388" y="2"/>
                  </a:lnTo>
                  <a:lnTo>
                    <a:pt x="386" y="2"/>
                  </a:lnTo>
                  <a:lnTo>
                    <a:pt x="386" y="0"/>
                  </a:lnTo>
                  <a:close/>
                  <a:moveTo>
                    <a:pt x="395" y="0"/>
                  </a:moveTo>
                  <a:lnTo>
                    <a:pt x="397" y="0"/>
                  </a:lnTo>
                  <a:lnTo>
                    <a:pt x="397" y="2"/>
                  </a:lnTo>
                  <a:lnTo>
                    <a:pt x="395" y="2"/>
                  </a:lnTo>
                  <a:lnTo>
                    <a:pt x="395" y="0"/>
                  </a:lnTo>
                  <a:close/>
                  <a:moveTo>
                    <a:pt x="405" y="0"/>
                  </a:moveTo>
                  <a:lnTo>
                    <a:pt x="407" y="0"/>
                  </a:lnTo>
                  <a:lnTo>
                    <a:pt x="407" y="2"/>
                  </a:lnTo>
                  <a:lnTo>
                    <a:pt x="405" y="2"/>
                  </a:lnTo>
                  <a:lnTo>
                    <a:pt x="405" y="0"/>
                  </a:lnTo>
                  <a:close/>
                  <a:moveTo>
                    <a:pt x="415" y="0"/>
                  </a:moveTo>
                  <a:lnTo>
                    <a:pt x="417" y="0"/>
                  </a:lnTo>
                  <a:lnTo>
                    <a:pt x="417" y="2"/>
                  </a:lnTo>
                  <a:lnTo>
                    <a:pt x="415" y="2"/>
                  </a:lnTo>
                  <a:lnTo>
                    <a:pt x="415" y="0"/>
                  </a:lnTo>
                  <a:close/>
                  <a:moveTo>
                    <a:pt x="425" y="0"/>
                  </a:moveTo>
                  <a:lnTo>
                    <a:pt x="427" y="0"/>
                  </a:lnTo>
                  <a:lnTo>
                    <a:pt x="427" y="2"/>
                  </a:lnTo>
                  <a:lnTo>
                    <a:pt x="425" y="2"/>
                  </a:lnTo>
                  <a:lnTo>
                    <a:pt x="425" y="0"/>
                  </a:lnTo>
                  <a:close/>
                  <a:moveTo>
                    <a:pt x="435" y="0"/>
                  </a:moveTo>
                  <a:lnTo>
                    <a:pt x="437" y="0"/>
                  </a:lnTo>
                  <a:lnTo>
                    <a:pt x="437" y="2"/>
                  </a:lnTo>
                  <a:lnTo>
                    <a:pt x="435" y="2"/>
                  </a:lnTo>
                  <a:lnTo>
                    <a:pt x="435" y="0"/>
                  </a:lnTo>
                  <a:close/>
                  <a:moveTo>
                    <a:pt x="445" y="0"/>
                  </a:moveTo>
                  <a:lnTo>
                    <a:pt x="447" y="0"/>
                  </a:lnTo>
                  <a:lnTo>
                    <a:pt x="447" y="2"/>
                  </a:lnTo>
                  <a:lnTo>
                    <a:pt x="445" y="2"/>
                  </a:lnTo>
                  <a:lnTo>
                    <a:pt x="445" y="0"/>
                  </a:lnTo>
                  <a:close/>
                  <a:moveTo>
                    <a:pt x="455" y="0"/>
                  </a:moveTo>
                  <a:lnTo>
                    <a:pt x="457" y="0"/>
                  </a:lnTo>
                  <a:lnTo>
                    <a:pt x="457" y="2"/>
                  </a:lnTo>
                  <a:lnTo>
                    <a:pt x="455" y="2"/>
                  </a:lnTo>
                  <a:lnTo>
                    <a:pt x="455" y="0"/>
                  </a:lnTo>
                  <a:close/>
                  <a:moveTo>
                    <a:pt x="465" y="0"/>
                  </a:moveTo>
                  <a:lnTo>
                    <a:pt x="467" y="0"/>
                  </a:lnTo>
                  <a:lnTo>
                    <a:pt x="467" y="2"/>
                  </a:lnTo>
                  <a:lnTo>
                    <a:pt x="465" y="2"/>
                  </a:lnTo>
                  <a:lnTo>
                    <a:pt x="465" y="0"/>
                  </a:lnTo>
                  <a:close/>
                  <a:moveTo>
                    <a:pt x="474" y="0"/>
                  </a:moveTo>
                  <a:lnTo>
                    <a:pt x="476" y="0"/>
                  </a:lnTo>
                  <a:lnTo>
                    <a:pt x="476" y="2"/>
                  </a:lnTo>
                  <a:lnTo>
                    <a:pt x="474" y="2"/>
                  </a:lnTo>
                  <a:lnTo>
                    <a:pt x="474" y="0"/>
                  </a:lnTo>
                  <a:close/>
                  <a:moveTo>
                    <a:pt x="484" y="0"/>
                  </a:moveTo>
                  <a:lnTo>
                    <a:pt x="486" y="0"/>
                  </a:lnTo>
                  <a:lnTo>
                    <a:pt x="486" y="2"/>
                  </a:lnTo>
                  <a:lnTo>
                    <a:pt x="484" y="2"/>
                  </a:lnTo>
                  <a:lnTo>
                    <a:pt x="484" y="0"/>
                  </a:lnTo>
                  <a:close/>
                  <a:moveTo>
                    <a:pt x="494" y="0"/>
                  </a:moveTo>
                  <a:lnTo>
                    <a:pt x="496" y="0"/>
                  </a:lnTo>
                  <a:lnTo>
                    <a:pt x="496" y="2"/>
                  </a:lnTo>
                  <a:lnTo>
                    <a:pt x="494" y="2"/>
                  </a:lnTo>
                  <a:lnTo>
                    <a:pt x="494" y="0"/>
                  </a:lnTo>
                  <a:close/>
                  <a:moveTo>
                    <a:pt x="504" y="0"/>
                  </a:moveTo>
                  <a:lnTo>
                    <a:pt x="506" y="0"/>
                  </a:lnTo>
                  <a:lnTo>
                    <a:pt x="506" y="2"/>
                  </a:lnTo>
                  <a:lnTo>
                    <a:pt x="504" y="2"/>
                  </a:lnTo>
                  <a:lnTo>
                    <a:pt x="504" y="0"/>
                  </a:lnTo>
                  <a:close/>
                  <a:moveTo>
                    <a:pt x="514" y="0"/>
                  </a:moveTo>
                  <a:lnTo>
                    <a:pt x="516" y="0"/>
                  </a:lnTo>
                  <a:lnTo>
                    <a:pt x="516" y="2"/>
                  </a:lnTo>
                  <a:lnTo>
                    <a:pt x="514" y="2"/>
                  </a:lnTo>
                  <a:lnTo>
                    <a:pt x="514" y="0"/>
                  </a:lnTo>
                  <a:close/>
                  <a:moveTo>
                    <a:pt x="524" y="0"/>
                  </a:moveTo>
                  <a:lnTo>
                    <a:pt x="526" y="0"/>
                  </a:lnTo>
                  <a:lnTo>
                    <a:pt x="526" y="2"/>
                  </a:lnTo>
                  <a:lnTo>
                    <a:pt x="524" y="2"/>
                  </a:lnTo>
                  <a:lnTo>
                    <a:pt x="524" y="0"/>
                  </a:lnTo>
                  <a:close/>
                  <a:moveTo>
                    <a:pt x="534" y="0"/>
                  </a:moveTo>
                  <a:lnTo>
                    <a:pt x="536" y="0"/>
                  </a:lnTo>
                  <a:lnTo>
                    <a:pt x="536" y="2"/>
                  </a:lnTo>
                  <a:lnTo>
                    <a:pt x="534" y="2"/>
                  </a:lnTo>
                  <a:lnTo>
                    <a:pt x="534" y="0"/>
                  </a:lnTo>
                  <a:close/>
                  <a:moveTo>
                    <a:pt x="544" y="0"/>
                  </a:moveTo>
                  <a:lnTo>
                    <a:pt x="546" y="0"/>
                  </a:lnTo>
                  <a:lnTo>
                    <a:pt x="546" y="2"/>
                  </a:lnTo>
                  <a:lnTo>
                    <a:pt x="544" y="2"/>
                  </a:lnTo>
                  <a:lnTo>
                    <a:pt x="544" y="0"/>
                  </a:lnTo>
                  <a:close/>
                  <a:moveTo>
                    <a:pt x="553" y="0"/>
                  </a:moveTo>
                  <a:lnTo>
                    <a:pt x="555" y="0"/>
                  </a:lnTo>
                  <a:lnTo>
                    <a:pt x="555" y="2"/>
                  </a:lnTo>
                  <a:lnTo>
                    <a:pt x="553" y="2"/>
                  </a:lnTo>
                  <a:lnTo>
                    <a:pt x="553" y="0"/>
                  </a:lnTo>
                  <a:close/>
                  <a:moveTo>
                    <a:pt x="563" y="0"/>
                  </a:moveTo>
                  <a:lnTo>
                    <a:pt x="565" y="0"/>
                  </a:lnTo>
                  <a:lnTo>
                    <a:pt x="565" y="2"/>
                  </a:lnTo>
                  <a:lnTo>
                    <a:pt x="563" y="2"/>
                  </a:lnTo>
                  <a:lnTo>
                    <a:pt x="563" y="0"/>
                  </a:lnTo>
                  <a:close/>
                  <a:moveTo>
                    <a:pt x="573" y="0"/>
                  </a:moveTo>
                  <a:lnTo>
                    <a:pt x="575" y="0"/>
                  </a:lnTo>
                  <a:lnTo>
                    <a:pt x="575" y="2"/>
                  </a:lnTo>
                  <a:lnTo>
                    <a:pt x="573" y="2"/>
                  </a:lnTo>
                  <a:lnTo>
                    <a:pt x="573" y="0"/>
                  </a:lnTo>
                  <a:close/>
                  <a:moveTo>
                    <a:pt x="583" y="0"/>
                  </a:moveTo>
                  <a:lnTo>
                    <a:pt x="585" y="0"/>
                  </a:lnTo>
                  <a:lnTo>
                    <a:pt x="585" y="2"/>
                  </a:lnTo>
                  <a:lnTo>
                    <a:pt x="583" y="2"/>
                  </a:lnTo>
                  <a:lnTo>
                    <a:pt x="583" y="0"/>
                  </a:lnTo>
                  <a:close/>
                  <a:moveTo>
                    <a:pt x="593" y="0"/>
                  </a:moveTo>
                  <a:lnTo>
                    <a:pt x="595" y="0"/>
                  </a:lnTo>
                  <a:lnTo>
                    <a:pt x="595" y="2"/>
                  </a:lnTo>
                  <a:lnTo>
                    <a:pt x="593" y="2"/>
                  </a:lnTo>
                  <a:lnTo>
                    <a:pt x="593" y="0"/>
                  </a:lnTo>
                  <a:close/>
                  <a:moveTo>
                    <a:pt x="603" y="0"/>
                  </a:moveTo>
                  <a:lnTo>
                    <a:pt x="605" y="0"/>
                  </a:lnTo>
                  <a:lnTo>
                    <a:pt x="605" y="2"/>
                  </a:lnTo>
                  <a:lnTo>
                    <a:pt x="603" y="2"/>
                  </a:lnTo>
                  <a:lnTo>
                    <a:pt x="603" y="0"/>
                  </a:lnTo>
                  <a:close/>
                  <a:moveTo>
                    <a:pt x="613" y="0"/>
                  </a:moveTo>
                  <a:lnTo>
                    <a:pt x="615" y="0"/>
                  </a:lnTo>
                  <a:lnTo>
                    <a:pt x="615" y="2"/>
                  </a:lnTo>
                  <a:lnTo>
                    <a:pt x="613" y="2"/>
                  </a:lnTo>
                  <a:lnTo>
                    <a:pt x="613" y="0"/>
                  </a:lnTo>
                  <a:close/>
                  <a:moveTo>
                    <a:pt x="623" y="0"/>
                  </a:moveTo>
                  <a:lnTo>
                    <a:pt x="625" y="0"/>
                  </a:lnTo>
                  <a:lnTo>
                    <a:pt x="625" y="2"/>
                  </a:lnTo>
                  <a:lnTo>
                    <a:pt x="623" y="2"/>
                  </a:lnTo>
                  <a:lnTo>
                    <a:pt x="623" y="0"/>
                  </a:lnTo>
                  <a:close/>
                  <a:moveTo>
                    <a:pt x="632" y="0"/>
                  </a:moveTo>
                  <a:lnTo>
                    <a:pt x="634" y="0"/>
                  </a:lnTo>
                  <a:lnTo>
                    <a:pt x="634" y="2"/>
                  </a:lnTo>
                  <a:lnTo>
                    <a:pt x="632" y="2"/>
                  </a:lnTo>
                  <a:lnTo>
                    <a:pt x="632" y="0"/>
                  </a:lnTo>
                  <a:close/>
                  <a:moveTo>
                    <a:pt x="642" y="0"/>
                  </a:moveTo>
                  <a:lnTo>
                    <a:pt x="644" y="0"/>
                  </a:lnTo>
                  <a:lnTo>
                    <a:pt x="644" y="2"/>
                  </a:lnTo>
                  <a:lnTo>
                    <a:pt x="642" y="2"/>
                  </a:lnTo>
                  <a:lnTo>
                    <a:pt x="642" y="0"/>
                  </a:lnTo>
                  <a:close/>
                  <a:moveTo>
                    <a:pt x="652" y="0"/>
                  </a:moveTo>
                  <a:lnTo>
                    <a:pt x="654" y="0"/>
                  </a:lnTo>
                  <a:lnTo>
                    <a:pt x="654" y="2"/>
                  </a:lnTo>
                  <a:lnTo>
                    <a:pt x="652" y="2"/>
                  </a:lnTo>
                  <a:lnTo>
                    <a:pt x="652" y="0"/>
                  </a:lnTo>
                  <a:close/>
                  <a:moveTo>
                    <a:pt x="662" y="0"/>
                  </a:moveTo>
                  <a:lnTo>
                    <a:pt x="664" y="0"/>
                  </a:lnTo>
                  <a:lnTo>
                    <a:pt x="664" y="2"/>
                  </a:lnTo>
                  <a:lnTo>
                    <a:pt x="662" y="2"/>
                  </a:lnTo>
                  <a:lnTo>
                    <a:pt x="662" y="0"/>
                  </a:lnTo>
                  <a:close/>
                  <a:moveTo>
                    <a:pt x="672" y="0"/>
                  </a:moveTo>
                  <a:lnTo>
                    <a:pt x="674" y="0"/>
                  </a:lnTo>
                  <a:lnTo>
                    <a:pt x="674" y="2"/>
                  </a:lnTo>
                  <a:lnTo>
                    <a:pt x="672" y="2"/>
                  </a:lnTo>
                  <a:lnTo>
                    <a:pt x="672" y="0"/>
                  </a:lnTo>
                  <a:close/>
                  <a:moveTo>
                    <a:pt x="682" y="0"/>
                  </a:moveTo>
                  <a:lnTo>
                    <a:pt x="684" y="0"/>
                  </a:lnTo>
                  <a:lnTo>
                    <a:pt x="684" y="2"/>
                  </a:lnTo>
                  <a:lnTo>
                    <a:pt x="682" y="2"/>
                  </a:lnTo>
                  <a:lnTo>
                    <a:pt x="682" y="0"/>
                  </a:lnTo>
                  <a:close/>
                  <a:moveTo>
                    <a:pt x="692" y="0"/>
                  </a:moveTo>
                  <a:lnTo>
                    <a:pt x="694" y="0"/>
                  </a:lnTo>
                  <a:lnTo>
                    <a:pt x="694" y="2"/>
                  </a:lnTo>
                  <a:lnTo>
                    <a:pt x="692" y="2"/>
                  </a:lnTo>
                  <a:lnTo>
                    <a:pt x="692" y="0"/>
                  </a:lnTo>
                  <a:close/>
                  <a:moveTo>
                    <a:pt x="702" y="0"/>
                  </a:moveTo>
                  <a:lnTo>
                    <a:pt x="704" y="0"/>
                  </a:lnTo>
                  <a:lnTo>
                    <a:pt x="704" y="2"/>
                  </a:lnTo>
                  <a:lnTo>
                    <a:pt x="702" y="2"/>
                  </a:lnTo>
                  <a:lnTo>
                    <a:pt x="702" y="0"/>
                  </a:lnTo>
                  <a:close/>
                  <a:moveTo>
                    <a:pt x="711" y="0"/>
                  </a:moveTo>
                  <a:lnTo>
                    <a:pt x="713" y="0"/>
                  </a:lnTo>
                  <a:lnTo>
                    <a:pt x="713" y="2"/>
                  </a:lnTo>
                  <a:lnTo>
                    <a:pt x="711" y="2"/>
                  </a:lnTo>
                  <a:lnTo>
                    <a:pt x="711" y="0"/>
                  </a:lnTo>
                  <a:close/>
                  <a:moveTo>
                    <a:pt x="721" y="0"/>
                  </a:moveTo>
                  <a:lnTo>
                    <a:pt x="723" y="0"/>
                  </a:lnTo>
                  <a:lnTo>
                    <a:pt x="723" y="2"/>
                  </a:lnTo>
                  <a:lnTo>
                    <a:pt x="721" y="2"/>
                  </a:lnTo>
                  <a:lnTo>
                    <a:pt x="721" y="0"/>
                  </a:lnTo>
                  <a:close/>
                  <a:moveTo>
                    <a:pt x="731" y="0"/>
                  </a:moveTo>
                  <a:lnTo>
                    <a:pt x="733" y="0"/>
                  </a:lnTo>
                  <a:lnTo>
                    <a:pt x="733" y="2"/>
                  </a:lnTo>
                  <a:lnTo>
                    <a:pt x="731" y="2"/>
                  </a:lnTo>
                  <a:lnTo>
                    <a:pt x="731" y="0"/>
                  </a:lnTo>
                  <a:close/>
                  <a:moveTo>
                    <a:pt x="741" y="0"/>
                  </a:moveTo>
                  <a:lnTo>
                    <a:pt x="743" y="0"/>
                  </a:lnTo>
                  <a:lnTo>
                    <a:pt x="743" y="2"/>
                  </a:lnTo>
                  <a:lnTo>
                    <a:pt x="741" y="2"/>
                  </a:lnTo>
                  <a:lnTo>
                    <a:pt x="741" y="0"/>
                  </a:lnTo>
                  <a:close/>
                  <a:moveTo>
                    <a:pt x="751" y="0"/>
                  </a:moveTo>
                  <a:lnTo>
                    <a:pt x="753" y="0"/>
                  </a:lnTo>
                  <a:lnTo>
                    <a:pt x="753" y="2"/>
                  </a:lnTo>
                  <a:lnTo>
                    <a:pt x="751" y="2"/>
                  </a:lnTo>
                  <a:lnTo>
                    <a:pt x="751" y="0"/>
                  </a:lnTo>
                  <a:close/>
                  <a:moveTo>
                    <a:pt x="761" y="0"/>
                  </a:moveTo>
                  <a:lnTo>
                    <a:pt x="763" y="0"/>
                  </a:lnTo>
                  <a:lnTo>
                    <a:pt x="763" y="2"/>
                  </a:lnTo>
                  <a:lnTo>
                    <a:pt x="761" y="2"/>
                  </a:lnTo>
                  <a:lnTo>
                    <a:pt x="761" y="0"/>
                  </a:lnTo>
                  <a:close/>
                  <a:moveTo>
                    <a:pt x="771" y="0"/>
                  </a:moveTo>
                  <a:lnTo>
                    <a:pt x="773" y="0"/>
                  </a:lnTo>
                  <a:lnTo>
                    <a:pt x="773" y="2"/>
                  </a:lnTo>
                  <a:lnTo>
                    <a:pt x="771" y="2"/>
                  </a:lnTo>
                  <a:lnTo>
                    <a:pt x="771" y="0"/>
                  </a:lnTo>
                  <a:close/>
                  <a:moveTo>
                    <a:pt x="781" y="0"/>
                  </a:moveTo>
                  <a:lnTo>
                    <a:pt x="783" y="0"/>
                  </a:lnTo>
                  <a:lnTo>
                    <a:pt x="783" y="2"/>
                  </a:lnTo>
                  <a:lnTo>
                    <a:pt x="781" y="2"/>
                  </a:lnTo>
                  <a:lnTo>
                    <a:pt x="781" y="0"/>
                  </a:lnTo>
                  <a:close/>
                  <a:moveTo>
                    <a:pt x="790" y="0"/>
                  </a:moveTo>
                  <a:lnTo>
                    <a:pt x="792" y="0"/>
                  </a:lnTo>
                  <a:lnTo>
                    <a:pt x="792" y="2"/>
                  </a:lnTo>
                  <a:lnTo>
                    <a:pt x="790" y="2"/>
                  </a:lnTo>
                  <a:lnTo>
                    <a:pt x="790" y="0"/>
                  </a:lnTo>
                  <a:close/>
                  <a:moveTo>
                    <a:pt x="800" y="0"/>
                  </a:moveTo>
                  <a:lnTo>
                    <a:pt x="802" y="0"/>
                  </a:lnTo>
                  <a:lnTo>
                    <a:pt x="802" y="2"/>
                  </a:lnTo>
                  <a:lnTo>
                    <a:pt x="800" y="2"/>
                  </a:lnTo>
                  <a:lnTo>
                    <a:pt x="800" y="0"/>
                  </a:lnTo>
                  <a:close/>
                  <a:moveTo>
                    <a:pt x="810" y="0"/>
                  </a:moveTo>
                  <a:lnTo>
                    <a:pt x="812" y="0"/>
                  </a:lnTo>
                  <a:lnTo>
                    <a:pt x="812" y="2"/>
                  </a:lnTo>
                  <a:lnTo>
                    <a:pt x="810" y="2"/>
                  </a:lnTo>
                  <a:lnTo>
                    <a:pt x="810" y="0"/>
                  </a:lnTo>
                  <a:close/>
                  <a:moveTo>
                    <a:pt x="820" y="0"/>
                  </a:moveTo>
                  <a:lnTo>
                    <a:pt x="822" y="0"/>
                  </a:lnTo>
                  <a:lnTo>
                    <a:pt x="822" y="2"/>
                  </a:lnTo>
                  <a:lnTo>
                    <a:pt x="820" y="2"/>
                  </a:lnTo>
                  <a:lnTo>
                    <a:pt x="820" y="0"/>
                  </a:lnTo>
                  <a:close/>
                  <a:moveTo>
                    <a:pt x="830" y="0"/>
                  </a:moveTo>
                  <a:lnTo>
                    <a:pt x="832" y="0"/>
                  </a:lnTo>
                  <a:lnTo>
                    <a:pt x="832" y="2"/>
                  </a:lnTo>
                  <a:lnTo>
                    <a:pt x="830" y="2"/>
                  </a:lnTo>
                  <a:lnTo>
                    <a:pt x="830" y="0"/>
                  </a:lnTo>
                  <a:close/>
                  <a:moveTo>
                    <a:pt x="840" y="0"/>
                  </a:moveTo>
                  <a:lnTo>
                    <a:pt x="842" y="0"/>
                  </a:lnTo>
                  <a:lnTo>
                    <a:pt x="842" y="2"/>
                  </a:lnTo>
                  <a:lnTo>
                    <a:pt x="840" y="2"/>
                  </a:lnTo>
                  <a:lnTo>
                    <a:pt x="840" y="0"/>
                  </a:lnTo>
                  <a:close/>
                  <a:moveTo>
                    <a:pt x="850" y="0"/>
                  </a:moveTo>
                  <a:lnTo>
                    <a:pt x="852" y="0"/>
                  </a:lnTo>
                  <a:lnTo>
                    <a:pt x="852" y="2"/>
                  </a:lnTo>
                  <a:lnTo>
                    <a:pt x="850" y="2"/>
                  </a:lnTo>
                  <a:lnTo>
                    <a:pt x="850" y="0"/>
                  </a:lnTo>
                  <a:close/>
                  <a:moveTo>
                    <a:pt x="860" y="0"/>
                  </a:moveTo>
                  <a:lnTo>
                    <a:pt x="862" y="0"/>
                  </a:lnTo>
                  <a:lnTo>
                    <a:pt x="862" y="2"/>
                  </a:lnTo>
                  <a:lnTo>
                    <a:pt x="860" y="2"/>
                  </a:lnTo>
                  <a:lnTo>
                    <a:pt x="860" y="0"/>
                  </a:lnTo>
                  <a:close/>
                  <a:moveTo>
                    <a:pt x="869" y="0"/>
                  </a:moveTo>
                  <a:lnTo>
                    <a:pt x="871" y="0"/>
                  </a:lnTo>
                  <a:lnTo>
                    <a:pt x="871" y="2"/>
                  </a:lnTo>
                  <a:lnTo>
                    <a:pt x="869" y="2"/>
                  </a:lnTo>
                  <a:lnTo>
                    <a:pt x="869" y="0"/>
                  </a:lnTo>
                  <a:close/>
                  <a:moveTo>
                    <a:pt x="879" y="0"/>
                  </a:moveTo>
                  <a:lnTo>
                    <a:pt x="881" y="0"/>
                  </a:lnTo>
                  <a:lnTo>
                    <a:pt x="881" y="2"/>
                  </a:lnTo>
                  <a:lnTo>
                    <a:pt x="879" y="2"/>
                  </a:lnTo>
                  <a:lnTo>
                    <a:pt x="879" y="0"/>
                  </a:lnTo>
                  <a:close/>
                  <a:moveTo>
                    <a:pt x="889" y="0"/>
                  </a:moveTo>
                  <a:lnTo>
                    <a:pt x="891" y="0"/>
                  </a:lnTo>
                  <a:lnTo>
                    <a:pt x="891" y="2"/>
                  </a:lnTo>
                  <a:lnTo>
                    <a:pt x="889" y="2"/>
                  </a:lnTo>
                  <a:lnTo>
                    <a:pt x="889" y="0"/>
                  </a:lnTo>
                  <a:close/>
                  <a:moveTo>
                    <a:pt x="899" y="0"/>
                  </a:moveTo>
                  <a:lnTo>
                    <a:pt x="901" y="0"/>
                  </a:lnTo>
                  <a:lnTo>
                    <a:pt x="901" y="2"/>
                  </a:lnTo>
                  <a:lnTo>
                    <a:pt x="899" y="2"/>
                  </a:lnTo>
                  <a:lnTo>
                    <a:pt x="899" y="0"/>
                  </a:lnTo>
                  <a:close/>
                  <a:moveTo>
                    <a:pt x="909" y="0"/>
                  </a:moveTo>
                  <a:lnTo>
                    <a:pt x="911" y="0"/>
                  </a:lnTo>
                  <a:lnTo>
                    <a:pt x="911" y="2"/>
                  </a:lnTo>
                  <a:lnTo>
                    <a:pt x="909" y="2"/>
                  </a:lnTo>
                  <a:lnTo>
                    <a:pt x="909" y="0"/>
                  </a:lnTo>
                  <a:close/>
                  <a:moveTo>
                    <a:pt x="919" y="0"/>
                  </a:moveTo>
                  <a:lnTo>
                    <a:pt x="921" y="0"/>
                  </a:lnTo>
                  <a:lnTo>
                    <a:pt x="921" y="2"/>
                  </a:lnTo>
                  <a:lnTo>
                    <a:pt x="919" y="2"/>
                  </a:lnTo>
                  <a:lnTo>
                    <a:pt x="919" y="0"/>
                  </a:lnTo>
                  <a:close/>
                  <a:moveTo>
                    <a:pt x="929" y="0"/>
                  </a:moveTo>
                  <a:lnTo>
                    <a:pt x="931" y="0"/>
                  </a:lnTo>
                  <a:lnTo>
                    <a:pt x="931" y="2"/>
                  </a:lnTo>
                  <a:lnTo>
                    <a:pt x="929" y="2"/>
                  </a:lnTo>
                  <a:lnTo>
                    <a:pt x="929" y="0"/>
                  </a:lnTo>
                  <a:close/>
                  <a:moveTo>
                    <a:pt x="939" y="0"/>
                  </a:moveTo>
                  <a:lnTo>
                    <a:pt x="941" y="0"/>
                  </a:lnTo>
                  <a:lnTo>
                    <a:pt x="941" y="2"/>
                  </a:lnTo>
                  <a:lnTo>
                    <a:pt x="939" y="2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" name="Freeform 26"/>
            <p:cNvSpPr>
              <a:spLocks noEditPoints="1"/>
            </p:cNvSpPr>
            <p:nvPr/>
          </p:nvSpPr>
          <p:spPr bwMode="auto">
            <a:xfrm>
              <a:off x="6092032" y="4386262"/>
              <a:ext cx="1493838" cy="3175"/>
            </a:xfrm>
            <a:custGeom>
              <a:avLst/>
              <a:gdLst>
                <a:gd name="T0" fmla="*/ 12 w 941"/>
                <a:gd name="T1" fmla="*/ 2 h 2"/>
                <a:gd name="T2" fmla="*/ 30 w 941"/>
                <a:gd name="T3" fmla="*/ 0 h 2"/>
                <a:gd name="T4" fmla="*/ 40 w 941"/>
                <a:gd name="T5" fmla="*/ 2 h 2"/>
                <a:gd name="T6" fmla="*/ 62 w 941"/>
                <a:gd name="T7" fmla="*/ 0 h 2"/>
                <a:gd name="T8" fmla="*/ 70 w 941"/>
                <a:gd name="T9" fmla="*/ 0 h 2"/>
                <a:gd name="T10" fmla="*/ 91 w 941"/>
                <a:gd name="T11" fmla="*/ 2 h 2"/>
                <a:gd name="T12" fmla="*/ 109 w 941"/>
                <a:gd name="T13" fmla="*/ 0 h 2"/>
                <a:gd name="T14" fmla="*/ 119 w 941"/>
                <a:gd name="T15" fmla="*/ 2 h 2"/>
                <a:gd name="T16" fmla="*/ 141 w 941"/>
                <a:gd name="T17" fmla="*/ 0 h 2"/>
                <a:gd name="T18" fmla="*/ 149 w 941"/>
                <a:gd name="T19" fmla="*/ 0 h 2"/>
                <a:gd name="T20" fmla="*/ 170 w 941"/>
                <a:gd name="T21" fmla="*/ 2 h 2"/>
                <a:gd name="T22" fmla="*/ 188 w 941"/>
                <a:gd name="T23" fmla="*/ 0 h 2"/>
                <a:gd name="T24" fmla="*/ 198 w 941"/>
                <a:gd name="T25" fmla="*/ 2 h 2"/>
                <a:gd name="T26" fmla="*/ 220 w 941"/>
                <a:gd name="T27" fmla="*/ 0 h 2"/>
                <a:gd name="T28" fmla="*/ 228 w 941"/>
                <a:gd name="T29" fmla="*/ 0 h 2"/>
                <a:gd name="T30" fmla="*/ 249 w 941"/>
                <a:gd name="T31" fmla="*/ 2 h 2"/>
                <a:gd name="T32" fmla="*/ 267 w 941"/>
                <a:gd name="T33" fmla="*/ 0 h 2"/>
                <a:gd name="T34" fmla="*/ 277 w 941"/>
                <a:gd name="T35" fmla="*/ 2 h 2"/>
                <a:gd name="T36" fmla="*/ 299 w 941"/>
                <a:gd name="T37" fmla="*/ 0 h 2"/>
                <a:gd name="T38" fmla="*/ 307 w 941"/>
                <a:gd name="T39" fmla="*/ 0 h 2"/>
                <a:gd name="T40" fmla="*/ 328 w 941"/>
                <a:gd name="T41" fmla="*/ 2 h 2"/>
                <a:gd name="T42" fmla="*/ 346 w 941"/>
                <a:gd name="T43" fmla="*/ 0 h 2"/>
                <a:gd name="T44" fmla="*/ 356 w 941"/>
                <a:gd name="T45" fmla="*/ 2 h 2"/>
                <a:gd name="T46" fmla="*/ 378 w 941"/>
                <a:gd name="T47" fmla="*/ 0 h 2"/>
                <a:gd name="T48" fmla="*/ 386 w 941"/>
                <a:gd name="T49" fmla="*/ 0 h 2"/>
                <a:gd name="T50" fmla="*/ 407 w 941"/>
                <a:gd name="T51" fmla="*/ 2 h 2"/>
                <a:gd name="T52" fmla="*/ 425 w 941"/>
                <a:gd name="T53" fmla="*/ 0 h 2"/>
                <a:gd name="T54" fmla="*/ 435 w 941"/>
                <a:gd name="T55" fmla="*/ 2 h 2"/>
                <a:gd name="T56" fmla="*/ 457 w 941"/>
                <a:gd name="T57" fmla="*/ 0 h 2"/>
                <a:gd name="T58" fmla="*/ 465 w 941"/>
                <a:gd name="T59" fmla="*/ 0 h 2"/>
                <a:gd name="T60" fmla="*/ 486 w 941"/>
                <a:gd name="T61" fmla="*/ 2 h 2"/>
                <a:gd name="T62" fmla="*/ 504 w 941"/>
                <a:gd name="T63" fmla="*/ 0 h 2"/>
                <a:gd name="T64" fmla="*/ 514 w 941"/>
                <a:gd name="T65" fmla="*/ 2 h 2"/>
                <a:gd name="T66" fmla="*/ 536 w 941"/>
                <a:gd name="T67" fmla="*/ 0 h 2"/>
                <a:gd name="T68" fmla="*/ 544 w 941"/>
                <a:gd name="T69" fmla="*/ 0 h 2"/>
                <a:gd name="T70" fmla="*/ 565 w 941"/>
                <a:gd name="T71" fmla="*/ 2 h 2"/>
                <a:gd name="T72" fmla="*/ 583 w 941"/>
                <a:gd name="T73" fmla="*/ 0 h 2"/>
                <a:gd name="T74" fmla="*/ 593 w 941"/>
                <a:gd name="T75" fmla="*/ 2 h 2"/>
                <a:gd name="T76" fmla="*/ 615 w 941"/>
                <a:gd name="T77" fmla="*/ 0 h 2"/>
                <a:gd name="T78" fmla="*/ 623 w 941"/>
                <a:gd name="T79" fmla="*/ 0 h 2"/>
                <a:gd name="T80" fmla="*/ 644 w 941"/>
                <a:gd name="T81" fmla="*/ 2 h 2"/>
                <a:gd name="T82" fmla="*/ 662 w 941"/>
                <a:gd name="T83" fmla="*/ 0 h 2"/>
                <a:gd name="T84" fmla="*/ 672 w 941"/>
                <a:gd name="T85" fmla="*/ 2 h 2"/>
                <a:gd name="T86" fmla="*/ 694 w 941"/>
                <a:gd name="T87" fmla="*/ 0 h 2"/>
                <a:gd name="T88" fmla="*/ 702 w 941"/>
                <a:gd name="T89" fmla="*/ 0 h 2"/>
                <a:gd name="T90" fmla="*/ 723 w 941"/>
                <a:gd name="T91" fmla="*/ 2 h 2"/>
                <a:gd name="T92" fmla="*/ 741 w 941"/>
                <a:gd name="T93" fmla="*/ 0 h 2"/>
                <a:gd name="T94" fmla="*/ 751 w 941"/>
                <a:gd name="T95" fmla="*/ 2 h 2"/>
                <a:gd name="T96" fmla="*/ 773 w 941"/>
                <a:gd name="T97" fmla="*/ 0 h 2"/>
                <a:gd name="T98" fmla="*/ 781 w 941"/>
                <a:gd name="T99" fmla="*/ 0 h 2"/>
                <a:gd name="T100" fmla="*/ 802 w 941"/>
                <a:gd name="T101" fmla="*/ 2 h 2"/>
                <a:gd name="T102" fmla="*/ 820 w 941"/>
                <a:gd name="T103" fmla="*/ 0 h 2"/>
                <a:gd name="T104" fmla="*/ 830 w 941"/>
                <a:gd name="T105" fmla="*/ 2 h 2"/>
                <a:gd name="T106" fmla="*/ 852 w 941"/>
                <a:gd name="T107" fmla="*/ 0 h 2"/>
                <a:gd name="T108" fmla="*/ 860 w 941"/>
                <a:gd name="T109" fmla="*/ 0 h 2"/>
                <a:gd name="T110" fmla="*/ 881 w 941"/>
                <a:gd name="T111" fmla="*/ 2 h 2"/>
                <a:gd name="T112" fmla="*/ 899 w 941"/>
                <a:gd name="T113" fmla="*/ 0 h 2"/>
                <a:gd name="T114" fmla="*/ 909 w 941"/>
                <a:gd name="T115" fmla="*/ 2 h 2"/>
                <a:gd name="T116" fmla="*/ 931 w 941"/>
                <a:gd name="T117" fmla="*/ 0 h 2"/>
                <a:gd name="T118" fmla="*/ 939 w 941"/>
                <a:gd name="T1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41" h="2">
                  <a:moveTo>
                    <a:pt x="0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10" y="0"/>
                  </a:moveTo>
                  <a:lnTo>
                    <a:pt x="12" y="0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0"/>
                  </a:lnTo>
                  <a:close/>
                  <a:moveTo>
                    <a:pt x="20" y="0"/>
                  </a:moveTo>
                  <a:lnTo>
                    <a:pt x="22" y="0"/>
                  </a:lnTo>
                  <a:lnTo>
                    <a:pt x="22" y="2"/>
                  </a:lnTo>
                  <a:lnTo>
                    <a:pt x="20" y="2"/>
                  </a:lnTo>
                  <a:lnTo>
                    <a:pt x="20" y="0"/>
                  </a:lnTo>
                  <a:close/>
                  <a:moveTo>
                    <a:pt x="30" y="0"/>
                  </a:moveTo>
                  <a:lnTo>
                    <a:pt x="32" y="0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30" y="0"/>
                  </a:lnTo>
                  <a:close/>
                  <a:moveTo>
                    <a:pt x="40" y="0"/>
                  </a:moveTo>
                  <a:lnTo>
                    <a:pt x="42" y="0"/>
                  </a:lnTo>
                  <a:lnTo>
                    <a:pt x="42" y="2"/>
                  </a:lnTo>
                  <a:lnTo>
                    <a:pt x="40" y="2"/>
                  </a:lnTo>
                  <a:lnTo>
                    <a:pt x="40" y="0"/>
                  </a:lnTo>
                  <a:close/>
                  <a:moveTo>
                    <a:pt x="50" y="0"/>
                  </a:moveTo>
                  <a:lnTo>
                    <a:pt x="52" y="0"/>
                  </a:lnTo>
                  <a:lnTo>
                    <a:pt x="52" y="2"/>
                  </a:lnTo>
                  <a:lnTo>
                    <a:pt x="50" y="2"/>
                  </a:lnTo>
                  <a:lnTo>
                    <a:pt x="50" y="0"/>
                  </a:lnTo>
                  <a:close/>
                  <a:moveTo>
                    <a:pt x="60" y="0"/>
                  </a:moveTo>
                  <a:lnTo>
                    <a:pt x="62" y="0"/>
                  </a:lnTo>
                  <a:lnTo>
                    <a:pt x="62" y="2"/>
                  </a:lnTo>
                  <a:lnTo>
                    <a:pt x="60" y="2"/>
                  </a:lnTo>
                  <a:lnTo>
                    <a:pt x="60" y="0"/>
                  </a:lnTo>
                  <a:close/>
                  <a:moveTo>
                    <a:pt x="70" y="0"/>
                  </a:moveTo>
                  <a:lnTo>
                    <a:pt x="72" y="0"/>
                  </a:lnTo>
                  <a:lnTo>
                    <a:pt x="72" y="2"/>
                  </a:lnTo>
                  <a:lnTo>
                    <a:pt x="70" y="2"/>
                  </a:lnTo>
                  <a:lnTo>
                    <a:pt x="70" y="0"/>
                  </a:lnTo>
                  <a:close/>
                  <a:moveTo>
                    <a:pt x="79" y="0"/>
                  </a:moveTo>
                  <a:lnTo>
                    <a:pt x="81" y="0"/>
                  </a:lnTo>
                  <a:lnTo>
                    <a:pt x="81" y="2"/>
                  </a:lnTo>
                  <a:lnTo>
                    <a:pt x="79" y="2"/>
                  </a:lnTo>
                  <a:lnTo>
                    <a:pt x="79" y="0"/>
                  </a:lnTo>
                  <a:close/>
                  <a:moveTo>
                    <a:pt x="89" y="0"/>
                  </a:moveTo>
                  <a:lnTo>
                    <a:pt x="91" y="0"/>
                  </a:lnTo>
                  <a:lnTo>
                    <a:pt x="91" y="2"/>
                  </a:lnTo>
                  <a:lnTo>
                    <a:pt x="89" y="2"/>
                  </a:lnTo>
                  <a:lnTo>
                    <a:pt x="89" y="0"/>
                  </a:lnTo>
                  <a:close/>
                  <a:moveTo>
                    <a:pt x="99" y="0"/>
                  </a:moveTo>
                  <a:lnTo>
                    <a:pt x="101" y="0"/>
                  </a:lnTo>
                  <a:lnTo>
                    <a:pt x="101" y="2"/>
                  </a:lnTo>
                  <a:lnTo>
                    <a:pt x="99" y="2"/>
                  </a:lnTo>
                  <a:lnTo>
                    <a:pt x="99" y="0"/>
                  </a:lnTo>
                  <a:close/>
                  <a:moveTo>
                    <a:pt x="109" y="0"/>
                  </a:moveTo>
                  <a:lnTo>
                    <a:pt x="111" y="0"/>
                  </a:lnTo>
                  <a:lnTo>
                    <a:pt x="111" y="2"/>
                  </a:lnTo>
                  <a:lnTo>
                    <a:pt x="109" y="2"/>
                  </a:lnTo>
                  <a:lnTo>
                    <a:pt x="109" y="0"/>
                  </a:lnTo>
                  <a:close/>
                  <a:moveTo>
                    <a:pt x="119" y="0"/>
                  </a:moveTo>
                  <a:lnTo>
                    <a:pt x="121" y="0"/>
                  </a:lnTo>
                  <a:lnTo>
                    <a:pt x="121" y="2"/>
                  </a:lnTo>
                  <a:lnTo>
                    <a:pt x="119" y="2"/>
                  </a:lnTo>
                  <a:lnTo>
                    <a:pt x="119" y="0"/>
                  </a:lnTo>
                  <a:close/>
                  <a:moveTo>
                    <a:pt x="129" y="0"/>
                  </a:moveTo>
                  <a:lnTo>
                    <a:pt x="131" y="0"/>
                  </a:lnTo>
                  <a:lnTo>
                    <a:pt x="131" y="2"/>
                  </a:lnTo>
                  <a:lnTo>
                    <a:pt x="129" y="2"/>
                  </a:lnTo>
                  <a:lnTo>
                    <a:pt x="129" y="0"/>
                  </a:lnTo>
                  <a:close/>
                  <a:moveTo>
                    <a:pt x="139" y="0"/>
                  </a:moveTo>
                  <a:lnTo>
                    <a:pt x="141" y="0"/>
                  </a:lnTo>
                  <a:lnTo>
                    <a:pt x="141" y="2"/>
                  </a:lnTo>
                  <a:lnTo>
                    <a:pt x="139" y="2"/>
                  </a:lnTo>
                  <a:lnTo>
                    <a:pt x="139" y="0"/>
                  </a:lnTo>
                  <a:close/>
                  <a:moveTo>
                    <a:pt x="149" y="0"/>
                  </a:moveTo>
                  <a:lnTo>
                    <a:pt x="151" y="0"/>
                  </a:lnTo>
                  <a:lnTo>
                    <a:pt x="151" y="2"/>
                  </a:lnTo>
                  <a:lnTo>
                    <a:pt x="149" y="2"/>
                  </a:lnTo>
                  <a:lnTo>
                    <a:pt x="149" y="0"/>
                  </a:lnTo>
                  <a:close/>
                  <a:moveTo>
                    <a:pt x="158" y="0"/>
                  </a:moveTo>
                  <a:lnTo>
                    <a:pt x="160" y="0"/>
                  </a:lnTo>
                  <a:lnTo>
                    <a:pt x="160" y="2"/>
                  </a:lnTo>
                  <a:lnTo>
                    <a:pt x="158" y="2"/>
                  </a:lnTo>
                  <a:lnTo>
                    <a:pt x="158" y="0"/>
                  </a:lnTo>
                  <a:close/>
                  <a:moveTo>
                    <a:pt x="168" y="0"/>
                  </a:moveTo>
                  <a:lnTo>
                    <a:pt x="170" y="0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8" y="0"/>
                  </a:lnTo>
                  <a:close/>
                  <a:moveTo>
                    <a:pt x="178" y="0"/>
                  </a:moveTo>
                  <a:lnTo>
                    <a:pt x="180" y="0"/>
                  </a:lnTo>
                  <a:lnTo>
                    <a:pt x="180" y="2"/>
                  </a:lnTo>
                  <a:lnTo>
                    <a:pt x="178" y="2"/>
                  </a:lnTo>
                  <a:lnTo>
                    <a:pt x="178" y="0"/>
                  </a:lnTo>
                  <a:close/>
                  <a:moveTo>
                    <a:pt x="188" y="0"/>
                  </a:moveTo>
                  <a:lnTo>
                    <a:pt x="190" y="0"/>
                  </a:lnTo>
                  <a:lnTo>
                    <a:pt x="190" y="2"/>
                  </a:lnTo>
                  <a:lnTo>
                    <a:pt x="188" y="2"/>
                  </a:lnTo>
                  <a:lnTo>
                    <a:pt x="188" y="0"/>
                  </a:lnTo>
                  <a:close/>
                  <a:moveTo>
                    <a:pt x="198" y="0"/>
                  </a:moveTo>
                  <a:lnTo>
                    <a:pt x="200" y="0"/>
                  </a:lnTo>
                  <a:lnTo>
                    <a:pt x="200" y="2"/>
                  </a:lnTo>
                  <a:lnTo>
                    <a:pt x="198" y="2"/>
                  </a:lnTo>
                  <a:lnTo>
                    <a:pt x="198" y="0"/>
                  </a:lnTo>
                  <a:close/>
                  <a:moveTo>
                    <a:pt x="208" y="0"/>
                  </a:moveTo>
                  <a:lnTo>
                    <a:pt x="210" y="0"/>
                  </a:lnTo>
                  <a:lnTo>
                    <a:pt x="210" y="2"/>
                  </a:lnTo>
                  <a:lnTo>
                    <a:pt x="208" y="2"/>
                  </a:lnTo>
                  <a:lnTo>
                    <a:pt x="208" y="0"/>
                  </a:lnTo>
                  <a:close/>
                  <a:moveTo>
                    <a:pt x="218" y="0"/>
                  </a:moveTo>
                  <a:lnTo>
                    <a:pt x="220" y="0"/>
                  </a:lnTo>
                  <a:lnTo>
                    <a:pt x="220" y="2"/>
                  </a:lnTo>
                  <a:lnTo>
                    <a:pt x="218" y="2"/>
                  </a:lnTo>
                  <a:lnTo>
                    <a:pt x="218" y="0"/>
                  </a:lnTo>
                  <a:close/>
                  <a:moveTo>
                    <a:pt x="228" y="0"/>
                  </a:moveTo>
                  <a:lnTo>
                    <a:pt x="230" y="0"/>
                  </a:lnTo>
                  <a:lnTo>
                    <a:pt x="230" y="2"/>
                  </a:lnTo>
                  <a:lnTo>
                    <a:pt x="228" y="2"/>
                  </a:lnTo>
                  <a:lnTo>
                    <a:pt x="228" y="0"/>
                  </a:lnTo>
                  <a:close/>
                  <a:moveTo>
                    <a:pt x="237" y="0"/>
                  </a:moveTo>
                  <a:lnTo>
                    <a:pt x="239" y="0"/>
                  </a:lnTo>
                  <a:lnTo>
                    <a:pt x="239" y="2"/>
                  </a:lnTo>
                  <a:lnTo>
                    <a:pt x="237" y="2"/>
                  </a:lnTo>
                  <a:lnTo>
                    <a:pt x="237" y="0"/>
                  </a:lnTo>
                  <a:close/>
                  <a:moveTo>
                    <a:pt x="247" y="0"/>
                  </a:moveTo>
                  <a:lnTo>
                    <a:pt x="249" y="0"/>
                  </a:lnTo>
                  <a:lnTo>
                    <a:pt x="249" y="2"/>
                  </a:lnTo>
                  <a:lnTo>
                    <a:pt x="247" y="2"/>
                  </a:lnTo>
                  <a:lnTo>
                    <a:pt x="247" y="0"/>
                  </a:lnTo>
                  <a:close/>
                  <a:moveTo>
                    <a:pt x="257" y="0"/>
                  </a:moveTo>
                  <a:lnTo>
                    <a:pt x="259" y="0"/>
                  </a:lnTo>
                  <a:lnTo>
                    <a:pt x="259" y="2"/>
                  </a:lnTo>
                  <a:lnTo>
                    <a:pt x="257" y="2"/>
                  </a:lnTo>
                  <a:lnTo>
                    <a:pt x="257" y="0"/>
                  </a:lnTo>
                  <a:close/>
                  <a:moveTo>
                    <a:pt x="267" y="0"/>
                  </a:moveTo>
                  <a:lnTo>
                    <a:pt x="269" y="0"/>
                  </a:lnTo>
                  <a:lnTo>
                    <a:pt x="269" y="2"/>
                  </a:lnTo>
                  <a:lnTo>
                    <a:pt x="267" y="2"/>
                  </a:lnTo>
                  <a:lnTo>
                    <a:pt x="267" y="0"/>
                  </a:lnTo>
                  <a:close/>
                  <a:moveTo>
                    <a:pt x="277" y="0"/>
                  </a:moveTo>
                  <a:lnTo>
                    <a:pt x="279" y="0"/>
                  </a:lnTo>
                  <a:lnTo>
                    <a:pt x="279" y="2"/>
                  </a:lnTo>
                  <a:lnTo>
                    <a:pt x="277" y="2"/>
                  </a:lnTo>
                  <a:lnTo>
                    <a:pt x="277" y="0"/>
                  </a:lnTo>
                  <a:close/>
                  <a:moveTo>
                    <a:pt x="287" y="0"/>
                  </a:moveTo>
                  <a:lnTo>
                    <a:pt x="289" y="0"/>
                  </a:lnTo>
                  <a:lnTo>
                    <a:pt x="289" y="2"/>
                  </a:lnTo>
                  <a:lnTo>
                    <a:pt x="287" y="2"/>
                  </a:lnTo>
                  <a:lnTo>
                    <a:pt x="287" y="0"/>
                  </a:lnTo>
                  <a:close/>
                  <a:moveTo>
                    <a:pt x="297" y="0"/>
                  </a:moveTo>
                  <a:lnTo>
                    <a:pt x="299" y="0"/>
                  </a:lnTo>
                  <a:lnTo>
                    <a:pt x="299" y="2"/>
                  </a:lnTo>
                  <a:lnTo>
                    <a:pt x="297" y="2"/>
                  </a:lnTo>
                  <a:lnTo>
                    <a:pt x="297" y="0"/>
                  </a:lnTo>
                  <a:close/>
                  <a:moveTo>
                    <a:pt x="307" y="0"/>
                  </a:moveTo>
                  <a:lnTo>
                    <a:pt x="309" y="0"/>
                  </a:lnTo>
                  <a:lnTo>
                    <a:pt x="309" y="2"/>
                  </a:lnTo>
                  <a:lnTo>
                    <a:pt x="307" y="2"/>
                  </a:lnTo>
                  <a:lnTo>
                    <a:pt x="307" y="0"/>
                  </a:lnTo>
                  <a:close/>
                  <a:moveTo>
                    <a:pt x="316" y="0"/>
                  </a:moveTo>
                  <a:lnTo>
                    <a:pt x="318" y="0"/>
                  </a:lnTo>
                  <a:lnTo>
                    <a:pt x="318" y="2"/>
                  </a:lnTo>
                  <a:lnTo>
                    <a:pt x="316" y="2"/>
                  </a:lnTo>
                  <a:lnTo>
                    <a:pt x="316" y="0"/>
                  </a:lnTo>
                  <a:close/>
                  <a:moveTo>
                    <a:pt x="326" y="0"/>
                  </a:moveTo>
                  <a:lnTo>
                    <a:pt x="328" y="0"/>
                  </a:lnTo>
                  <a:lnTo>
                    <a:pt x="328" y="2"/>
                  </a:lnTo>
                  <a:lnTo>
                    <a:pt x="326" y="2"/>
                  </a:lnTo>
                  <a:lnTo>
                    <a:pt x="326" y="0"/>
                  </a:lnTo>
                  <a:close/>
                  <a:moveTo>
                    <a:pt x="336" y="0"/>
                  </a:moveTo>
                  <a:lnTo>
                    <a:pt x="338" y="0"/>
                  </a:lnTo>
                  <a:lnTo>
                    <a:pt x="338" y="2"/>
                  </a:lnTo>
                  <a:lnTo>
                    <a:pt x="336" y="2"/>
                  </a:lnTo>
                  <a:lnTo>
                    <a:pt x="336" y="0"/>
                  </a:lnTo>
                  <a:close/>
                  <a:moveTo>
                    <a:pt x="346" y="0"/>
                  </a:moveTo>
                  <a:lnTo>
                    <a:pt x="348" y="0"/>
                  </a:lnTo>
                  <a:lnTo>
                    <a:pt x="348" y="2"/>
                  </a:lnTo>
                  <a:lnTo>
                    <a:pt x="346" y="2"/>
                  </a:lnTo>
                  <a:lnTo>
                    <a:pt x="346" y="0"/>
                  </a:lnTo>
                  <a:close/>
                  <a:moveTo>
                    <a:pt x="356" y="0"/>
                  </a:moveTo>
                  <a:lnTo>
                    <a:pt x="358" y="0"/>
                  </a:lnTo>
                  <a:lnTo>
                    <a:pt x="358" y="2"/>
                  </a:lnTo>
                  <a:lnTo>
                    <a:pt x="356" y="2"/>
                  </a:lnTo>
                  <a:lnTo>
                    <a:pt x="356" y="0"/>
                  </a:lnTo>
                  <a:close/>
                  <a:moveTo>
                    <a:pt x="366" y="0"/>
                  </a:moveTo>
                  <a:lnTo>
                    <a:pt x="368" y="0"/>
                  </a:lnTo>
                  <a:lnTo>
                    <a:pt x="368" y="2"/>
                  </a:lnTo>
                  <a:lnTo>
                    <a:pt x="366" y="2"/>
                  </a:lnTo>
                  <a:lnTo>
                    <a:pt x="366" y="0"/>
                  </a:lnTo>
                  <a:close/>
                  <a:moveTo>
                    <a:pt x="376" y="0"/>
                  </a:moveTo>
                  <a:lnTo>
                    <a:pt x="378" y="0"/>
                  </a:lnTo>
                  <a:lnTo>
                    <a:pt x="378" y="2"/>
                  </a:lnTo>
                  <a:lnTo>
                    <a:pt x="376" y="2"/>
                  </a:lnTo>
                  <a:lnTo>
                    <a:pt x="376" y="0"/>
                  </a:lnTo>
                  <a:close/>
                  <a:moveTo>
                    <a:pt x="386" y="0"/>
                  </a:moveTo>
                  <a:lnTo>
                    <a:pt x="388" y="0"/>
                  </a:lnTo>
                  <a:lnTo>
                    <a:pt x="388" y="2"/>
                  </a:lnTo>
                  <a:lnTo>
                    <a:pt x="386" y="2"/>
                  </a:lnTo>
                  <a:lnTo>
                    <a:pt x="386" y="0"/>
                  </a:lnTo>
                  <a:close/>
                  <a:moveTo>
                    <a:pt x="395" y="0"/>
                  </a:moveTo>
                  <a:lnTo>
                    <a:pt x="397" y="0"/>
                  </a:lnTo>
                  <a:lnTo>
                    <a:pt x="397" y="2"/>
                  </a:lnTo>
                  <a:lnTo>
                    <a:pt x="395" y="2"/>
                  </a:lnTo>
                  <a:lnTo>
                    <a:pt x="395" y="0"/>
                  </a:lnTo>
                  <a:close/>
                  <a:moveTo>
                    <a:pt x="405" y="0"/>
                  </a:moveTo>
                  <a:lnTo>
                    <a:pt x="407" y="0"/>
                  </a:lnTo>
                  <a:lnTo>
                    <a:pt x="407" y="2"/>
                  </a:lnTo>
                  <a:lnTo>
                    <a:pt x="405" y="2"/>
                  </a:lnTo>
                  <a:lnTo>
                    <a:pt x="405" y="0"/>
                  </a:lnTo>
                  <a:close/>
                  <a:moveTo>
                    <a:pt x="415" y="0"/>
                  </a:moveTo>
                  <a:lnTo>
                    <a:pt x="417" y="0"/>
                  </a:lnTo>
                  <a:lnTo>
                    <a:pt x="417" y="2"/>
                  </a:lnTo>
                  <a:lnTo>
                    <a:pt x="415" y="2"/>
                  </a:lnTo>
                  <a:lnTo>
                    <a:pt x="415" y="0"/>
                  </a:lnTo>
                  <a:close/>
                  <a:moveTo>
                    <a:pt x="425" y="0"/>
                  </a:moveTo>
                  <a:lnTo>
                    <a:pt x="427" y="0"/>
                  </a:lnTo>
                  <a:lnTo>
                    <a:pt x="427" y="2"/>
                  </a:lnTo>
                  <a:lnTo>
                    <a:pt x="425" y="2"/>
                  </a:lnTo>
                  <a:lnTo>
                    <a:pt x="425" y="0"/>
                  </a:lnTo>
                  <a:close/>
                  <a:moveTo>
                    <a:pt x="435" y="0"/>
                  </a:moveTo>
                  <a:lnTo>
                    <a:pt x="437" y="0"/>
                  </a:lnTo>
                  <a:lnTo>
                    <a:pt x="437" y="2"/>
                  </a:lnTo>
                  <a:lnTo>
                    <a:pt x="435" y="2"/>
                  </a:lnTo>
                  <a:lnTo>
                    <a:pt x="435" y="0"/>
                  </a:lnTo>
                  <a:close/>
                  <a:moveTo>
                    <a:pt x="445" y="0"/>
                  </a:moveTo>
                  <a:lnTo>
                    <a:pt x="447" y="0"/>
                  </a:lnTo>
                  <a:lnTo>
                    <a:pt x="447" y="2"/>
                  </a:lnTo>
                  <a:lnTo>
                    <a:pt x="445" y="2"/>
                  </a:lnTo>
                  <a:lnTo>
                    <a:pt x="445" y="0"/>
                  </a:lnTo>
                  <a:close/>
                  <a:moveTo>
                    <a:pt x="455" y="0"/>
                  </a:moveTo>
                  <a:lnTo>
                    <a:pt x="457" y="0"/>
                  </a:lnTo>
                  <a:lnTo>
                    <a:pt x="457" y="2"/>
                  </a:lnTo>
                  <a:lnTo>
                    <a:pt x="455" y="2"/>
                  </a:lnTo>
                  <a:lnTo>
                    <a:pt x="455" y="0"/>
                  </a:lnTo>
                  <a:close/>
                  <a:moveTo>
                    <a:pt x="465" y="0"/>
                  </a:moveTo>
                  <a:lnTo>
                    <a:pt x="467" y="0"/>
                  </a:lnTo>
                  <a:lnTo>
                    <a:pt x="467" y="2"/>
                  </a:lnTo>
                  <a:lnTo>
                    <a:pt x="465" y="2"/>
                  </a:lnTo>
                  <a:lnTo>
                    <a:pt x="465" y="0"/>
                  </a:lnTo>
                  <a:close/>
                  <a:moveTo>
                    <a:pt x="474" y="0"/>
                  </a:moveTo>
                  <a:lnTo>
                    <a:pt x="476" y="0"/>
                  </a:lnTo>
                  <a:lnTo>
                    <a:pt x="476" y="2"/>
                  </a:lnTo>
                  <a:lnTo>
                    <a:pt x="474" y="2"/>
                  </a:lnTo>
                  <a:lnTo>
                    <a:pt x="474" y="0"/>
                  </a:lnTo>
                  <a:close/>
                  <a:moveTo>
                    <a:pt x="484" y="0"/>
                  </a:moveTo>
                  <a:lnTo>
                    <a:pt x="486" y="0"/>
                  </a:lnTo>
                  <a:lnTo>
                    <a:pt x="486" y="2"/>
                  </a:lnTo>
                  <a:lnTo>
                    <a:pt x="484" y="2"/>
                  </a:lnTo>
                  <a:lnTo>
                    <a:pt x="484" y="0"/>
                  </a:lnTo>
                  <a:close/>
                  <a:moveTo>
                    <a:pt x="494" y="0"/>
                  </a:moveTo>
                  <a:lnTo>
                    <a:pt x="496" y="0"/>
                  </a:lnTo>
                  <a:lnTo>
                    <a:pt x="496" y="2"/>
                  </a:lnTo>
                  <a:lnTo>
                    <a:pt x="494" y="2"/>
                  </a:lnTo>
                  <a:lnTo>
                    <a:pt x="494" y="0"/>
                  </a:lnTo>
                  <a:close/>
                  <a:moveTo>
                    <a:pt x="504" y="0"/>
                  </a:moveTo>
                  <a:lnTo>
                    <a:pt x="506" y="0"/>
                  </a:lnTo>
                  <a:lnTo>
                    <a:pt x="506" y="2"/>
                  </a:lnTo>
                  <a:lnTo>
                    <a:pt x="504" y="2"/>
                  </a:lnTo>
                  <a:lnTo>
                    <a:pt x="504" y="0"/>
                  </a:lnTo>
                  <a:close/>
                  <a:moveTo>
                    <a:pt x="514" y="0"/>
                  </a:moveTo>
                  <a:lnTo>
                    <a:pt x="516" y="0"/>
                  </a:lnTo>
                  <a:lnTo>
                    <a:pt x="516" y="2"/>
                  </a:lnTo>
                  <a:lnTo>
                    <a:pt x="514" y="2"/>
                  </a:lnTo>
                  <a:lnTo>
                    <a:pt x="514" y="0"/>
                  </a:lnTo>
                  <a:close/>
                  <a:moveTo>
                    <a:pt x="524" y="0"/>
                  </a:moveTo>
                  <a:lnTo>
                    <a:pt x="526" y="0"/>
                  </a:lnTo>
                  <a:lnTo>
                    <a:pt x="526" y="2"/>
                  </a:lnTo>
                  <a:lnTo>
                    <a:pt x="524" y="2"/>
                  </a:lnTo>
                  <a:lnTo>
                    <a:pt x="524" y="0"/>
                  </a:lnTo>
                  <a:close/>
                  <a:moveTo>
                    <a:pt x="534" y="0"/>
                  </a:moveTo>
                  <a:lnTo>
                    <a:pt x="536" y="0"/>
                  </a:lnTo>
                  <a:lnTo>
                    <a:pt x="536" y="2"/>
                  </a:lnTo>
                  <a:lnTo>
                    <a:pt x="534" y="2"/>
                  </a:lnTo>
                  <a:lnTo>
                    <a:pt x="534" y="0"/>
                  </a:lnTo>
                  <a:close/>
                  <a:moveTo>
                    <a:pt x="544" y="0"/>
                  </a:moveTo>
                  <a:lnTo>
                    <a:pt x="546" y="0"/>
                  </a:lnTo>
                  <a:lnTo>
                    <a:pt x="546" y="2"/>
                  </a:lnTo>
                  <a:lnTo>
                    <a:pt x="544" y="2"/>
                  </a:lnTo>
                  <a:lnTo>
                    <a:pt x="544" y="0"/>
                  </a:lnTo>
                  <a:close/>
                  <a:moveTo>
                    <a:pt x="553" y="0"/>
                  </a:moveTo>
                  <a:lnTo>
                    <a:pt x="555" y="0"/>
                  </a:lnTo>
                  <a:lnTo>
                    <a:pt x="555" y="2"/>
                  </a:lnTo>
                  <a:lnTo>
                    <a:pt x="553" y="2"/>
                  </a:lnTo>
                  <a:lnTo>
                    <a:pt x="553" y="0"/>
                  </a:lnTo>
                  <a:close/>
                  <a:moveTo>
                    <a:pt x="563" y="0"/>
                  </a:moveTo>
                  <a:lnTo>
                    <a:pt x="565" y="0"/>
                  </a:lnTo>
                  <a:lnTo>
                    <a:pt x="565" y="2"/>
                  </a:lnTo>
                  <a:lnTo>
                    <a:pt x="563" y="2"/>
                  </a:lnTo>
                  <a:lnTo>
                    <a:pt x="563" y="0"/>
                  </a:lnTo>
                  <a:close/>
                  <a:moveTo>
                    <a:pt x="573" y="0"/>
                  </a:moveTo>
                  <a:lnTo>
                    <a:pt x="575" y="0"/>
                  </a:lnTo>
                  <a:lnTo>
                    <a:pt x="575" y="2"/>
                  </a:lnTo>
                  <a:lnTo>
                    <a:pt x="573" y="2"/>
                  </a:lnTo>
                  <a:lnTo>
                    <a:pt x="573" y="0"/>
                  </a:lnTo>
                  <a:close/>
                  <a:moveTo>
                    <a:pt x="583" y="0"/>
                  </a:moveTo>
                  <a:lnTo>
                    <a:pt x="585" y="0"/>
                  </a:lnTo>
                  <a:lnTo>
                    <a:pt x="585" y="2"/>
                  </a:lnTo>
                  <a:lnTo>
                    <a:pt x="583" y="2"/>
                  </a:lnTo>
                  <a:lnTo>
                    <a:pt x="583" y="0"/>
                  </a:lnTo>
                  <a:close/>
                  <a:moveTo>
                    <a:pt x="593" y="0"/>
                  </a:moveTo>
                  <a:lnTo>
                    <a:pt x="595" y="0"/>
                  </a:lnTo>
                  <a:lnTo>
                    <a:pt x="595" y="2"/>
                  </a:lnTo>
                  <a:lnTo>
                    <a:pt x="593" y="2"/>
                  </a:lnTo>
                  <a:lnTo>
                    <a:pt x="593" y="0"/>
                  </a:lnTo>
                  <a:close/>
                  <a:moveTo>
                    <a:pt x="603" y="0"/>
                  </a:moveTo>
                  <a:lnTo>
                    <a:pt x="605" y="0"/>
                  </a:lnTo>
                  <a:lnTo>
                    <a:pt x="605" y="2"/>
                  </a:lnTo>
                  <a:lnTo>
                    <a:pt x="603" y="2"/>
                  </a:lnTo>
                  <a:lnTo>
                    <a:pt x="603" y="0"/>
                  </a:lnTo>
                  <a:close/>
                  <a:moveTo>
                    <a:pt x="613" y="0"/>
                  </a:moveTo>
                  <a:lnTo>
                    <a:pt x="615" y="0"/>
                  </a:lnTo>
                  <a:lnTo>
                    <a:pt x="615" y="2"/>
                  </a:lnTo>
                  <a:lnTo>
                    <a:pt x="613" y="2"/>
                  </a:lnTo>
                  <a:lnTo>
                    <a:pt x="613" y="0"/>
                  </a:lnTo>
                  <a:close/>
                  <a:moveTo>
                    <a:pt x="623" y="0"/>
                  </a:moveTo>
                  <a:lnTo>
                    <a:pt x="625" y="0"/>
                  </a:lnTo>
                  <a:lnTo>
                    <a:pt x="625" y="2"/>
                  </a:lnTo>
                  <a:lnTo>
                    <a:pt x="623" y="2"/>
                  </a:lnTo>
                  <a:lnTo>
                    <a:pt x="623" y="0"/>
                  </a:lnTo>
                  <a:close/>
                  <a:moveTo>
                    <a:pt x="632" y="0"/>
                  </a:moveTo>
                  <a:lnTo>
                    <a:pt x="634" y="0"/>
                  </a:lnTo>
                  <a:lnTo>
                    <a:pt x="634" y="2"/>
                  </a:lnTo>
                  <a:lnTo>
                    <a:pt x="632" y="2"/>
                  </a:lnTo>
                  <a:lnTo>
                    <a:pt x="632" y="0"/>
                  </a:lnTo>
                  <a:close/>
                  <a:moveTo>
                    <a:pt x="642" y="0"/>
                  </a:moveTo>
                  <a:lnTo>
                    <a:pt x="644" y="0"/>
                  </a:lnTo>
                  <a:lnTo>
                    <a:pt x="644" y="2"/>
                  </a:lnTo>
                  <a:lnTo>
                    <a:pt x="642" y="2"/>
                  </a:lnTo>
                  <a:lnTo>
                    <a:pt x="642" y="0"/>
                  </a:lnTo>
                  <a:close/>
                  <a:moveTo>
                    <a:pt x="652" y="0"/>
                  </a:moveTo>
                  <a:lnTo>
                    <a:pt x="654" y="0"/>
                  </a:lnTo>
                  <a:lnTo>
                    <a:pt x="654" y="2"/>
                  </a:lnTo>
                  <a:lnTo>
                    <a:pt x="652" y="2"/>
                  </a:lnTo>
                  <a:lnTo>
                    <a:pt x="652" y="0"/>
                  </a:lnTo>
                  <a:close/>
                  <a:moveTo>
                    <a:pt x="662" y="0"/>
                  </a:moveTo>
                  <a:lnTo>
                    <a:pt x="664" y="0"/>
                  </a:lnTo>
                  <a:lnTo>
                    <a:pt x="664" y="2"/>
                  </a:lnTo>
                  <a:lnTo>
                    <a:pt x="662" y="2"/>
                  </a:lnTo>
                  <a:lnTo>
                    <a:pt x="662" y="0"/>
                  </a:lnTo>
                  <a:close/>
                  <a:moveTo>
                    <a:pt x="672" y="0"/>
                  </a:moveTo>
                  <a:lnTo>
                    <a:pt x="674" y="0"/>
                  </a:lnTo>
                  <a:lnTo>
                    <a:pt x="674" y="2"/>
                  </a:lnTo>
                  <a:lnTo>
                    <a:pt x="672" y="2"/>
                  </a:lnTo>
                  <a:lnTo>
                    <a:pt x="672" y="0"/>
                  </a:lnTo>
                  <a:close/>
                  <a:moveTo>
                    <a:pt x="682" y="0"/>
                  </a:moveTo>
                  <a:lnTo>
                    <a:pt x="684" y="0"/>
                  </a:lnTo>
                  <a:lnTo>
                    <a:pt x="684" y="2"/>
                  </a:lnTo>
                  <a:lnTo>
                    <a:pt x="682" y="2"/>
                  </a:lnTo>
                  <a:lnTo>
                    <a:pt x="682" y="0"/>
                  </a:lnTo>
                  <a:close/>
                  <a:moveTo>
                    <a:pt x="692" y="0"/>
                  </a:moveTo>
                  <a:lnTo>
                    <a:pt x="694" y="0"/>
                  </a:lnTo>
                  <a:lnTo>
                    <a:pt x="694" y="2"/>
                  </a:lnTo>
                  <a:lnTo>
                    <a:pt x="692" y="2"/>
                  </a:lnTo>
                  <a:lnTo>
                    <a:pt x="692" y="0"/>
                  </a:lnTo>
                  <a:close/>
                  <a:moveTo>
                    <a:pt x="702" y="0"/>
                  </a:moveTo>
                  <a:lnTo>
                    <a:pt x="704" y="0"/>
                  </a:lnTo>
                  <a:lnTo>
                    <a:pt x="704" y="2"/>
                  </a:lnTo>
                  <a:lnTo>
                    <a:pt x="702" y="2"/>
                  </a:lnTo>
                  <a:lnTo>
                    <a:pt x="702" y="0"/>
                  </a:lnTo>
                  <a:close/>
                  <a:moveTo>
                    <a:pt x="711" y="0"/>
                  </a:moveTo>
                  <a:lnTo>
                    <a:pt x="713" y="0"/>
                  </a:lnTo>
                  <a:lnTo>
                    <a:pt x="713" y="2"/>
                  </a:lnTo>
                  <a:lnTo>
                    <a:pt x="711" y="2"/>
                  </a:lnTo>
                  <a:lnTo>
                    <a:pt x="711" y="0"/>
                  </a:lnTo>
                  <a:close/>
                  <a:moveTo>
                    <a:pt x="721" y="0"/>
                  </a:moveTo>
                  <a:lnTo>
                    <a:pt x="723" y="0"/>
                  </a:lnTo>
                  <a:lnTo>
                    <a:pt x="723" y="2"/>
                  </a:lnTo>
                  <a:lnTo>
                    <a:pt x="721" y="2"/>
                  </a:lnTo>
                  <a:lnTo>
                    <a:pt x="721" y="0"/>
                  </a:lnTo>
                  <a:close/>
                  <a:moveTo>
                    <a:pt x="731" y="0"/>
                  </a:moveTo>
                  <a:lnTo>
                    <a:pt x="733" y="0"/>
                  </a:lnTo>
                  <a:lnTo>
                    <a:pt x="733" y="2"/>
                  </a:lnTo>
                  <a:lnTo>
                    <a:pt x="731" y="2"/>
                  </a:lnTo>
                  <a:lnTo>
                    <a:pt x="731" y="0"/>
                  </a:lnTo>
                  <a:close/>
                  <a:moveTo>
                    <a:pt x="741" y="0"/>
                  </a:moveTo>
                  <a:lnTo>
                    <a:pt x="743" y="0"/>
                  </a:lnTo>
                  <a:lnTo>
                    <a:pt x="743" y="2"/>
                  </a:lnTo>
                  <a:lnTo>
                    <a:pt x="741" y="2"/>
                  </a:lnTo>
                  <a:lnTo>
                    <a:pt x="741" y="0"/>
                  </a:lnTo>
                  <a:close/>
                  <a:moveTo>
                    <a:pt x="751" y="0"/>
                  </a:moveTo>
                  <a:lnTo>
                    <a:pt x="753" y="0"/>
                  </a:lnTo>
                  <a:lnTo>
                    <a:pt x="753" y="2"/>
                  </a:lnTo>
                  <a:lnTo>
                    <a:pt x="751" y="2"/>
                  </a:lnTo>
                  <a:lnTo>
                    <a:pt x="751" y="0"/>
                  </a:lnTo>
                  <a:close/>
                  <a:moveTo>
                    <a:pt x="761" y="0"/>
                  </a:moveTo>
                  <a:lnTo>
                    <a:pt x="763" y="0"/>
                  </a:lnTo>
                  <a:lnTo>
                    <a:pt x="763" y="2"/>
                  </a:lnTo>
                  <a:lnTo>
                    <a:pt x="761" y="2"/>
                  </a:lnTo>
                  <a:lnTo>
                    <a:pt x="761" y="0"/>
                  </a:lnTo>
                  <a:close/>
                  <a:moveTo>
                    <a:pt x="771" y="0"/>
                  </a:moveTo>
                  <a:lnTo>
                    <a:pt x="773" y="0"/>
                  </a:lnTo>
                  <a:lnTo>
                    <a:pt x="773" y="2"/>
                  </a:lnTo>
                  <a:lnTo>
                    <a:pt x="771" y="2"/>
                  </a:lnTo>
                  <a:lnTo>
                    <a:pt x="771" y="0"/>
                  </a:lnTo>
                  <a:close/>
                  <a:moveTo>
                    <a:pt x="781" y="0"/>
                  </a:moveTo>
                  <a:lnTo>
                    <a:pt x="783" y="0"/>
                  </a:lnTo>
                  <a:lnTo>
                    <a:pt x="783" y="2"/>
                  </a:lnTo>
                  <a:lnTo>
                    <a:pt x="781" y="2"/>
                  </a:lnTo>
                  <a:lnTo>
                    <a:pt x="781" y="0"/>
                  </a:lnTo>
                  <a:close/>
                  <a:moveTo>
                    <a:pt x="790" y="0"/>
                  </a:moveTo>
                  <a:lnTo>
                    <a:pt x="792" y="0"/>
                  </a:lnTo>
                  <a:lnTo>
                    <a:pt x="792" y="2"/>
                  </a:lnTo>
                  <a:lnTo>
                    <a:pt x="790" y="2"/>
                  </a:lnTo>
                  <a:lnTo>
                    <a:pt x="790" y="0"/>
                  </a:lnTo>
                  <a:close/>
                  <a:moveTo>
                    <a:pt x="800" y="0"/>
                  </a:moveTo>
                  <a:lnTo>
                    <a:pt x="802" y="0"/>
                  </a:lnTo>
                  <a:lnTo>
                    <a:pt x="802" y="2"/>
                  </a:lnTo>
                  <a:lnTo>
                    <a:pt x="800" y="2"/>
                  </a:lnTo>
                  <a:lnTo>
                    <a:pt x="800" y="0"/>
                  </a:lnTo>
                  <a:close/>
                  <a:moveTo>
                    <a:pt x="810" y="0"/>
                  </a:moveTo>
                  <a:lnTo>
                    <a:pt x="812" y="0"/>
                  </a:lnTo>
                  <a:lnTo>
                    <a:pt x="812" y="2"/>
                  </a:lnTo>
                  <a:lnTo>
                    <a:pt x="810" y="2"/>
                  </a:lnTo>
                  <a:lnTo>
                    <a:pt x="810" y="0"/>
                  </a:lnTo>
                  <a:close/>
                  <a:moveTo>
                    <a:pt x="820" y="0"/>
                  </a:moveTo>
                  <a:lnTo>
                    <a:pt x="822" y="0"/>
                  </a:lnTo>
                  <a:lnTo>
                    <a:pt x="822" y="2"/>
                  </a:lnTo>
                  <a:lnTo>
                    <a:pt x="820" y="2"/>
                  </a:lnTo>
                  <a:lnTo>
                    <a:pt x="820" y="0"/>
                  </a:lnTo>
                  <a:close/>
                  <a:moveTo>
                    <a:pt x="830" y="0"/>
                  </a:moveTo>
                  <a:lnTo>
                    <a:pt x="832" y="0"/>
                  </a:lnTo>
                  <a:lnTo>
                    <a:pt x="832" y="2"/>
                  </a:lnTo>
                  <a:lnTo>
                    <a:pt x="830" y="2"/>
                  </a:lnTo>
                  <a:lnTo>
                    <a:pt x="830" y="0"/>
                  </a:lnTo>
                  <a:close/>
                  <a:moveTo>
                    <a:pt x="840" y="0"/>
                  </a:moveTo>
                  <a:lnTo>
                    <a:pt x="842" y="0"/>
                  </a:lnTo>
                  <a:lnTo>
                    <a:pt x="842" y="2"/>
                  </a:lnTo>
                  <a:lnTo>
                    <a:pt x="840" y="2"/>
                  </a:lnTo>
                  <a:lnTo>
                    <a:pt x="840" y="0"/>
                  </a:lnTo>
                  <a:close/>
                  <a:moveTo>
                    <a:pt x="850" y="0"/>
                  </a:moveTo>
                  <a:lnTo>
                    <a:pt x="852" y="0"/>
                  </a:lnTo>
                  <a:lnTo>
                    <a:pt x="852" y="2"/>
                  </a:lnTo>
                  <a:lnTo>
                    <a:pt x="850" y="2"/>
                  </a:lnTo>
                  <a:lnTo>
                    <a:pt x="850" y="0"/>
                  </a:lnTo>
                  <a:close/>
                  <a:moveTo>
                    <a:pt x="860" y="0"/>
                  </a:moveTo>
                  <a:lnTo>
                    <a:pt x="862" y="0"/>
                  </a:lnTo>
                  <a:lnTo>
                    <a:pt x="862" y="2"/>
                  </a:lnTo>
                  <a:lnTo>
                    <a:pt x="860" y="2"/>
                  </a:lnTo>
                  <a:lnTo>
                    <a:pt x="860" y="0"/>
                  </a:lnTo>
                  <a:close/>
                  <a:moveTo>
                    <a:pt x="869" y="0"/>
                  </a:moveTo>
                  <a:lnTo>
                    <a:pt x="871" y="0"/>
                  </a:lnTo>
                  <a:lnTo>
                    <a:pt x="871" y="2"/>
                  </a:lnTo>
                  <a:lnTo>
                    <a:pt x="869" y="2"/>
                  </a:lnTo>
                  <a:lnTo>
                    <a:pt x="869" y="0"/>
                  </a:lnTo>
                  <a:close/>
                  <a:moveTo>
                    <a:pt x="879" y="0"/>
                  </a:moveTo>
                  <a:lnTo>
                    <a:pt x="881" y="0"/>
                  </a:lnTo>
                  <a:lnTo>
                    <a:pt x="881" y="2"/>
                  </a:lnTo>
                  <a:lnTo>
                    <a:pt x="879" y="2"/>
                  </a:lnTo>
                  <a:lnTo>
                    <a:pt x="879" y="0"/>
                  </a:lnTo>
                  <a:close/>
                  <a:moveTo>
                    <a:pt x="889" y="0"/>
                  </a:moveTo>
                  <a:lnTo>
                    <a:pt x="891" y="0"/>
                  </a:lnTo>
                  <a:lnTo>
                    <a:pt x="891" y="2"/>
                  </a:lnTo>
                  <a:lnTo>
                    <a:pt x="889" y="2"/>
                  </a:lnTo>
                  <a:lnTo>
                    <a:pt x="889" y="0"/>
                  </a:lnTo>
                  <a:close/>
                  <a:moveTo>
                    <a:pt x="899" y="0"/>
                  </a:moveTo>
                  <a:lnTo>
                    <a:pt x="901" y="0"/>
                  </a:lnTo>
                  <a:lnTo>
                    <a:pt x="901" y="2"/>
                  </a:lnTo>
                  <a:lnTo>
                    <a:pt x="899" y="2"/>
                  </a:lnTo>
                  <a:lnTo>
                    <a:pt x="899" y="0"/>
                  </a:lnTo>
                  <a:close/>
                  <a:moveTo>
                    <a:pt x="909" y="0"/>
                  </a:moveTo>
                  <a:lnTo>
                    <a:pt x="911" y="0"/>
                  </a:lnTo>
                  <a:lnTo>
                    <a:pt x="911" y="2"/>
                  </a:lnTo>
                  <a:lnTo>
                    <a:pt x="909" y="2"/>
                  </a:lnTo>
                  <a:lnTo>
                    <a:pt x="909" y="0"/>
                  </a:lnTo>
                  <a:close/>
                  <a:moveTo>
                    <a:pt x="919" y="0"/>
                  </a:moveTo>
                  <a:lnTo>
                    <a:pt x="921" y="0"/>
                  </a:lnTo>
                  <a:lnTo>
                    <a:pt x="921" y="2"/>
                  </a:lnTo>
                  <a:lnTo>
                    <a:pt x="919" y="2"/>
                  </a:lnTo>
                  <a:lnTo>
                    <a:pt x="919" y="0"/>
                  </a:lnTo>
                  <a:close/>
                  <a:moveTo>
                    <a:pt x="929" y="0"/>
                  </a:moveTo>
                  <a:lnTo>
                    <a:pt x="931" y="0"/>
                  </a:lnTo>
                  <a:lnTo>
                    <a:pt x="931" y="2"/>
                  </a:lnTo>
                  <a:lnTo>
                    <a:pt x="929" y="2"/>
                  </a:lnTo>
                  <a:lnTo>
                    <a:pt x="929" y="0"/>
                  </a:lnTo>
                  <a:close/>
                  <a:moveTo>
                    <a:pt x="939" y="0"/>
                  </a:moveTo>
                  <a:lnTo>
                    <a:pt x="941" y="0"/>
                  </a:lnTo>
                  <a:lnTo>
                    <a:pt x="941" y="2"/>
                  </a:lnTo>
                  <a:lnTo>
                    <a:pt x="939" y="2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1" name="Freeform 28"/>
            <p:cNvSpPr>
              <a:spLocks noEditPoints="1"/>
            </p:cNvSpPr>
            <p:nvPr/>
          </p:nvSpPr>
          <p:spPr bwMode="auto">
            <a:xfrm>
              <a:off x="6083301" y="4095750"/>
              <a:ext cx="1493838" cy="3175"/>
            </a:xfrm>
            <a:custGeom>
              <a:avLst/>
              <a:gdLst>
                <a:gd name="T0" fmla="*/ 12 w 941"/>
                <a:gd name="T1" fmla="*/ 2 h 2"/>
                <a:gd name="T2" fmla="*/ 30 w 941"/>
                <a:gd name="T3" fmla="*/ 0 h 2"/>
                <a:gd name="T4" fmla="*/ 40 w 941"/>
                <a:gd name="T5" fmla="*/ 2 h 2"/>
                <a:gd name="T6" fmla="*/ 62 w 941"/>
                <a:gd name="T7" fmla="*/ 0 h 2"/>
                <a:gd name="T8" fmla="*/ 70 w 941"/>
                <a:gd name="T9" fmla="*/ 0 h 2"/>
                <a:gd name="T10" fmla="*/ 91 w 941"/>
                <a:gd name="T11" fmla="*/ 2 h 2"/>
                <a:gd name="T12" fmla="*/ 109 w 941"/>
                <a:gd name="T13" fmla="*/ 0 h 2"/>
                <a:gd name="T14" fmla="*/ 119 w 941"/>
                <a:gd name="T15" fmla="*/ 2 h 2"/>
                <a:gd name="T16" fmla="*/ 141 w 941"/>
                <a:gd name="T17" fmla="*/ 0 h 2"/>
                <a:gd name="T18" fmla="*/ 149 w 941"/>
                <a:gd name="T19" fmla="*/ 0 h 2"/>
                <a:gd name="T20" fmla="*/ 170 w 941"/>
                <a:gd name="T21" fmla="*/ 2 h 2"/>
                <a:gd name="T22" fmla="*/ 188 w 941"/>
                <a:gd name="T23" fmla="*/ 0 h 2"/>
                <a:gd name="T24" fmla="*/ 198 w 941"/>
                <a:gd name="T25" fmla="*/ 2 h 2"/>
                <a:gd name="T26" fmla="*/ 220 w 941"/>
                <a:gd name="T27" fmla="*/ 0 h 2"/>
                <a:gd name="T28" fmla="*/ 228 w 941"/>
                <a:gd name="T29" fmla="*/ 0 h 2"/>
                <a:gd name="T30" fmla="*/ 249 w 941"/>
                <a:gd name="T31" fmla="*/ 2 h 2"/>
                <a:gd name="T32" fmla="*/ 267 w 941"/>
                <a:gd name="T33" fmla="*/ 0 h 2"/>
                <a:gd name="T34" fmla="*/ 277 w 941"/>
                <a:gd name="T35" fmla="*/ 2 h 2"/>
                <a:gd name="T36" fmla="*/ 299 w 941"/>
                <a:gd name="T37" fmla="*/ 0 h 2"/>
                <a:gd name="T38" fmla="*/ 307 w 941"/>
                <a:gd name="T39" fmla="*/ 0 h 2"/>
                <a:gd name="T40" fmla="*/ 328 w 941"/>
                <a:gd name="T41" fmla="*/ 2 h 2"/>
                <a:gd name="T42" fmla="*/ 346 w 941"/>
                <a:gd name="T43" fmla="*/ 0 h 2"/>
                <a:gd name="T44" fmla="*/ 356 w 941"/>
                <a:gd name="T45" fmla="*/ 2 h 2"/>
                <a:gd name="T46" fmla="*/ 378 w 941"/>
                <a:gd name="T47" fmla="*/ 0 h 2"/>
                <a:gd name="T48" fmla="*/ 386 w 941"/>
                <a:gd name="T49" fmla="*/ 0 h 2"/>
                <a:gd name="T50" fmla="*/ 407 w 941"/>
                <a:gd name="T51" fmla="*/ 2 h 2"/>
                <a:gd name="T52" fmla="*/ 425 w 941"/>
                <a:gd name="T53" fmla="*/ 0 h 2"/>
                <a:gd name="T54" fmla="*/ 435 w 941"/>
                <a:gd name="T55" fmla="*/ 2 h 2"/>
                <a:gd name="T56" fmla="*/ 457 w 941"/>
                <a:gd name="T57" fmla="*/ 0 h 2"/>
                <a:gd name="T58" fmla="*/ 465 w 941"/>
                <a:gd name="T59" fmla="*/ 0 h 2"/>
                <a:gd name="T60" fmla="*/ 486 w 941"/>
                <a:gd name="T61" fmla="*/ 2 h 2"/>
                <a:gd name="T62" fmla="*/ 504 w 941"/>
                <a:gd name="T63" fmla="*/ 0 h 2"/>
                <a:gd name="T64" fmla="*/ 514 w 941"/>
                <a:gd name="T65" fmla="*/ 2 h 2"/>
                <a:gd name="T66" fmla="*/ 536 w 941"/>
                <a:gd name="T67" fmla="*/ 0 h 2"/>
                <a:gd name="T68" fmla="*/ 544 w 941"/>
                <a:gd name="T69" fmla="*/ 0 h 2"/>
                <a:gd name="T70" fmla="*/ 565 w 941"/>
                <a:gd name="T71" fmla="*/ 2 h 2"/>
                <a:gd name="T72" fmla="*/ 583 w 941"/>
                <a:gd name="T73" fmla="*/ 0 h 2"/>
                <a:gd name="T74" fmla="*/ 593 w 941"/>
                <a:gd name="T75" fmla="*/ 2 h 2"/>
                <a:gd name="T76" fmla="*/ 615 w 941"/>
                <a:gd name="T77" fmla="*/ 0 h 2"/>
                <a:gd name="T78" fmla="*/ 623 w 941"/>
                <a:gd name="T79" fmla="*/ 0 h 2"/>
                <a:gd name="T80" fmla="*/ 644 w 941"/>
                <a:gd name="T81" fmla="*/ 2 h 2"/>
                <a:gd name="T82" fmla="*/ 662 w 941"/>
                <a:gd name="T83" fmla="*/ 0 h 2"/>
                <a:gd name="T84" fmla="*/ 672 w 941"/>
                <a:gd name="T85" fmla="*/ 2 h 2"/>
                <a:gd name="T86" fmla="*/ 694 w 941"/>
                <a:gd name="T87" fmla="*/ 0 h 2"/>
                <a:gd name="T88" fmla="*/ 702 w 941"/>
                <a:gd name="T89" fmla="*/ 0 h 2"/>
                <a:gd name="T90" fmla="*/ 723 w 941"/>
                <a:gd name="T91" fmla="*/ 2 h 2"/>
                <a:gd name="T92" fmla="*/ 741 w 941"/>
                <a:gd name="T93" fmla="*/ 0 h 2"/>
                <a:gd name="T94" fmla="*/ 751 w 941"/>
                <a:gd name="T95" fmla="*/ 2 h 2"/>
                <a:gd name="T96" fmla="*/ 773 w 941"/>
                <a:gd name="T97" fmla="*/ 0 h 2"/>
                <a:gd name="T98" fmla="*/ 781 w 941"/>
                <a:gd name="T99" fmla="*/ 0 h 2"/>
                <a:gd name="T100" fmla="*/ 802 w 941"/>
                <a:gd name="T101" fmla="*/ 2 h 2"/>
                <a:gd name="T102" fmla="*/ 820 w 941"/>
                <a:gd name="T103" fmla="*/ 0 h 2"/>
                <a:gd name="T104" fmla="*/ 830 w 941"/>
                <a:gd name="T105" fmla="*/ 2 h 2"/>
                <a:gd name="T106" fmla="*/ 852 w 941"/>
                <a:gd name="T107" fmla="*/ 0 h 2"/>
                <a:gd name="T108" fmla="*/ 860 w 941"/>
                <a:gd name="T109" fmla="*/ 0 h 2"/>
                <a:gd name="T110" fmla="*/ 881 w 941"/>
                <a:gd name="T111" fmla="*/ 2 h 2"/>
                <a:gd name="T112" fmla="*/ 899 w 941"/>
                <a:gd name="T113" fmla="*/ 0 h 2"/>
                <a:gd name="T114" fmla="*/ 909 w 941"/>
                <a:gd name="T115" fmla="*/ 2 h 2"/>
                <a:gd name="T116" fmla="*/ 931 w 941"/>
                <a:gd name="T117" fmla="*/ 0 h 2"/>
                <a:gd name="T118" fmla="*/ 939 w 941"/>
                <a:gd name="T1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41" h="2">
                  <a:moveTo>
                    <a:pt x="0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10" y="0"/>
                  </a:moveTo>
                  <a:lnTo>
                    <a:pt x="12" y="0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0"/>
                  </a:lnTo>
                  <a:close/>
                  <a:moveTo>
                    <a:pt x="20" y="0"/>
                  </a:moveTo>
                  <a:lnTo>
                    <a:pt x="22" y="0"/>
                  </a:lnTo>
                  <a:lnTo>
                    <a:pt x="22" y="2"/>
                  </a:lnTo>
                  <a:lnTo>
                    <a:pt x="20" y="2"/>
                  </a:lnTo>
                  <a:lnTo>
                    <a:pt x="20" y="0"/>
                  </a:lnTo>
                  <a:close/>
                  <a:moveTo>
                    <a:pt x="30" y="0"/>
                  </a:moveTo>
                  <a:lnTo>
                    <a:pt x="32" y="0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30" y="0"/>
                  </a:lnTo>
                  <a:close/>
                  <a:moveTo>
                    <a:pt x="40" y="0"/>
                  </a:moveTo>
                  <a:lnTo>
                    <a:pt x="42" y="0"/>
                  </a:lnTo>
                  <a:lnTo>
                    <a:pt x="42" y="2"/>
                  </a:lnTo>
                  <a:lnTo>
                    <a:pt x="40" y="2"/>
                  </a:lnTo>
                  <a:lnTo>
                    <a:pt x="40" y="0"/>
                  </a:lnTo>
                  <a:close/>
                  <a:moveTo>
                    <a:pt x="50" y="0"/>
                  </a:moveTo>
                  <a:lnTo>
                    <a:pt x="52" y="0"/>
                  </a:lnTo>
                  <a:lnTo>
                    <a:pt x="52" y="2"/>
                  </a:lnTo>
                  <a:lnTo>
                    <a:pt x="50" y="2"/>
                  </a:lnTo>
                  <a:lnTo>
                    <a:pt x="50" y="0"/>
                  </a:lnTo>
                  <a:close/>
                  <a:moveTo>
                    <a:pt x="60" y="0"/>
                  </a:moveTo>
                  <a:lnTo>
                    <a:pt x="62" y="0"/>
                  </a:lnTo>
                  <a:lnTo>
                    <a:pt x="62" y="2"/>
                  </a:lnTo>
                  <a:lnTo>
                    <a:pt x="60" y="2"/>
                  </a:lnTo>
                  <a:lnTo>
                    <a:pt x="60" y="0"/>
                  </a:lnTo>
                  <a:close/>
                  <a:moveTo>
                    <a:pt x="70" y="0"/>
                  </a:moveTo>
                  <a:lnTo>
                    <a:pt x="72" y="0"/>
                  </a:lnTo>
                  <a:lnTo>
                    <a:pt x="72" y="2"/>
                  </a:lnTo>
                  <a:lnTo>
                    <a:pt x="70" y="2"/>
                  </a:lnTo>
                  <a:lnTo>
                    <a:pt x="70" y="0"/>
                  </a:lnTo>
                  <a:close/>
                  <a:moveTo>
                    <a:pt x="79" y="0"/>
                  </a:moveTo>
                  <a:lnTo>
                    <a:pt x="81" y="0"/>
                  </a:lnTo>
                  <a:lnTo>
                    <a:pt x="81" y="2"/>
                  </a:lnTo>
                  <a:lnTo>
                    <a:pt x="79" y="2"/>
                  </a:lnTo>
                  <a:lnTo>
                    <a:pt x="79" y="0"/>
                  </a:lnTo>
                  <a:close/>
                  <a:moveTo>
                    <a:pt x="89" y="0"/>
                  </a:moveTo>
                  <a:lnTo>
                    <a:pt x="91" y="0"/>
                  </a:lnTo>
                  <a:lnTo>
                    <a:pt x="91" y="2"/>
                  </a:lnTo>
                  <a:lnTo>
                    <a:pt x="89" y="2"/>
                  </a:lnTo>
                  <a:lnTo>
                    <a:pt x="89" y="0"/>
                  </a:lnTo>
                  <a:close/>
                  <a:moveTo>
                    <a:pt x="99" y="0"/>
                  </a:moveTo>
                  <a:lnTo>
                    <a:pt x="101" y="0"/>
                  </a:lnTo>
                  <a:lnTo>
                    <a:pt x="101" y="2"/>
                  </a:lnTo>
                  <a:lnTo>
                    <a:pt x="99" y="2"/>
                  </a:lnTo>
                  <a:lnTo>
                    <a:pt x="99" y="0"/>
                  </a:lnTo>
                  <a:close/>
                  <a:moveTo>
                    <a:pt x="109" y="0"/>
                  </a:moveTo>
                  <a:lnTo>
                    <a:pt x="111" y="0"/>
                  </a:lnTo>
                  <a:lnTo>
                    <a:pt x="111" y="2"/>
                  </a:lnTo>
                  <a:lnTo>
                    <a:pt x="109" y="2"/>
                  </a:lnTo>
                  <a:lnTo>
                    <a:pt x="109" y="0"/>
                  </a:lnTo>
                  <a:close/>
                  <a:moveTo>
                    <a:pt x="119" y="0"/>
                  </a:moveTo>
                  <a:lnTo>
                    <a:pt x="121" y="0"/>
                  </a:lnTo>
                  <a:lnTo>
                    <a:pt x="121" y="2"/>
                  </a:lnTo>
                  <a:lnTo>
                    <a:pt x="119" y="2"/>
                  </a:lnTo>
                  <a:lnTo>
                    <a:pt x="119" y="0"/>
                  </a:lnTo>
                  <a:close/>
                  <a:moveTo>
                    <a:pt x="129" y="0"/>
                  </a:moveTo>
                  <a:lnTo>
                    <a:pt x="131" y="0"/>
                  </a:lnTo>
                  <a:lnTo>
                    <a:pt x="131" y="2"/>
                  </a:lnTo>
                  <a:lnTo>
                    <a:pt x="129" y="2"/>
                  </a:lnTo>
                  <a:lnTo>
                    <a:pt x="129" y="0"/>
                  </a:lnTo>
                  <a:close/>
                  <a:moveTo>
                    <a:pt x="139" y="0"/>
                  </a:moveTo>
                  <a:lnTo>
                    <a:pt x="141" y="0"/>
                  </a:lnTo>
                  <a:lnTo>
                    <a:pt x="141" y="2"/>
                  </a:lnTo>
                  <a:lnTo>
                    <a:pt x="139" y="2"/>
                  </a:lnTo>
                  <a:lnTo>
                    <a:pt x="139" y="0"/>
                  </a:lnTo>
                  <a:close/>
                  <a:moveTo>
                    <a:pt x="149" y="0"/>
                  </a:moveTo>
                  <a:lnTo>
                    <a:pt x="151" y="0"/>
                  </a:lnTo>
                  <a:lnTo>
                    <a:pt x="151" y="2"/>
                  </a:lnTo>
                  <a:lnTo>
                    <a:pt x="149" y="2"/>
                  </a:lnTo>
                  <a:lnTo>
                    <a:pt x="149" y="0"/>
                  </a:lnTo>
                  <a:close/>
                  <a:moveTo>
                    <a:pt x="158" y="0"/>
                  </a:moveTo>
                  <a:lnTo>
                    <a:pt x="160" y="0"/>
                  </a:lnTo>
                  <a:lnTo>
                    <a:pt x="160" y="2"/>
                  </a:lnTo>
                  <a:lnTo>
                    <a:pt x="158" y="2"/>
                  </a:lnTo>
                  <a:lnTo>
                    <a:pt x="158" y="0"/>
                  </a:lnTo>
                  <a:close/>
                  <a:moveTo>
                    <a:pt x="168" y="0"/>
                  </a:moveTo>
                  <a:lnTo>
                    <a:pt x="170" y="0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8" y="0"/>
                  </a:lnTo>
                  <a:close/>
                  <a:moveTo>
                    <a:pt x="178" y="0"/>
                  </a:moveTo>
                  <a:lnTo>
                    <a:pt x="180" y="0"/>
                  </a:lnTo>
                  <a:lnTo>
                    <a:pt x="180" y="2"/>
                  </a:lnTo>
                  <a:lnTo>
                    <a:pt x="178" y="2"/>
                  </a:lnTo>
                  <a:lnTo>
                    <a:pt x="178" y="0"/>
                  </a:lnTo>
                  <a:close/>
                  <a:moveTo>
                    <a:pt x="188" y="0"/>
                  </a:moveTo>
                  <a:lnTo>
                    <a:pt x="190" y="0"/>
                  </a:lnTo>
                  <a:lnTo>
                    <a:pt x="190" y="2"/>
                  </a:lnTo>
                  <a:lnTo>
                    <a:pt x="188" y="2"/>
                  </a:lnTo>
                  <a:lnTo>
                    <a:pt x="188" y="0"/>
                  </a:lnTo>
                  <a:close/>
                  <a:moveTo>
                    <a:pt x="198" y="0"/>
                  </a:moveTo>
                  <a:lnTo>
                    <a:pt x="200" y="0"/>
                  </a:lnTo>
                  <a:lnTo>
                    <a:pt x="200" y="2"/>
                  </a:lnTo>
                  <a:lnTo>
                    <a:pt x="198" y="2"/>
                  </a:lnTo>
                  <a:lnTo>
                    <a:pt x="198" y="0"/>
                  </a:lnTo>
                  <a:close/>
                  <a:moveTo>
                    <a:pt x="208" y="0"/>
                  </a:moveTo>
                  <a:lnTo>
                    <a:pt x="210" y="0"/>
                  </a:lnTo>
                  <a:lnTo>
                    <a:pt x="210" y="2"/>
                  </a:lnTo>
                  <a:lnTo>
                    <a:pt x="208" y="2"/>
                  </a:lnTo>
                  <a:lnTo>
                    <a:pt x="208" y="0"/>
                  </a:lnTo>
                  <a:close/>
                  <a:moveTo>
                    <a:pt x="218" y="0"/>
                  </a:moveTo>
                  <a:lnTo>
                    <a:pt x="220" y="0"/>
                  </a:lnTo>
                  <a:lnTo>
                    <a:pt x="220" y="2"/>
                  </a:lnTo>
                  <a:lnTo>
                    <a:pt x="218" y="2"/>
                  </a:lnTo>
                  <a:lnTo>
                    <a:pt x="218" y="0"/>
                  </a:lnTo>
                  <a:close/>
                  <a:moveTo>
                    <a:pt x="228" y="0"/>
                  </a:moveTo>
                  <a:lnTo>
                    <a:pt x="230" y="0"/>
                  </a:lnTo>
                  <a:lnTo>
                    <a:pt x="230" y="2"/>
                  </a:lnTo>
                  <a:lnTo>
                    <a:pt x="228" y="2"/>
                  </a:lnTo>
                  <a:lnTo>
                    <a:pt x="228" y="0"/>
                  </a:lnTo>
                  <a:close/>
                  <a:moveTo>
                    <a:pt x="237" y="0"/>
                  </a:moveTo>
                  <a:lnTo>
                    <a:pt x="239" y="0"/>
                  </a:lnTo>
                  <a:lnTo>
                    <a:pt x="239" y="2"/>
                  </a:lnTo>
                  <a:lnTo>
                    <a:pt x="237" y="2"/>
                  </a:lnTo>
                  <a:lnTo>
                    <a:pt x="237" y="0"/>
                  </a:lnTo>
                  <a:close/>
                  <a:moveTo>
                    <a:pt x="247" y="0"/>
                  </a:moveTo>
                  <a:lnTo>
                    <a:pt x="249" y="0"/>
                  </a:lnTo>
                  <a:lnTo>
                    <a:pt x="249" y="2"/>
                  </a:lnTo>
                  <a:lnTo>
                    <a:pt x="247" y="2"/>
                  </a:lnTo>
                  <a:lnTo>
                    <a:pt x="247" y="0"/>
                  </a:lnTo>
                  <a:close/>
                  <a:moveTo>
                    <a:pt x="257" y="0"/>
                  </a:moveTo>
                  <a:lnTo>
                    <a:pt x="259" y="0"/>
                  </a:lnTo>
                  <a:lnTo>
                    <a:pt x="259" y="2"/>
                  </a:lnTo>
                  <a:lnTo>
                    <a:pt x="257" y="2"/>
                  </a:lnTo>
                  <a:lnTo>
                    <a:pt x="257" y="0"/>
                  </a:lnTo>
                  <a:close/>
                  <a:moveTo>
                    <a:pt x="267" y="0"/>
                  </a:moveTo>
                  <a:lnTo>
                    <a:pt x="269" y="0"/>
                  </a:lnTo>
                  <a:lnTo>
                    <a:pt x="269" y="2"/>
                  </a:lnTo>
                  <a:lnTo>
                    <a:pt x="267" y="2"/>
                  </a:lnTo>
                  <a:lnTo>
                    <a:pt x="267" y="0"/>
                  </a:lnTo>
                  <a:close/>
                  <a:moveTo>
                    <a:pt x="277" y="0"/>
                  </a:moveTo>
                  <a:lnTo>
                    <a:pt x="279" y="0"/>
                  </a:lnTo>
                  <a:lnTo>
                    <a:pt x="279" y="2"/>
                  </a:lnTo>
                  <a:lnTo>
                    <a:pt x="277" y="2"/>
                  </a:lnTo>
                  <a:lnTo>
                    <a:pt x="277" y="0"/>
                  </a:lnTo>
                  <a:close/>
                  <a:moveTo>
                    <a:pt x="287" y="0"/>
                  </a:moveTo>
                  <a:lnTo>
                    <a:pt x="289" y="0"/>
                  </a:lnTo>
                  <a:lnTo>
                    <a:pt x="289" y="2"/>
                  </a:lnTo>
                  <a:lnTo>
                    <a:pt x="287" y="2"/>
                  </a:lnTo>
                  <a:lnTo>
                    <a:pt x="287" y="0"/>
                  </a:lnTo>
                  <a:close/>
                  <a:moveTo>
                    <a:pt x="297" y="0"/>
                  </a:moveTo>
                  <a:lnTo>
                    <a:pt x="299" y="0"/>
                  </a:lnTo>
                  <a:lnTo>
                    <a:pt x="299" y="2"/>
                  </a:lnTo>
                  <a:lnTo>
                    <a:pt x="297" y="2"/>
                  </a:lnTo>
                  <a:lnTo>
                    <a:pt x="297" y="0"/>
                  </a:lnTo>
                  <a:close/>
                  <a:moveTo>
                    <a:pt x="307" y="0"/>
                  </a:moveTo>
                  <a:lnTo>
                    <a:pt x="309" y="0"/>
                  </a:lnTo>
                  <a:lnTo>
                    <a:pt x="309" y="2"/>
                  </a:lnTo>
                  <a:lnTo>
                    <a:pt x="307" y="2"/>
                  </a:lnTo>
                  <a:lnTo>
                    <a:pt x="307" y="0"/>
                  </a:lnTo>
                  <a:close/>
                  <a:moveTo>
                    <a:pt x="316" y="0"/>
                  </a:moveTo>
                  <a:lnTo>
                    <a:pt x="318" y="0"/>
                  </a:lnTo>
                  <a:lnTo>
                    <a:pt x="318" y="2"/>
                  </a:lnTo>
                  <a:lnTo>
                    <a:pt x="316" y="2"/>
                  </a:lnTo>
                  <a:lnTo>
                    <a:pt x="316" y="0"/>
                  </a:lnTo>
                  <a:close/>
                  <a:moveTo>
                    <a:pt x="326" y="0"/>
                  </a:moveTo>
                  <a:lnTo>
                    <a:pt x="328" y="0"/>
                  </a:lnTo>
                  <a:lnTo>
                    <a:pt x="328" y="2"/>
                  </a:lnTo>
                  <a:lnTo>
                    <a:pt x="326" y="2"/>
                  </a:lnTo>
                  <a:lnTo>
                    <a:pt x="326" y="0"/>
                  </a:lnTo>
                  <a:close/>
                  <a:moveTo>
                    <a:pt x="336" y="0"/>
                  </a:moveTo>
                  <a:lnTo>
                    <a:pt x="338" y="0"/>
                  </a:lnTo>
                  <a:lnTo>
                    <a:pt x="338" y="2"/>
                  </a:lnTo>
                  <a:lnTo>
                    <a:pt x="336" y="2"/>
                  </a:lnTo>
                  <a:lnTo>
                    <a:pt x="336" y="0"/>
                  </a:lnTo>
                  <a:close/>
                  <a:moveTo>
                    <a:pt x="346" y="0"/>
                  </a:moveTo>
                  <a:lnTo>
                    <a:pt x="348" y="0"/>
                  </a:lnTo>
                  <a:lnTo>
                    <a:pt x="348" y="2"/>
                  </a:lnTo>
                  <a:lnTo>
                    <a:pt x="346" y="2"/>
                  </a:lnTo>
                  <a:lnTo>
                    <a:pt x="346" y="0"/>
                  </a:lnTo>
                  <a:close/>
                  <a:moveTo>
                    <a:pt x="356" y="0"/>
                  </a:moveTo>
                  <a:lnTo>
                    <a:pt x="358" y="0"/>
                  </a:lnTo>
                  <a:lnTo>
                    <a:pt x="358" y="2"/>
                  </a:lnTo>
                  <a:lnTo>
                    <a:pt x="356" y="2"/>
                  </a:lnTo>
                  <a:lnTo>
                    <a:pt x="356" y="0"/>
                  </a:lnTo>
                  <a:close/>
                  <a:moveTo>
                    <a:pt x="366" y="0"/>
                  </a:moveTo>
                  <a:lnTo>
                    <a:pt x="368" y="0"/>
                  </a:lnTo>
                  <a:lnTo>
                    <a:pt x="368" y="2"/>
                  </a:lnTo>
                  <a:lnTo>
                    <a:pt x="366" y="2"/>
                  </a:lnTo>
                  <a:lnTo>
                    <a:pt x="366" y="0"/>
                  </a:lnTo>
                  <a:close/>
                  <a:moveTo>
                    <a:pt x="376" y="0"/>
                  </a:moveTo>
                  <a:lnTo>
                    <a:pt x="378" y="0"/>
                  </a:lnTo>
                  <a:lnTo>
                    <a:pt x="378" y="2"/>
                  </a:lnTo>
                  <a:lnTo>
                    <a:pt x="376" y="2"/>
                  </a:lnTo>
                  <a:lnTo>
                    <a:pt x="376" y="0"/>
                  </a:lnTo>
                  <a:close/>
                  <a:moveTo>
                    <a:pt x="386" y="0"/>
                  </a:moveTo>
                  <a:lnTo>
                    <a:pt x="388" y="0"/>
                  </a:lnTo>
                  <a:lnTo>
                    <a:pt x="388" y="2"/>
                  </a:lnTo>
                  <a:lnTo>
                    <a:pt x="386" y="2"/>
                  </a:lnTo>
                  <a:lnTo>
                    <a:pt x="386" y="0"/>
                  </a:lnTo>
                  <a:close/>
                  <a:moveTo>
                    <a:pt x="395" y="0"/>
                  </a:moveTo>
                  <a:lnTo>
                    <a:pt x="397" y="0"/>
                  </a:lnTo>
                  <a:lnTo>
                    <a:pt x="397" y="2"/>
                  </a:lnTo>
                  <a:lnTo>
                    <a:pt x="395" y="2"/>
                  </a:lnTo>
                  <a:lnTo>
                    <a:pt x="395" y="0"/>
                  </a:lnTo>
                  <a:close/>
                  <a:moveTo>
                    <a:pt x="405" y="0"/>
                  </a:moveTo>
                  <a:lnTo>
                    <a:pt x="407" y="0"/>
                  </a:lnTo>
                  <a:lnTo>
                    <a:pt x="407" y="2"/>
                  </a:lnTo>
                  <a:lnTo>
                    <a:pt x="405" y="2"/>
                  </a:lnTo>
                  <a:lnTo>
                    <a:pt x="405" y="0"/>
                  </a:lnTo>
                  <a:close/>
                  <a:moveTo>
                    <a:pt x="415" y="0"/>
                  </a:moveTo>
                  <a:lnTo>
                    <a:pt x="417" y="0"/>
                  </a:lnTo>
                  <a:lnTo>
                    <a:pt x="417" y="2"/>
                  </a:lnTo>
                  <a:lnTo>
                    <a:pt x="415" y="2"/>
                  </a:lnTo>
                  <a:lnTo>
                    <a:pt x="415" y="0"/>
                  </a:lnTo>
                  <a:close/>
                  <a:moveTo>
                    <a:pt x="425" y="0"/>
                  </a:moveTo>
                  <a:lnTo>
                    <a:pt x="427" y="0"/>
                  </a:lnTo>
                  <a:lnTo>
                    <a:pt x="427" y="2"/>
                  </a:lnTo>
                  <a:lnTo>
                    <a:pt x="425" y="2"/>
                  </a:lnTo>
                  <a:lnTo>
                    <a:pt x="425" y="0"/>
                  </a:lnTo>
                  <a:close/>
                  <a:moveTo>
                    <a:pt x="435" y="0"/>
                  </a:moveTo>
                  <a:lnTo>
                    <a:pt x="437" y="0"/>
                  </a:lnTo>
                  <a:lnTo>
                    <a:pt x="437" y="2"/>
                  </a:lnTo>
                  <a:lnTo>
                    <a:pt x="435" y="2"/>
                  </a:lnTo>
                  <a:lnTo>
                    <a:pt x="435" y="0"/>
                  </a:lnTo>
                  <a:close/>
                  <a:moveTo>
                    <a:pt x="445" y="0"/>
                  </a:moveTo>
                  <a:lnTo>
                    <a:pt x="447" y="0"/>
                  </a:lnTo>
                  <a:lnTo>
                    <a:pt x="447" y="2"/>
                  </a:lnTo>
                  <a:lnTo>
                    <a:pt x="445" y="2"/>
                  </a:lnTo>
                  <a:lnTo>
                    <a:pt x="445" y="0"/>
                  </a:lnTo>
                  <a:close/>
                  <a:moveTo>
                    <a:pt x="455" y="0"/>
                  </a:moveTo>
                  <a:lnTo>
                    <a:pt x="457" y="0"/>
                  </a:lnTo>
                  <a:lnTo>
                    <a:pt x="457" y="2"/>
                  </a:lnTo>
                  <a:lnTo>
                    <a:pt x="455" y="2"/>
                  </a:lnTo>
                  <a:lnTo>
                    <a:pt x="455" y="0"/>
                  </a:lnTo>
                  <a:close/>
                  <a:moveTo>
                    <a:pt x="465" y="0"/>
                  </a:moveTo>
                  <a:lnTo>
                    <a:pt x="467" y="0"/>
                  </a:lnTo>
                  <a:lnTo>
                    <a:pt x="467" y="2"/>
                  </a:lnTo>
                  <a:lnTo>
                    <a:pt x="465" y="2"/>
                  </a:lnTo>
                  <a:lnTo>
                    <a:pt x="465" y="0"/>
                  </a:lnTo>
                  <a:close/>
                  <a:moveTo>
                    <a:pt x="474" y="0"/>
                  </a:moveTo>
                  <a:lnTo>
                    <a:pt x="476" y="0"/>
                  </a:lnTo>
                  <a:lnTo>
                    <a:pt x="476" y="2"/>
                  </a:lnTo>
                  <a:lnTo>
                    <a:pt x="474" y="2"/>
                  </a:lnTo>
                  <a:lnTo>
                    <a:pt x="474" y="0"/>
                  </a:lnTo>
                  <a:close/>
                  <a:moveTo>
                    <a:pt x="484" y="0"/>
                  </a:moveTo>
                  <a:lnTo>
                    <a:pt x="486" y="0"/>
                  </a:lnTo>
                  <a:lnTo>
                    <a:pt x="486" y="2"/>
                  </a:lnTo>
                  <a:lnTo>
                    <a:pt x="484" y="2"/>
                  </a:lnTo>
                  <a:lnTo>
                    <a:pt x="484" y="0"/>
                  </a:lnTo>
                  <a:close/>
                  <a:moveTo>
                    <a:pt x="494" y="0"/>
                  </a:moveTo>
                  <a:lnTo>
                    <a:pt x="496" y="0"/>
                  </a:lnTo>
                  <a:lnTo>
                    <a:pt x="496" y="2"/>
                  </a:lnTo>
                  <a:lnTo>
                    <a:pt x="494" y="2"/>
                  </a:lnTo>
                  <a:lnTo>
                    <a:pt x="494" y="0"/>
                  </a:lnTo>
                  <a:close/>
                  <a:moveTo>
                    <a:pt x="504" y="0"/>
                  </a:moveTo>
                  <a:lnTo>
                    <a:pt x="506" y="0"/>
                  </a:lnTo>
                  <a:lnTo>
                    <a:pt x="506" y="2"/>
                  </a:lnTo>
                  <a:lnTo>
                    <a:pt x="504" y="2"/>
                  </a:lnTo>
                  <a:lnTo>
                    <a:pt x="504" y="0"/>
                  </a:lnTo>
                  <a:close/>
                  <a:moveTo>
                    <a:pt x="514" y="0"/>
                  </a:moveTo>
                  <a:lnTo>
                    <a:pt x="516" y="0"/>
                  </a:lnTo>
                  <a:lnTo>
                    <a:pt x="516" y="2"/>
                  </a:lnTo>
                  <a:lnTo>
                    <a:pt x="514" y="2"/>
                  </a:lnTo>
                  <a:lnTo>
                    <a:pt x="514" y="0"/>
                  </a:lnTo>
                  <a:close/>
                  <a:moveTo>
                    <a:pt x="524" y="0"/>
                  </a:moveTo>
                  <a:lnTo>
                    <a:pt x="526" y="0"/>
                  </a:lnTo>
                  <a:lnTo>
                    <a:pt x="526" y="2"/>
                  </a:lnTo>
                  <a:lnTo>
                    <a:pt x="524" y="2"/>
                  </a:lnTo>
                  <a:lnTo>
                    <a:pt x="524" y="0"/>
                  </a:lnTo>
                  <a:close/>
                  <a:moveTo>
                    <a:pt x="534" y="0"/>
                  </a:moveTo>
                  <a:lnTo>
                    <a:pt x="536" y="0"/>
                  </a:lnTo>
                  <a:lnTo>
                    <a:pt x="536" y="2"/>
                  </a:lnTo>
                  <a:lnTo>
                    <a:pt x="534" y="2"/>
                  </a:lnTo>
                  <a:lnTo>
                    <a:pt x="534" y="0"/>
                  </a:lnTo>
                  <a:close/>
                  <a:moveTo>
                    <a:pt x="544" y="0"/>
                  </a:moveTo>
                  <a:lnTo>
                    <a:pt x="546" y="0"/>
                  </a:lnTo>
                  <a:lnTo>
                    <a:pt x="546" y="2"/>
                  </a:lnTo>
                  <a:lnTo>
                    <a:pt x="544" y="2"/>
                  </a:lnTo>
                  <a:lnTo>
                    <a:pt x="544" y="0"/>
                  </a:lnTo>
                  <a:close/>
                  <a:moveTo>
                    <a:pt x="553" y="0"/>
                  </a:moveTo>
                  <a:lnTo>
                    <a:pt x="555" y="0"/>
                  </a:lnTo>
                  <a:lnTo>
                    <a:pt x="555" y="2"/>
                  </a:lnTo>
                  <a:lnTo>
                    <a:pt x="553" y="2"/>
                  </a:lnTo>
                  <a:lnTo>
                    <a:pt x="553" y="0"/>
                  </a:lnTo>
                  <a:close/>
                  <a:moveTo>
                    <a:pt x="563" y="0"/>
                  </a:moveTo>
                  <a:lnTo>
                    <a:pt x="565" y="0"/>
                  </a:lnTo>
                  <a:lnTo>
                    <a:pt x="565" y="2"/>
                  </a:lnTo>
                  <a:lnTo>
                    <a:pt x="563" y="2"/>
                  </a:lnTo>
                  <a:lnTo>
                    <a:pt x="563" y="0"/>
                  </a:lnTo>
                  <a:close/>
                  <a:moveTo>
                    <a:pt x="573" y="0"/>
                  </a:moveTo>
                  <a:lnTo>
                    <a:pt x="575" y="0"/>
                  </a:lnTo>
                  <a:lnTo>
                    <a:pt x="575" y="2"/>
                  </a:lnTo>
                  <a:lnTo>
                    <a:pt x="573" y="2"/>
                  </a:lnTo>
                  <a:lnTo>
                    <a:pt x="573" y="0"/>
                  </a:lnTo>
                  <a:close/>
                  <a:moveTo>
                    <a:pt x="583" y="0"/>
                  </a:moveTo>
                  <a:lnTo>
                    <a:pt x="585" y="0"/>
                  </a:lnTo>
                  <a:lnTo>
                    <a:pt x="585" y="2"/>
                  </a:lnTo>
                  <a:lnTo>
                    <a:pt x="583" y="2"/>
                  </a:lnTo>
                  <a:lnTo>
                    <a:pt x="583" y="0"/>
                  </a:lnTo>
                  <a:close/>
                  <a:moveTo>
                    <a:pt x="593" y="0"/>
                  </a:moveTo>
                  <a:lnTo>
                    <a:pt x="595" y="0"/>
                  </a:lnTo>
                  <a:lnTo>
                    <a:pt x="595" y="2"/>
                  </a:lnTo>
                  <a:lnTo>
                    <a:pt x="593" y="2"/>
                  </a:lnTo>
                  <a:lnTo>
                    <a:pt x="593" y="0"/>
                  </a:lnTo>
                  <a:close/>
                  <a:moveTo>
                    <a:pt x="603" y="0"/>
                  </a:moveTo>
                  <a:lnTo>
                    <a:pt x="605" y="0"/>
                  </a:lnTo>
                  <a:lnTo>
                    <a:pt x="605" y="2"/>
                  </a:lnTo>
                  <a:lnTo>
                    <a:pt x="603" y="2"/>
                  </a:lnTo>
                  <a:lnTo>
                    <a:pt x="603" y="0"/>
                  </a:lnTo>
                  <a:close/>
                  <a:moveTo>
                    <a:pt x="613" y="0"/>
                  </a:moveTo>
                  <a:lnTo>
                    <a:pt x="615" y="0"/>
                  </a:lnTo>
                  <a:lnTo>
                    <a:pt x="615" y="2"/>
                  </a:lnTo>
                  <a:lnTo>
                    <a:pt x="613" y="2"/>
                  </a:lnTo>
                  <a:lnTo>
                    <a:pt x="613" y="0"/>
                  </a:lnTo>
                  <a:close/>
                  <a:moveTo>
                    <a:pt x="623" y="0"/>
                  </a:moveTo>
                  <a:lnTo>
                    <a:pt x="625" y="0"/>
                  </a:lnTo>
                  <a:lnTo>
                    <a:pt x="625" y="2"/>
                  </a:lnTo>
                  <a:lnTo>
                    <a:pt x="623" y="2"/>
                  </a:lnTo>
                  <a:lnTo>
                    <a:pt x="623" y="0"/>
                  </a:lnTo>
                  <a:close/>
                  <a:moveTo>
                    <a:pt x="632" y="0"/>
                  </a:moveTo>
                  <a:lnTo>
                    <a:pt x="634" y="0"/>
                  </a:lnTo>
                  <a:lnTo>
                    <a:pt x="634" y="2"/>
                  </a:lnTo>
                  <a:lnTo>
                    <a:pt x="632" y="2"/>
                  </a:lnTo>
                  <a:lnTo>
                    <a:pt x="632" y="0"/>
                  </a:lnTo>
                  <a:close/>
                  <a:moveTo>
                    <a:pt x="642" y="0"/>
                  </a:moveTo>
                  <a:lnTo>
                    <a:pt x="644" y="0"/>
                  </a:lnTo>
                  <a:lnTo>
                    <a:pt x="644" y="2"/>
                  </a:lnTo>
                  <a:lnTo>
                    <a:pt x="642" y="2"/>
                  </a:lnTo>
                  <a:lnTo>
                    <a:pt x="642" y="0"/>
                  </a:lnTo>
                  <a:close/>
                  <a:moveTo>
                    <a:pt x="652" y="0"/>
                  </a:moveTo>
                  <a:lnTo>
                    <a:pt x="654" y="0"/>
                  </a:lnTo>
                  <a:lnTo>
                    <a:pt x="654" y="2"/>
                  </a:lnTo>
                  <a:lnTo>
                    <a:pt x="652" y="2"/>
                  </a:lnTo>
                  <a:lnTo>
                    <a:pt x="652" y="0"/>
                  </a:lnTo>
                  <a:close/>
                  <a:moveTo>
                    <a:pt x="662" y="0"/>
                  </a:moveTo>
                  <a:lnTo>
                    <a:pt x="664" y="0"/>
                  </a:lnTo>
                  <a:lnTo>
                    <a:pt x="664" y="2"/>
                  </a:lnTo>
                  <a:lnTo>
                    <a:pt x="662" y="2"/>
                  </a:lnTo>
                  <a:lnTo>
                    <a:pt x="662" y="0"/>
                  </a:lnTo>
                  <a:close/>
                  <a:moveTo>
                    <a:pt x="672" y="0"/>
                  </a:moveTo>
                  <a:lnTo>
                    <a:pt x="674" y="0"/>
                  </a:lnTo>
                  <a:lnTo>
                    <a:pt x="674" y="2"/>
                  </a:lnTo>
                  <a:lnTo>
                    <a:pt x="672" y="2"/>
                  </a:lnTo>
                  <a:lnTo>
                    <a:pt x="672" y="0"/>
                  </a:lnTo>
                  <a:close/>
                  <a:moveTo>
                    <a:pt x="682" y="0"/>
                  </a:moveTo>
                  <a:lnTo>
                    <a:pt x="684" y="0"/>
                  </a:lnTo>
                  <a:lnTo>
                    <a:pt x="684" y="2"/>
                  </a:lnTo>
                  <a:lnTo>
                    <a:pt x="682" y="2"/>
                  </a:lnTo>
                  <a:lnTo>
                    <a:pt x="682" y="0"/>
                  </a:lnTo>
                  <a:close/>
                  <a:moveTo>
                    <a:pt x="692" y="0"/>
                  </a:moveTo>
                  <a:lnTo>
                    <a:pt x="694" y="0"/>
                  </a:lnTo>
                  <a:lnTo>
                    <a:pt x="694" y="2"/>
                  </a:lnTo>
                  <a:lnTo>
                    <a:pt x="692" y="2"/>
                  </a:lnTo>
                  <a:lnTo>
                    <a:pt x="692" y="0"/>
                  </a:lnTo>
                  <a:close/>
                  <a:moveTo>
                    <a:pt x="702" y="0"/>
                  </a:moveTo>
                  <a:lnTo>
                    <a:pt x="704" y="0"/>
                  </a:lnTo>
                  <a:lnTo>
                    <a:pt x="704" y="2"/>
                  </a:lnTo>
                  <a:lnTo>
                    <a:pt x="702" y="2"/>
                  </a:lnTo>
                  <a:lnTo>
                    <a:pt x="702" y="0"/>
                  </a:lnTo>
                  <a:close/>
                  <a:moveTo>
                    <a:pt x="711" y="0"/>
                  </a:moveTo>
                  <a:lnTo>
                    <a:pt x="713" y="0"/>
                  </a:lnTo>
                  <a:lnTo>
                    <a:pt x="713" y="2"/>
                  </a:lnTo>
                  <a:lnTo>
                    <a:pt x="711" y="2"/>
                  </a:lnTo>
                  <a:lnTo>
                    <a:pt x="711" y="0"/>
                  </a:lnTo>
                  <a:close/>
                  <a:moveTo>
                    <a:pt x="721" y="0"/>
                  </a:moveTo>
                  <a:lnTo>
                    <a:pt x="723" y="0"/>
                  </a:lnTo>
                  <a:lnTo>
                    <a:pt x="723" y="2"/>
                  </a:lnTo>
                  <a:lnTo>
                    <a:pt x="721" y="2"/>
                  </a:lnTo>
                  <a:lnTo>
                    <a:pt x="721" y="0"/>
                  </a:lnTo>
                  <a:close/>
                  <a:moveTo>
                    <a:pt x="731" y="0"/>
                  </a:moveTo>
                  <a:lnTo>
                    <a:pt x="733" y="0"/>
                  </a:lnTo>
                  <a:lnTo>
                    <a:pt x="733" y="2"/>
                  </a:lnTo>
                  <a:lnTo>
                    <a:pt x="731" y="2"/>
                  </a:lnTo>
                  <a:lnTo>
                    <a:pt x="731" y="0"/>
                  </a:lnTo>
                  <a:close/>
                  <a:moveTo>
                    <a:pt x="741" y="0"/>
                  </a:moveTo>
                  <a:lnTo>
                    <a:pt x="743" y="0"/>
                  </a:lnTo>
                  <a:lnTo>
                    <a:pt x="743" y="2"/>
                  </a:lnTo>
                  <a:lnTo>
                    <a:pt x="741" y="2"/>
                  </a:lnTo>
                  <a:lnTo>
                    <a:pt x="741" y="0"/>
                  </a:lnTo>
                  <a:close/>
                  <a:moveTo>
                    <a:pt x="751" y="0"/>
                  </a:moveTo>
                  <a:lnTo>
                    <a:pt x="753" y="0"/>
                  </a:lnTo>
                  <a:lnTo>
                    <a:pt x="753" y="2"/>
                  </a:lnTo>
                  <a:lnTo>
                    <a:pt x="751" y="2"/>
                  </a:lnTo>
                  <a:lnTo>
                    <a:pt x="751" y="0"/>
                  </a:lnTo>
                  <a:close/>
                  <a:moveTo>
                    <a:pt x="761" y="0"/>
                  </a:moveTo>
                  <a:lnTo>
                    <a:pt x="763" y="0"/>
                  </a:lnTo>
                  <a:lnTo>
                    <a:pt x="763" y="2"/>
                  </a:lnTo>
                  <a:lnTo>
                    <a:pt x="761" y="2"/>
                  </a:lnTo>
                  <a:lnTo>
                    <a:pt x="761" y="0"/>
                  </a:lnTo>
                  <a:close/>
                  <a:moveTo>
                    <a:pt x="771" y="0"/>
                  </a:moveTo>
                  <a:lnTo>
                    <a:pt x="773" y="0"/>
                  </a:lnTo>
                  <a:lnTo>
                    <a:pt x="773" y="2"/>
                  </a:lnTo>
                  <a:lnTo>
                    <a:pt x="771" y="2"/>
                  </a:lnTo>
                  <a:lnTo>
                    <a:pt x="771" y="0"/>
                  </a:lnTo>
                  <a:close/>
                  <a:moveTo>
                    <a:pt x="781" y="0"/>
                  </a:moveTo>
                  <a:lnTo>
                    <a:pt x="783" y="0"/>
                  </a:lnTo>
                  <a:lnTo>
                    <a:pt x="783" y="2"/>
                  </a:lnTo>
                  <a:lnTo>
                    <a:pt x="781" y="2"/>
                  </a:lnTo>
                  <a:lnTo>
                    <a:pt x="781" y="0"/>
                  </a:lnTo>
                  <a:close/>
                  <a:moveTo>
                    <a:pt x="790" y="0"/>
                  </a:moveTo>
                  <a:lnTo>
                    <a:pt x="792" y="0"/>
                  </a:lnTo>
                  <a:lnTo>
                    <a:pt x="792" y="2"/>
                  </a:lnTo>
                  <a:lnTo>
                    <a:pt x="790" y="2"/>
                  </a:lnTo>
                  <a:lnTo>
                    <a:pt x="790" y="0"/>
                  </a:lnTo>
                  <a:close/>
                  <a:moveTo>
                    <a:pt x="800" y="0"/>
                  </a:moveTo>
                  <a:lnTo>
                    <a:pt x="802" y="0"/>
                  </a:lnTo>
                  <a:lnTo>
                    <a:pt x="802" y="2"/>
                  </a:lnTo>
                  <a:lnTo>
                    <a:pt x="800" y="2"/>
                  </a:lnTo>
                  <a:lnTo>
                    <a:pt x="800" y="0"/>
                  </a:lnTo>
                  <a:close/>
                  <a:moveTo>
                    <a:pt x="810" y="0"/>
                  </a:moveTo>
                  <a:lnTo>
                    <a:pt x="812" y="0"/>
                  </a:lnTo>
                  <a:lnTo>
                    <a:pt x="812" y="2"/>
                  </a:lnTo>
                  <a:lnTo>
                    <a:pt x="810" y="2"/>
                  </a:lnTo>
                  <a:lnTo>
                    <a:pt x="810" y="0"/>
                  </a:lnTo>
                  <a:close/>
                  <a:moveTo>
                    <a:pt x="820" y="0"/>
                  </a:moveTo>
                  <a:lnTo>
                    <a:pt x="822" y="0"/>
                  </a:lnTo>
                  <a:lnTo>
                    <a:pt x="822" y="2"/>
                  </a:lnTo>
                  <a:lnTo>
                    <a:pt x="820" y="2"/>
                  </a:lnTo>
                  <a:lnTo>
                    <a:pt x="820" y="0"/>
                  </a:lnTo>
                  <a:close/>
                  <a:moveTo>
                    <a:pt x="830" y="0"/>
                  </a:moveTo>
                  <a:lnTo>
                    <a:pt x="832" y="0"/>
                  </a:lnTo>
                  <a:lnTo>
                    <a:pt x="832" y="2"/>
                  </a:lnTo>
                  <a:lnTo>
                    <a:pt x="830" y="2"/>
                  </a:lnTo>
                  <a:lnTo>
                    <a:pt x="830" y="0"/>
                  </a:lnTo>
                  <a:close/>
                  <a:moveTo>
                    <a:pt x="840" y="0"/>
                  </a:moveTo>
                  <a:lnTo>
                    <a:pt x="842" y="0"/>
                  </a:lnTo>
                  <a:lnTo>
                    <a:pt x="842" y="2"/>
                  </a:lnTo>
                  <a:lnTo>
                    <a:pt x="840" y="2"/>
                  </a:lnTo>
                  <a:lnTo>
                    <a:pt x="840" y="0"/>
                  </a:lnTo>
                  <a:close/>
                  <a:moveTo>
                    <a:pt x="850" y="0"/>
                  </a:moveTo>
                  <a:lnTo>
                    <a:pt x="852" y="0"/>
                  </a:lnTo>
                  <a:lnTo>
                    <a:pt x="852" y="2"/>
                  </a:lnTo>
                  <a:lnTo>
                    <a:pt x="850" y="2"/>
                  </a:lnTo>
                  <a:lnTo>
                    <a:pt x="850" y="0"/>
                  </a:lnTo>
                  <a:close/>
                  <a:moveTo>
                    <a:pt x="860" y="0"/>
                  </a:moveTo>
                  <a:lnTo>
                    <a:pt x="862" y="0"/>
                  </a:lnTo>
                  <a:lnTo>
                    <a:pt x="862" y="2"/>
                  </a:lnTo>
                  <a:lnTo>
                    <a:pt x="860" y="2"/>
                  </a:lnTo>
                  <a:lnTo>
                    <a:pt x="860" y="0"/>
                  </a:lnTo>
                  <a:close/>
                  <a:moveTo>
                    <a:pt x="869" y="0"/>
                  </a:moveTo>
                  <a:lnTo>
                    <a:pt x="871" y="0"/>
                  </a:lnTo>
                  <a:lnTo>
                    <a:pt x="871" y="2"/>
                  </a:lnTo>
                  <a:lnTo>
                    <a:pt x="869" y="2"/>
                  </a:lnTo>
                  <a:lnTo>
                    <a:pt x="869" y="0"/>
                  </a:lnTo>
                  <a:close/>
                  <a:moveTo>
                    <a:pt x="879" y="0"/>
                  </a:moveTo>
                  <a:lnTo>
                    <a:pt x="881" y="0"/>
                  </a:lnTo>
                  <a:lnTo>
                    <a:pt x="881" y="2"/>
                  </a:lnTo>
                  <a:lnTo>
                    <a:pt x="879" y="2"/>
                  </a:lnTo>
                  <a:lnTo>
                    <a:pt x="879" y="0"/>
                  </a:lnTo>
                  <a:close/>
                  <a:moveTo>
                    <a:pt x="889" y="0"/>
                  </a:moveTo>
                  <a:lnTo>
                    <a:pt x="891" y="0"/>
                  </a:lnTo>
                  <a:lnTo>
                    <a:pt x="891" y="2"/>
                  </a:lnTo>
                  <a:lnTo>
                    <a:pt x="889" y="2"/>
                  </a:lnTo>
                  <a:lnTo>
                    <a:pt x="889" y="0"/>
                  </a:lnTo>
                  <a:close/>
                  <a:moveTo>
                    <a:pt x="899" y="0"/>
                  </a:moveTo>
                  <a:lnTo>
                    <a:pt x="901" y="0"/>
                  </a:lnTo>
                  <a:lnTo>
                    <a:pt x="901" y="2"/>
                  </a:lnTo>
                  <a:lnTo>
                    <a:pt x="899" y="2"/>
                  </a:lnTo>
                  <a:lnTo>
                    <a:pt x="899" y="0"/>
                  </a:lnTo>
                  <a:close/>
                  <a:moveTo>
                    <a:pt x="909" y="0"/>
                  </a:moveTo>
                  <a:lnTo>
                    <a:pt x="911" y="0"/>
                  </a:lnTo>
                  <a:lnTo>
                    <a:pt x="911" y="2"/>
                  </a:lnTo>
                  <a:lnTo>
                    <a:pt x="909" y="2"/>
                  </a:lnTo>
                  <a:lnTo>
                    <a:pt x="909" y="0"/>
                  </a:lnTo>
                  <a:close/>
                  <a:moveTo>
                    <a:pt x="919" y="0"/>
                  </a:moveTo>
                  <a:lnTo>
                    <a:pt x="921" y="0"/>
                  </a:lnTo>
                  <a:lnTo>
                    <a:pt x="921" y="2"/>
                  </a:lnTo>
                  <a:lnTo>
                    <a:pt x="919" y="2"/>
                  </a:lnTo>
                  <a:lnTo>
                    <a:pt x="919" y="0"/>
                  </a:lnTo>
                  <a:close/>
                  <a:moveTo>
                    <a:pt x="929" y="0"/>
                  </a:moveTo>
                  <a:lnTo>
                    <a:pt x="931" y="0"/>
                  </a:lnTo>
                  <a:lnTo>
                    <a:pt x="931" y="2"/>
                  </a:lnTo>
                  <a:lnTo>
                    <a:pt x="929" y="2"/>
                  </a:lnTo>
                  <a:lnTo>
                    <a:pt x="929" y="0"/>
                  </a:lnTo>
                  <a:close/>
                  <a:moveTo>
                    <a:pt x="939" y="0"/>
                  </a:moveTo>
                  <a:lnTo>
                    <a:pt x="941" y="0"/>
                  </a:lnTo>
                  <a:lnTo>
                    <a:pt x="941" y="2"/>
                  </a:lnTo>
                  <a:lnTo>
                    <a:pt x="939" y="2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3" name="Freeform 30"/>
            <p:cNvSpPr>
              <a:spLocks noEditPoints="1"/>
            </p:cNvSpPr>
            <p:nvPr/>
          </p:nvSpPr>
          <p:spPr bwMode="auto">
            <a:xfrm>
              <a:off x="6080125" y="3806825"/>
              <a:ext cx="1493838" cy="3175"/>
            </a:xfrm>
            <a:custGeom>
              <a:avLst/>
              <a:gdLst>
                <a:gd name="T0" fmla="*/ 12 w 941"/>
                <a:gd name="T1" fmla="*/ 2 h 2"/>
                <a:gd name="T2" fmla="*/ 30 w 941"/>
                <a:gd name="T3" fmla="*/ 0 h 2"/>
                <a:gd name="T4" fmla="*/ 40 w 941"/>
                <a:gd name="T5" fmla="*/ 2 h 2"/>
                <a:gd name="T6" fmla="*/ 62 w 941"/>
                <a:gd name="T7" fmla="*/ 0 h 2"/>
                <a:gd name="T8" fmla="*/ 70 w 941"/>
                <a:gd name="T9" fmla="*/ 0 h 2"/>
                <a:gd name="T10" fmla="*/ 91 w 941"/>
                <a:gd name="T11" fmla="*/ 2 h 2"/>
                <a:gd name="T12" fmla="*/ 109 w 941"/>
                <a:gd name="T13" fmla="*/ 0 h 2"/>
                <a:gd name="T14" fmla="*/ 119 w 941"/>
                <a:gd name="T15" fmla="*/ 2 h 2"/>
                <a:gd name="T16" fmla="*/ 141 w 941"/>
                <a:gd name="T17" fmla="*/ 0 h 2"/>
                <a:gd name="T18" fmla="*/ 149 w 941"/>
                <a:gd name="T19" fmla="*/ 0 h 2"/>
                <a:gd name="T20" fmla="*/ 170 w 941"/>
                <a:gd name="T21" fmla="*/ 2 h 2"/>
                <a:gd name="T22" fmla="*/ 188 w 941"/>
                <a:gd name="T23" fmla="*/ 0 h 2"/>
                <a:gd name="T24" fmla="*/ 198 w 941"/>
                <a:gd name="T25" fmla="*/ 2 h 2"/>
                <a:gd name="T26" fmla="*/ 220 w 941"/>
                <a:gd name="T27" fmla="*/ 0 h 2"/>
                <a:gd name="T28" fmla="*/ 228 w 941"/>
                <a:gd name="T29" fmla="*/ 0 h 2"/>
                <a:gd name="T30" fmla="*/ 249 w 941"/>
                <a:gd name="T31" fmla="*/ 2 h 2"/>
                <a:gd name="T32" fmla="*/ 267 w 941"/>
                <a:gd name="T33" fmla="*/ 0 h 2"/>
                <a:gd name="T34" fmla="*/ 277 w 941"/>
                <a:gd name="T35" fmla="*/ 2 h 2"/>
                <a:gd name="T36" fmla="*/ 299 w 941"/>
                <a:gd name="T37" fmla="*/ 0 h 2"/>
                <a:gd name="T38" fmla="*/ 307 w 941"/>
                <a:gd name="T39" fmla="*/ 0 h 2"/>
                <a:gd name="T40" fmla="*/ 328 w 941"/>
                <a:gd name="T41" fmla="*/ 2 h 2"/>
                <a:gd name="T42" fmla="*/ 346 w 941"/>
                <a:gd name="T43" fmla="*/ 0 h 2"/>
                <a:gd name="T44" fmla="*/ 356 w 941"/>
                <a:gd name="T45" fmla="*/ 2 h 2"/>
                <a:gd name="T46" fmla="*/ 378 w 941"/>
                <a:gd name="T47" fmla="*/ 0 h 2"/>
                <a:gd name="T48" fmla="*/ 386 w 941"/>
                <a:gd name="T49" fmla="*/ 0 h 2"/>
                <a:gd name="T50" fmla="*/ 407 w 941"/>
                <a:gd name="T51" fmla="*/ 2 h 2"/>
                <a:gd name="T52" fmla="*/ 425 w 941"/>
                <a:gd name="T53" fmla="*/ 0 h 2"/>
                <a:gd name="T54" fmla="*/ 435 w 941"/>
                <a:gd name="T55" fmla="*/ 2 h 2"/>
                <a:gd name="T56" fmla="*/ 457 w 941"/>
                <a:gd name="T57" fmla="*/ 0 h 2"/>
                <a:gd name="T58" fmla="*/ 465 w 941"/>
                <a:gd name="T59" fmla="*/ 0 h 2"/>
                <a:gd name="T60" fmla="*/ 486 w 941"/>
                <a:gd name="T61" fmla="*/ 2 h 2"/>
                <a:gd name="T62" fmla="*/ 504 w 941"/>
                <a:gd name="T63" fmla="*/ 0 h 2"/>
                <a:gd name="T64" fmla="*/ 514 w 941"/>
                <a:gd name="T65" fmla="*/ 2 h 2"/>
                <a:gd name="T66" fmla="*/ 536 w 941"/>
                <a:gd name="T67" fmla="*/ 0 h 2"/>
                <a:gd name="T68" fmla="*/ 544 w 941"/>
                <a:gd name="T69" fmla="*/ 0 h 2"/>
                <a:gd name="T70" fmla="*/ 565 w 941"/>
                <a:gd name="T71" fmla="*/ 2 h 2"/>
                <a:gd name="T72" fmla="*/ 583 w 941"/>
                <a:gd name="T73" fmla="*/ 0 h 2"/>
                <a:gd name="T74" fmla="*/ 593 w 941"/>
                <a:gd name="T75" fmla="*/ 2 h 2"/>
                <a:gd name="T76" fmla="*/ 615 w 941"/>
                <a:gd name="T77" fmla="*/ 0 h 2"/>
                <a:gd name="T78" fmla="*/ 623 w 941"/>
                <a:gd name="T79" fmla="*/ 0 h 2"/>
                <a:gd name="T80" fmla="*/ 644 w 941"/>
                <a:gd name="T81" fmla="*/ 2 h 2"/>
                <a:gd name="T82" fmla="*/ 662 w 941"/>
                <a:gd name="T83" fmla="*/ 0 h 2"/>
                <a:gd name="T84" fmla="*/ 672 w 941"/>
                <a:gd name="T85" fmla="*/ 2 h 2"/>
                <a:gd name="T86" fmla="*/ 694 w 941"/>
                <a:gd name="T87" fmla="*/ 0 h 2"/>
                <a:gd name="T88" fmla="*/ 702 w 941"/>
                <a:gd name="T89" fmla="*/ 0 h 2"/>
                <a:gd name="T90" fmla="*/ 723 w 941"/>
                <a:gd name="T91" fmla="*/ 2 h 2"/>
                <a:gd name="T92" fmla="*/ 741 w 941"/>
                <a:gd name="T93" fmla="*/ 0 h 2"/>
                <a:gd name="T94" fmla="*/ 751 w 941"/>
                <a:gd name="T95" fmla="*/ 2 h 2"/>
                <a:gd name="T96" fmla="*/ 773 w 941"/>
                <a:gd name="T97" fmla="*/ 0 h 2"/>
                <a:gd name="T98" fmla="*/ 781 w 941"/>
                <a:gd name="T99" fmla="*/ 0 h 2"/>
                <a:gd name="T100" fmla="*/ 802 w 941"/>
                <a:gd name="T101" fmla="*/ 2 h 2"/>
                <a:gd name="T102" fmla="*/ 820 w 941"/>
                <a:gd name="T103" fmla="*/ 0 h 2"/>
                <a:gd name="T104" fmla="*/ 830 w 941"/>
                <a:gd name="T105" fmla="*/ 2 h 2"/>
                <a:gd name="T106" fmla="*/ 852 w 941"/>
                <a:gd name="T107" fmla="*/ 0 h 2"/>
                <a:gd name="T108" fmla="*/ 860 w 941"/>
                <a:gd name="T109" fmla="*/ 0 h 2"/>
                <a:gd name="T110" fmla="*/ 881 w 941"/>
                <a:gd name="T111" fmla="*/ 2 h 2"/>
                <a:gd name="T112" fmla="*/ 899 w 941"/>
                <a:gd name="T113" fmla="*/ 0 h 2"/>
                <a:gd name="T114" fmla="*/ 909 w 941"/>
                <a:gd name="T115" fmla="*/ 2 h 2"/>
                <a:gd name="T116" fmla="*/ 931 w 941"/>
                <a:gd name="T117" fmla="*/ 0 h 2"/>
                <a:gd name="T118" fmla="*/ 939 w 941"/>
                <a:gd name="T1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41" h="2">
                  <a:moveTo>
                    <a:pt x="0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10" y="0"/>
                  </a:moveTo>
                  <a:lnTo>
                    <a:pt x="12" y="0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0"/>
                  </a:lnTo>
                  <a:close/>
                  <a:moveTo>
                    <a:pt x="20" y="0"/>
                  </a:moveTo>
                  <a:lnTo>
                    <a:pt x="22" y="0"/>
                  </a:lnTo>
                  <a:lnTo>
                    <a:pt x="22" y="2"/>
                  </a:lnTo>
                  <a:lnTo>
                    <a:pt x="20" y="2"/>
                  </a:lnTo>
                  <a:lnTo>
                    <a:pt x="20" y="0"/>
                  </a:lnTo>
                  <a:close/>
                  <a:moveTo>
                    <a:pt x="30" y="0"/>
                  </a:moveTo>
                  <a:lnTo>
                    <a:pt x="32" y="0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30" y="0"/>
                  </a:lnTo>
                  <a:close/>
                  <a:moveTo>
                    <a:pt x="40" y="0"/>
                  </a:moveTo>
                  <a:lnTo>
                    <a:pt x="42" y="0"/>
                  </a:lnTo>
                  <a:lnTo>
                    <a:pt x="42" y="2"/>
                  </a:lnTo>
                  <a:lnTo>
                    <a:pt x="40" y="2"/>
                  </a:lnTo>
                  <a:lnTo>
                    <a:pt x="40" y="0"/>
                  </a:lnTo>
                  <a:close/>
                  <a:moveTo>
                    <a:pt x="50" y="0"/>
                  </a:moveTo>
                  <a:lnTo>
                    <a:pt x="52" y="0"/>
                  </a:lnTo>
                  <a:lnTo>
                    <a:pt x="52" y="2"/>
                  </a:lnTo>
                  <a:lnTo>
                    <a:pt x="50" y="2"/>
                  </a:lnTo>
                  <a:lnTo>
                    <a:pt x="50" y="0"/>
                  </a:lnTo>
                  <a:close/>
                  <a:moveTo>
                    <a:pt x="60" y="0"/>
                  </a:moveTo>
                  <a:lnTo>
                    <a:pt x="62" y="0"/>
                  </a:lnTo>
                  <a:lnTo>
                    <a:pt x="62" y="2"/>
                  </a:lnTo>
                  <a:lnTo>
                    <a:pt x="60" y="2"/>
                  </a:lnTo>
                  <a:lnTo>
                    <a:pt x="60" y="0"/>
                  </a:lnTo>
                  <a:close/>
                  <a:moveTo>
                    <a:pt x="70" y="0"/>
                  </a:moveTo>
                  <a:lnTo>
                    <a:pt x="72" y="0"/>
                  </a:lnTo>
                  <a:lnTo>
                    <a:pt x="72" y="2"/>
                  </a:lnTo>
                  <a:lnTo>
                    <a:pt x="70" y="2"/>
                  </a:lnTo>
                  <a:lnTo>
                    <a:pt x="70" y="0"/>
                  </a:lnTo>
                  <a:close/>
                  <a:moveTo>
                    <a:pt x="79" y="0"/>
                  </a:moveTo>
                  <a:lnTo>
                    <a:pt x="81" y="0"/>
                  </a:lnTo>
                  <a:lnTo>
                    <a:pt x="81" y="2"/>
                  </a:lnTo>
                  <a:lnTo>
                    <a:pt x="79" y="2"/>
                  </a:lnTo>
                  <a:lnTo>
                    <a:pt x="79" y="0"/>
                  </a:lnTo>
                  <a:close/>
                  <a:moveTo>
                    <a:pt x="89" y="0"/>
                  </a:moveTo>
                  <a:lnTo>
                    <a:pt x="91" y="0"/>
                  </a:lnTo>
                  <a:lnTo>
                    <a:pt x="91" y="2"/>
                  </a:lnTo>
                  <a:lnTo>
                    <a:pt x="89" y="2"/>
                  </a:lnTo>
                  <a:lnTo>
                    <a:pt x="89" y="0"/>
                  </a:lnTo>
                  <a:close/>
                  <a:moveTo>
                    <a:pt x="99" y="0"/>
                  </a:moveTo>
                  <a:lnTo>
                    <a:pt x="101" y="0"/>
                  </a:lnTo>
                  <a:lnTo>
                    <a:pt x="101" y="2"/>
                  </a:lnTo>
                  <a:lnTo>
                    <a:pt x="99" y="2"/>
                  </a:lnTo>
                  <a:lnTo>
                    <a:pt x="99" y="0"/>
                  </a:lnTo>
                  <a:close/>
                  <a:moveTo>
                    <a:pt x="109" y="0"/>
                  </a:moveTo>
                  <a:lnTo>
                    <a:pt x="111" y="0"/>
                  </a:lnTo>
                  <a:lnTo>
                    <a:pt x="111" y="2"/>
                  </a:lnTo>
                  <a:lnTo>
                    <a:pt x="109" y="2"/>
                  </a:lnTo>
                  <a:lnTo>
                    <a:pt x="109" y="0"/>
                  </a:lnTo>
                  <a:close/>
                  <a:moveTo>
                    <a:pt x="119" y="0"/>
                  </a:moveTo>
                  <a:lnTo>
                    <a:pt x="121" y="0"/>
                  </a:lnTo>
                  <a:lnTo>
                    <a:pt x="121" y="2"/>
                  </a:lnTo>
                  <a:lnTo>
                    <a:pt x="119" y="2"/>
                  </a:lnTo>
                  <a:lnTo>
                    <a:pt x="119" y="0"/>
                  </a:lnTo>
                  <a:close/>
                  <a:moveTo>
                    <a:pt x="129" y="0"/>
                  </a:moveTo>
                  <a:lnTo>
                    <a:pt x="131" y="0"/>
                  </a:lnTo>
                  <a:lnTo>
                    <a:pt x="131" y="2"/>
                  </a:lnTo>
                  <a:lnTo>
                    <a:pt x="129" y="2"/>
                  </a:lnTo>
                  <a:lnTo>
                    <a:pt x="129" y="0"/>
                  </a:lnTo>
                  <a:close/>
                  <a:moveTo>
                    <a:pt x="139" y="0"/>
                  </a:moveTo>
                  <a:lnTo>
                    <a:pt x="141" y="0"/>
                  </a:lnTo>
                  <a:lnTo>
                    <a:pt x="141" y="2"/>
                  </a:lnTo>
                  <a:lnTo>
                    <a:pt x="139" y="2"/>
                  </a:lnTo>
                  <a:lnTo>
                    <a:pt x="139" y="0"/>
                  </a:lnTo>
                  <a:close/>
                  <a:moveTo>
                    <a:pt x="149" y="0"/>
                  </a:moveTo>
                  <a:lnTo>
                    <a:pt x="151" y="0"/>
                  </a:lnTo>
                  <a:lnTo>
                    <a:pt x="151" y="2"/>
                  </a:lnTo>
                  <a:lnTo>
                    <a:pt x="149" y="2"/>
                  </a:lnTo>
                  <a:lnTo>
                    <a:pt x="149" y="0"/>
                  </a:lnTo>
                  <a:close/>
                  <a:moveTo>
                    <a:pt x="158" y="0"/>
                  </a:moveTo>
                  <a:lnTo>
                    <a:pt x="160" y="0"/>
                  </a:lnTo>
                  <a:lnTo>
                    <a:pt x="160" y="2"/>
                  </a:lnTo>
                  <a:lnTo>
                    <a:pt x="158" y="2"/>
                  </a:lnTo>
                  <a:lnTo>
                    <a:pt x="158" y="0"/>
                  </a:lnTo>
                  <a:close/>
                  <a:moveTo>
                    <a:pt x="168" y="0"/>
                  </a:moveTo>
                  <a:lnTo>
                    <a:pt x="170" y="0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8" y="0"/>
                  </a:lnTo>
                  <a:close/>
                  <a:moveTo>
                    <a:pt x="178" y="0"/>
                  </a:moveTo>
                  <a:lnTo>
                    <a:pt x="180" y="0"/>
                  </a:lnTo>
                  <a:lnTo>
                    <a:pt x="180" y="2"/>
                  </a:lnTo>
                  <a:lnTo>
                    <a:pt x="178" y="2"/>
                  </a:lnTo>
                  <a:lnTo>
                    <a:pt x="178" y="0"/>
                  </a:lnTo>
                  <a:close/>
                  <a:moveTo>
                    <a:pt x="188" y="0"/>
                  </a:moveTo>
                  <a:lnTo>
                    <a:pt x="190" y="0"/>
                  </a:lnTo>
                  <a:lnTo>
                    <a:pt x="190" y="2"/>
                  </a:lnTo>
                  <a:lnTo>
                    <a:pt x="188" y="2"/>
                  </a:lnTo>
                  <a:lnTo>
                    <a:pt x="188" y="0"/>
                  </a:lnTo>
                  <a:close/>
                  <a:moveTo>
                    <a:pt x="198" y="0"/>
                  </a:moveTo>
                  <a:lnTo>
                    <a:pt x="200" y="0"/>
                  </a:lnTo>
                  <a:lnTo>
                    <a:pt x="200" y="2"/>
                  </a:lnTo>
                  <a:lnTo>
                    <a:pt x="198" y="2"/>
                  </a:lnTo>
                  <a:lnTo>
                    <a:pt x="198" y="0"/>
                  </a:lnTo>
                  <a:close/>
                  <a:moveTo>
                    <a:pt x="208" y="0"/>
                  </a:moveTo>
                  <a:lnTo>
                    <a:pt x="210" y="0"/>
                  </a:lnTo>
                  <a:lnTo>
                    <a:pt x="210" y="2"/>
                  </a:lnTo>
                  <a:lnTo>
                    <a:pt x="208" y="2"/>
                  </a:lnTo>
                  <a:lnTo>
                    <a:pt x="208" y="0"/>
                  </a:lnTo>
                  <a:close/>
                  <a:moveTo>
                    <a:pt x="218" y="0"/>
                  </a:moveTo>
                  <a:lnTo>
                    <a:pt x="220" y="0"/>
                  </a:lnTo>
                  <a:lnTo>
                    <a:pt x="220" y="2"/>
                  </a:lnTo>
                  <a:lnTo>
                    <a:pt x="218" y="2"/>
                  </a:lnTo>
                  <a:lnTo>
                    <a:pt x="218" y="0"/>
                  </a:lnTo>
                  <a:close/>
                  <a:moveTo>
                    <a:pt x="228" y="0"/>
                  </a:moveTo>
                  <a:lnTo>
                    <a:pt x="230" y="0"/>
                  </a:lnTo>
                  <a:lnTo>
                    <a:pt x="230" y="2"/>
                  </a:lnTo>
                  <a:lnTo>
                    <a:pt x="228" y="2"/>
                  </a:lnTo>
                  <a:lnTo>
                    <a:pt x="228" y="0"/>
                  </a:lnTo>
                  <a:close/>
                  <a:moveTo>
                    <a:pt x="237" y="0"/>
                  </a:moveTo>
                  <a:lnTo>
                    <a:pt x="239" y="0"/>
                  </a:lnTo>
                  <a:lnTo>
                    <a:pt x="239" y="2"/>
                  </a:lnTo>
                  <a:lnTo>
                    <a:pt x="237" y="2"/>
                  </a:lnTo>
                  <a:lnTo>
                    <a:pt x="237" y="0"/>
                  </a:lnTo>
                  <a:close/>
                  <a:moveTo>
                    <a:pt x="247" y="0"/>
                  </a:moveTo>
                  <a:lnTo>
                    <a:pt x="249" y="0"/>
                  </a:lnTo>
                  <a:lnTo>
                    <a:pt x="249" y="2"/>
                  </a:lnTo>
                  <a:lnTo>
                    <a:pt x="247" y="2"/>
                  </a:lnTo>
                  <a:lnTo>
                    <a:pt x="247" y="0"/>
                  </a:lnTo>
                  <a:close/>
                  <a:moveTo>
                    <a:pt x="257" y="0"/>
                  </a:moveTo>
                  <a:lnTo>
                    <a:pt x="259" y="0"/>
                  </a:lnTo>
                  <a:lnTo>
                    <a:pt x="259" y="2"/>
                  </a:lnTo>
                  <a:lnTo>
                    <a:pt x="257" y="2"/>
                  </a:lnTo>
                  <a:lnTo>
                    <a:pt x="257" y="0"/>
                  </a:lnTo>
                  <a:close/>
                  <a:moveTo>
                    <a:pt x="267" y="0"/>
                  </a:moveTo>
                  <a:lnTo>
                    <a:pt x="269" y="0"/>
                  </a:lnTo>
                  <a:lnTo>
                    <a:pt x="269" y="2"/>
                  </a:lnTo>
                  <a:lnTo>
                    <a:pt x="267" y="2"/>
                  </a:lnTo>
                  <a:lnTo>
                    <a:pt x="267" y="0"/>
                  </a:lnTo>
                  <a:close/>
                  <a:moveTo>
                    <a:pt x="277" y="0"/>
                  </a:moveTo>
                  <a:lnTo>
                    <a:pt x="279" y="0"/>
                  </a:lnTo>
                  <a:lnTo>
                    <a:pt x="279" y="2"/>
                  </a:lnTo>
                  <a:lnTo>
                    <a:pt x="277" y="2"/>
                  </a:lnTo>
                  <a:lnTo>
                    <a:pt x="277" y="0"/>
                  </a:lnTo>
                  <a:close/>
                  <a:moveTo>
                    <a:pt x="287" y="0"/>
                  </a:moveTo>
                  <a:lnTo>
                    <a:pt x="289" y="0"/>
                  </a:lnTo>
                  <a:lnTo>
                    <a:pt x="289" y="2"/>
                  </a:lnTo>
                  <a:lnTo>
                    <a:pt x="287" y="2"/>
                  </a:lnTo>
                  <a:lnTo>
                    <a:pt x="287" y="0"/>
                  </a:lnTo>
                  <a:close/>
                  <a:moveTo>
                    <a:pt x="297" y="0"/>
                  </a:moveTo>
                  <a:lnTo>
                    <a:pt x="299" y="0"/>
                  </a:lnTo>
                  <a:lnTo>
                    <a:pt x="299" y="2"/>
                  </a:lnTo>
                  <a:lnTo>
                    <a:pt x="297" y="2"/>
                  </a:lnTo>
                  <a:lnTo>
                    <a:pt x="297" y="0"/>
                  </a:lnTo>
                  <a:close/>
                  <a:moveTo>
                    <a:pt x="307" y="0"/>
                  </a:moveTo>
                  <a:lnTo>
                    <a:pt x="309" y="0"/>
                  </a:lnTo>
                  <a:lnTo>
                    <a:pt x="309" y="2"/>
                  </a:lnTo>
                  <a:lnTo>
                    <a:pt x="307" y="2"/>
                  </a:lnTo>
                  <a:lnTo>
                    <a:pt x="307" y="0"/>
                  </a:lnTo>
                  <a:close/>
                  <a:moveTo>
                    <a:pt x="316" y="0"/>
                  </a:moveTo>
                  <a:lnTo>
                    <a:pt x="318" y="0"/>
                  </a:lnTo>
                  <a:lnTo>
                    <a:pt x="318" y="2"/>
                  </a:lnTo>
                  <a:lnTo>
                    <a:pt x="316" y="2"/>
                  </a:lnTo>
                  <a:lnTo>
                    <a:pt x="316" y="0"/>
                  </a:lnTo>
                  <a:close/>
                  <a:moveTo>
                    <a:pt x="326" y="0"/>
                  </a:moveTo>
                  <a:lnTo>
                    <a:pt x="328" y="0"/>
                  </a:lnTo>
                  <a:lnTo>
                    <a:pt x="328" y="2"/>
                  </a:lnTo>
                  <a:lnTo>
                    <a:pt x="326" y="2"/>
                  </a:lnTo>
                  <a:lnTo>
                    <a:pt x="326" y="0"/>
                  </a:lnTo>
                  <a:close/>
                  <a:moveTo>
                    <a:pt x="336" y="0"/>
                  </a:moveTo>
                  <a:lnTo>
                    <a:pt x="338" y="0"/>
                  </a:lnTo>
                  <a:lnTo>
                    <a:pt x="338" y="2"/>
                  </a:lnTo>
                  <a:lnTo>
                    <a:pt x="336" y="2"/>
                  </a:lnTo>
                  <a:lnTo>
                    <a:pt x="336" y="0"/>
                  </a:lnTo>
                  <a:close/>
                  <a:moveTo>
                    <a:pt x="346" y="0"/>
                  </a:moveTo>
                  <a:lnTo>
                    <a:pt x="348" y="0"/>
                  </a:lnTo>
                  <a:lnTo>
                    <a:pt x="348" y="2"/>
                  </a:lnTo>
                  <a:lnTo>
                    <a:pt x="346" y="2"/>
                  </a:lnTo>
                  <a:lnTo>
                    <a:pt x="346" y="0"/>
                  </a:lnTo>
                  <a:close/>
                  <a:moveTo>
                    <a:pt x="356" y="0"/>
                  </a:moveTo>
                  <a:lnTo>
                    <a:pt x="358" y="0"/>
                  </a:lnTo>
                  <a:lnTo>
                    <a:pt x="358" y="2"/>
                  </a:lnTo>
                  <a:lnTo>
                    <a:pt x="356" y="2"/>
                  </a:lnTo>
                  <a:lnTo>
                    <a:pt x="356" y="0"/>
                  </a:lnTo>
                  <a:close/>
                  <a:moveTo>
                    <a:pt x="366" y="0"/>
                  </a:moveTo>
                  <a:lnTo>
                    <a:pt x="368" y="0"/>
                  </a:lnTo>
                  <a:lnTo>
                    <a:pt x="368" y="2"/>
                  </a:lnTo>
                  <a:lnTo>
                    <a:pt x="366" y="2"/>
                  </a:lnTo>
                  <a:lnTo>
                    <a:pt x="366" y="0"/>
                  </a:lnTo>
                  <a:close/>
                  <a:moveTo>
                    <a:pt x="376" y="0"/>
                  </a:moveTo>
                  <a:lnTo>
                    <a:pt x="378" y="0"/>
                  </a:lnTo>
                  <a:lnTo>
                    <a:pt x="378" y="2"/>
                  </a:lnTo>
                  <a:lnTo>
                    <a:pt x="376" y="2"/>
                  </a:lnTo>
                  <a:lnTo>
                    <a:pt x="376" y="0"/>
                  </a:lnTo>
                  <a:close/>
                  <a:moveTo>
                    <a:pt x="386" y="0"/>
                  </a:moveTo>
                  <a:lnTo>
                    <a:pt x="388" y="0"/>
                  </a:lnTo>
                  <a:lnTo>
                    <a:pt x="388" y="2"/>
                  </a:lnTo>
                  <a:lnTo>
                    <a:pt x="386" y="2"/>
                  </a:lnTo>
                  <a:lnTo>
                    <a:pt x="386" y="0"/>
                  </a:lnTo>
                  <a:close/>
                  <a:moveTo>
                    <a:pt x="395" y="0"/>
                  </a:moveTo>
                  <a:lnTo>
                    <a:pt x="397" y="0"/>
                  </a:lnTo>
                  <a:lnTo>
                    <a:pt x="397" y="2"/>
                  </a:lnTo>
                  <a:lnTo>
                    <a:pt x="395" y="2"/>
                  </a:lnTo>
                  <a:lnTo>
                    <a:pt x="395" y="0"/>
                  </a:lnTo>
                  <a:close/>
                  <a:moveTo>
                    <a:pt x="405" y="0"/>
                  </a:moveTo>
                  <a:lnTo>
                    <a:pt x="407" y="0"/>
                  </a:lnTo>
                  <a:lnTo>
                    <a:pt x="407" y="2"/>
                  </a:lnTo>
                  <a:lnTo>
                    <a:pt x="405" y="2"/>
                  </a:lnTo>
                  <a:lnTo>
                    <a:pt x="405" y="0"/>
                  </a:lnTo>
                  <a:close/>
                  <a:moveTo>
                    <a:pt x="415" y="0"/>
                  </a:moveTo>
                  <a:lnTo>
                    <a:pt x="417" y="0"/>
                  </a:lnTo>
                  <a:lnTo>
                    <a:pt x="417" y="2"/>
                  </a:lnTo>
                  <a:lnTo>
                    <a:pt x="415" y="2"/>
                  </a:lnTo>
                  <a:lnTo>
                    <a:pt x="415" y="0"/>
                  </a:lnTo>
                  <a:close/>
                  <a:moveTo>
                    <a:pt x="425" y="0"/>
                  </a:moveTo>
                  <a:lnTo>
                    <a:pt x="427" y="0"/>
                  </a:lnTo>
                  <a:lnTo>
                    <a:pt x="427" y="2"/>
                  </a:lnTo>
                  <a:lnTo>
                    <a:pt x="425" y="2"/>
                  </a:lnTo>
                  <a:lnTo>
                    <a:pt x="425" y="0"/>
                  </a:lnTo>
                  <a:close/>
                  <a:moveTo>
                    <a:pt x="435" y="0"/>
                  </a:moveTo>
                  <a:lnTo>
                    <a:pt x="437" y="0"/>
                  </a:lnTo>
                  <a:lnTo>
                    <a:pt x="437" y="2"/>
                  </a:lnTo>
                  <a:lnTo>
                    <a:pt x="435" y="2"/>
                  </a:lnTo>
                  <a:lnTo>
                    <a:pt x="435" y="0"/>
                  </a:lnTo>
                  <a:close/>
                  <a:moveTo>
                    <a:pt x="445" y="0"/>
                  </a:moveTo>
                  <a:lnTo>
                    <a:pt x="447" y="0"/>
                  </a:lnTo>
                  <a:lnTo>
                    <a:pt x="447" y="2"/>
                  </a:lnTo>
                  <a:lnTo>
                    <a:pt x="445" y="2"/>
                  </a:lnTo>
                  <a:lnTo>
                    <a:pt x="445" y="0"/>
                  </a:lnTo>
                  <a:close/>
                  <a:moveTo>
                    <a:pt x="455" y="0"/>
                  </a:moveTo>
                  <a:lnTo>
                    <a:pt x="457" y="0"/>
                  </a:lnTo>
                  <a:lnTo>
                    <a:pt x="457" y="2"/>
                  </a:lnTo>
                  <a:lnTo>
                    <a:pt x="455" y="2"/>
                  </a:lnTo>
                  <a:lnTo>
                    <a:pt x="455" y="0"/>
                  </a:lnTo>
                  <a:close/>
                  <a:moveTo>
                    <a:pt x="465" y="0"/>
                  </a:moveTo>
                  <a:lnTo>
                    <a:pt x="467" y="0"/>
                  </a:lnTo>
                  <a:lnTo>
                    <a:pt x="467" y="2"/>
                  </a:lnTo>
                  <a:lnTo>
                    <a:pt x="465" y="2"/>
                  </a:lnTo>
                  <a:lnTo>
                    <a:pt x="465" y="0"/>
                  </a:lnTo>
                  <a:close/>
                  <a:moveTo>
                    <a:pt x="474" y="0"/>
                  </a:moveTo>
                  <a:lnTo>
                    <a:pt x="476" y="0"/>
                  </a:lnTo>
                  <a:lnTo>
                    <a:pt x="476" y="2"/>
                  </a:lnTo>
                  <a:lnTo>
                    <a:pt x="474" y="2"/>
                  </a:lnTo>
                  <a:lnTo>
                    <a:pt x="474" y="0"/>
                  </a:lnTo>
                  <a:close/>
                  <a:moveTo>
                    <a:pt x="484" y="0"/>
                  </a:moveTo>
                  <a:lnTo>
                    <a:pt x="486" y="0"/>
                  </a:lnTo>
                  <a:lnTo>
                    <a:pt x="486" y="2"/>
                  </a:lnTo>
                  <a:lnTo>
                    <a:pt x="484" y="2"/>
                  </a:lnTo>
                  <a:lnTo>
                    <a:pt x="484" y="0"/>
                  </a:lnTo>
                  <a:close/>
                  <a:moveTo>
                    <a:pt x="494" y="0"/>
                  </a:moveTo>
                  <a:lnTo>
                    <a:pt x="496" y="0"/>
                  </a:lnTo>
                  <a:lnTo>
                    <a:pt x="496" y="2"/>
                  </a:lnTo>
                  <a:lnTo>
                    <a:pt x="494" y="2"/>
                  </a:lnTo>
                  <a:lnTo>
                    <a:pt x="494" y="0"/>
                  </a:lnTo>
                  <a:close/>
                  <a:moveTo>
                    <a:pt x="504" y="0"/>
                  </a:moveTo>
                  <a:lnTo>
                    <a:pt x="506" y="0"/>
                  </a:lnTo>
                  <a:lnTo>
                    <a:pt x="506" y="2"/>
                  </a:lnTo>
                  <a:lnTo>
                    <a:pt x="504" y="2"/>
                  </a:lnTo>
                  <a:lnTo>
                    <a:pt x="504" y="0"/>
                  </a:lnTo>
                  <a:close/>
                  <a:moveTo>
                    <a:pt x="514" y="0"/>
                  </a:moveTo>
                  <a:lnTo>
                    <a:pt x="516" y="0"/>
                  </a:lnTo>
                  <a:lnTo>
                    <a:pt x="516" y="2"/>
                  </a:lnTo>
                  <a:lnTo>
                    <a:pt x="514" y="2"/>
                  </a:lnTo>
                  <a:lnTo>
                    <a:pt x="514" y="0"/>
                  </a:lnTo>
                  <a:close/>
                  <a:moveTo>
                    <a:pt x="524" y="0"/>
                  </a:moveTo>
                  <a:lnTo>
                    <a:pt x="526" y="0"/>
                  </a:lnTo>
                  <a:lnTo>
                    <a:pt x="526" y="2"/>
                  </a:lnTo>
                  <a:lnTo>
                    <a:pt x="524" y="2"/>
                  </a:lnTo>
                  <a:lnTo>
                    <a:pt x="524" y="0"/>
                  </a:lnTo>
                  <a:close/>
                  <a:moveTo>
                    <a:pt x="534" y="0"/>
                  </a:moveTo>
                  <a:lnTo>
                    <a:pt x="536" y="0"/>
                  </a:lnTo>
                  <a:lnTo>
                    <a:pt x="536" y="2"/>
                  </a:lnTo>
                  <a:lnTo>
                    <a:pt x="534" y="2"/>
                  </a:lnTo>
                  <a:lnTo>
                    <a:pt x="534" y="0"/>
                  </a:lnTo>
                  <a:close/>
                  <a:moveTo>
                    <a:pt x="544" y="0"/>
                  </a:moveTo>
                  <a:lnTo>
                    <a:pt x="546" y="0"/>
                  </a:lnTo>
                  <a:lnTo>
                    <a:pt x="546" y="2"/>
                  </a:lnTo>
                  <a:lnTo>
                    <a:pt x="544" y="2"/>
                  </a:lnTo>
                  <a:lnTo>
                    <a:pt x="544" y="0"/>
                  </a:lnTo>
                  <a:close/>
                  <a:moveTo>
                    <a:pt x="553" y="0"/>
                  </a:moveTo>
                  <a:lnTo>
                    <a:pt x="555" y="0"/>
                  </a:lnTo>
                  <a:lnTo>
                    <a:pt x="555" y="2"/>
                  </a:lnTo>
                  <a:lnTo>
                    <a:pt x="553" y="2"/>
                  </a:lnTo>
                  <a:lnTo>
                    <a:pt x="553" y="0"/>
                  </a:lnTo>
                  <a:close/>
                  <a:moveTo>
                    <a:pt x="563" y="0"/>
                  </a:moveTo>
                  <a:lnTo>
                    <a:pt x="565" y="0"/>
                  </a:lnTo>
                  <a:lnTo>
                    <a:pt x="565" y="2"/>
                  </a:lnTo>
                  <a:lnTo>
                    <a:pt x="563" y="2"/>
                  </a:lnTo>
                  <a:lnTo>
                    <a:pt x="563" y="0"/>
                  </a:lnTo>
                  <a:close/>
                  <a:moveTo>
                    <a:pt x="573" y="0"/>
                  </a:moveTo>
                  <a:lnTo>
                    <a:pt x="575" y="0"/>
                  </a:lnTo>
                  <a:lnTo>
                    <a:pt x="575" y="2"/>
                  </a:lnTo>
                  <a:lnTo>
                    <a:pt x="573" y="2"/>
                  </a:lnTo>
                  <a:lnTo>
                    <a:pt x="573" y="0"/>
                  </a:lnTo>
                  <a:close/>
                  <a:moveTo>
                    <a:pt x="583" y="0"/>
                  </a:moveTo>
                  <a:lnTo>
                    <a:pt x="585" y="0"/>
                  </a:lnTo>
                  <a:lnTo>
                    <a:pt x="585" y="2"/>
                  </a:lnTo>
                  <a:lnTo>
                    <a:pt x="583" y="2"/>
                  </a:lnTo>
                  <a:lnTo>
                    <a:pt x="583" y="0"/>
                  </a:lnTo>
                  <a:close/>
                  <a:moveTo>
                    <a:pt x="593" y="0"/>
                  </a:moveTo>
                  <a:lnTo>
                    <a:pt x="595" y="0"/>
                  </a:lnTo>
                  <a:lnTo>
                    <a:pt x="595" y="2"/>
                  </a:lnTo>
                  <a:lnTo>
                    <a:pt x="593" y="2"/>
                  </a:lnTo>
                  <a:lnTo>
                    <a:pt x="593" y="0"/>
                  </a:lnTo>
                  <a:close/>
                  <a:moveTo>
                    <a:pt x="603" y="0"/>
                  </a:moveTo>
                  <a:lnTo>
                    <a:pt x="605" y="0"/>
                  </a:lnTo>
                  <a:lnTo>
                    <a:pt x="605" y="2"/>
                  </a:lnTo>
                  <a:lnTo>
                    <a:pt x="603" y="2"/>
                  </a:lnTo>
                  <a:lnTo>
                    <a:pt x="603" y="0"/>
                  </a:lnTo>
                  <a:close/>
                  <a:moveTo>
                    <a:pt x="613" y="0"/>
                  </a:moveTo>
                  <a:lnTo>
                    <a:pt x="615" y="0"/>
                  </a:lnTo>
                  <a:lnTo>
                    <a:pt x="615" y="2"/>
                  </a:lnTo>
                  <a:lnTo>
                    <a:pt x="613" y="2"/>
                  </a:lnTo>
                  <a:lnTo>
                    <a:pt x="613" y="0"/>
                  </a:lnTo>
                  <a:close/>
                  <a:moveTo>
                    <a:pt x="623" y="0"/>
                  </a:moveTo>
                  <a:lnTo>
                    <a:pt x="625" y="0"/>
                  </a:lnTo>
                  <a:lnTo>
                    <a:pt x="625" y="2"/>
                  </a:lnTo>
                  <a:lnTo>
                    <a:pt x="623" y="2"/>
                  </a:lnTo>
                  <a:lnTo>
                    <a:pt x="623" y="0"/>
                  </a:lnTo>
                  <a:close/>
                  <a:moveTo>
                    <a:pt x="632" y="0"/>
                  </a:moveTo>
                  <a:lnTo>
                    <a:pt x="634" y="0"/>
                  </a:lnTo>
                  <a:lnTo>
                    <a:pt x="634" y="2"/>
                  </a:lnTo>
                  <a:lnTo>
                    <a:pt x="632" y="2"/>
                  </a:lnTo>
                  <a:lnTo>
                    <a:pt x="632" y="0"/>
                  </a:lnTo>
                  <a:close/>
                  <a:moveTo>
                    <a:pt x="642" y="0"/>
                  </a:moveTo>
                  <a:lnTo>
                    <a:pt x="644" y="0"/>
                  </a:lnTo>
                  <a:lnTo>
                    <a:pt x="644" y="2"/>
                  </a:lnTo>
                  <a:lnTo>
                    <a:pt x="642" y="2"/>
                  </a:lnTo>
                  <a:lnTo>
                    <a:pt x="642" y="0"/>
                  </a:lnTo>
                  <a:close/>
                  <a:moveTo>
                    <a:pt x="652" y="0"/>
                  </a:moveTo>
                  <a:lnTo>
                    <a:pt x="654" y="0"/>
                  </a:lnTo>
                  <a:lnTo>
                    <a:pt x="654" y="2"/>
                  </a:lnTo>
                  <a:lnTo>
                    <a:pt x="652" y="2"/>
                  </a:lnTo>
                  <a:lnTo>
                    <a:pt x="652" y="0"/>
                  </a:lnTo>
                  <a:close/>
                  <a:moveTo>
                    <a:pt x="662" y="0"/>
                  </a:moveTo>
                  <a:lnTo>
                    <a:pt x="664" y="0"/>
                  </a:lnTo>
                  <a:lnTo>
                    <a:pt x="664" y="2"/>
                  </a:lnTo>
                  <a:lnTo>
                    <a:pt x="662" y="2"/>
                  </a:lnTo>
                  <a:lnTo>
                    <a:pt x="662" y="0"/>
                  </a:lnTo>
                  <a:close/>
                  <a:moveTo>
                    <a:pt x="672" y="0"/>
                  </a:moveTo>
                  <a:lnTo>
                    <a:pt x="674" y="0"/>
                  </a:lnTo>
                  <a:lnTo>
                    <a:pt x="674" y="2"/>
                  </a:lnTo>
                  <a:lnTo>
                    <a:pt x="672" y="2"/>
                  </a:lnTo>
                  <a:lnTo>
                    <a:pt x="672" y="0"/>
                  </a:lnTo>
                  <a:close/>
                  <a:moveTo>
                    <a:pt x="682" y="0"/>
                  </a:moveTo>
                  <a:lnTo>
                    <a:pt x="684" y="0"/>
                  </a:lnTo>
                  <a:lnTo>
                    <a:pt x="684" y="2"/>
                  </a:lnTo>
                  <a:lnTo>
                    <a:pt x="682" y="2"/>
                  </a:lnTo>
                  <a:lnTo>
                    <a:pt x="682" y="0"/>
                  </a:lnTo>
                  <a:close/>
                  <a:moveTo>
                    <a:pt x="692" y="0"/>
                  </a:moveTo>
                  <a:lnTo>
                    <a:pt x="694" y="0"/>
                  </a:lnTo>
                  <a:lnTo>
                    <a:pt x="694" y="2"/>
                  </a:lnTo>
                  <a:lnTo>
                    <a:pt x="692" y="2"/>
                  </a:lnTo>
                  <a:lnTo>
                    <a:pt x="692" y="0"/>
                  </a:lnTo>
                  <a:close/>
                  <a:moveTo>
                    <a:pt x="702" y="0"/>
                  </a:moveTo>
                  <a:lnTo>
                    <a:pt x="704" y="0"/>
                  </a:lnTo>
                  <a:lnTo>
                    <a:pt x="704" y="2"/>
                  </a:lnTo>
                  <a:lnTo>
                    <a:pt x="702" y="2"/>
                  </a:lnTo>
                  <a:lnTo>
                    <a:pt x="702" y="0"/>
                  </a:lnTo>
                  <a:close/>
                  <a:moveTo>
                    <a:pt x="711" y="0"/>
                  </a:moveTo>
                  <a:lnTo>
                    <a:pt x="713" y="0"/>
                  </a:lnTo>
                  <a:lnTo>
                    <a:pt x="713" y="2"/>
                  </a:lnTo>
                  <a:lnTo>
                    <a:pt x="711" y="2"/>
                  </a:lnTo>
                  <a:lnTo>
                    <a:pt x="711" y="0"/>
                  </a:lnTo>
                  <a:close/>
                  <a:moveTo>
                    <a:pt x="721" y="0"/>
                  </a:moveTo>
                  <a:lnTo>
                    <a:pt x="723" y="0"/>
                  </a:lnTo>
                  <a:lnTo>
                    <a:pt x="723" y="2"/>
                  </a:lnTo>
                  <a:lnTo>
                    <a:pt x="721" y="2"/>
                  </a:lnTo>
                  <a:lnTo>
                    <a:pt x="721" y="0"/>
                  </a:lnTo>
                  <a:close/>
                  <a:moveTo>
                    <a:pt x="731" y="0"/>
                  </a:moveTo>
                  <a:lnTo>
                    <a:pt x="733" y="0"/>
                  </a:lnTo>
                  <a:lnTo>
                    <a:pt x="733" y="2"/>
                  </a:lnTo>
                  <a:lnTo>
                    <a:pt x="731" y="2"/>
                  </a:lnTo>
                  <a:lnTo>
                    <a:pt x="731" y="0"/>
                  </a:lnTo>
                  <a:close/>
                  <a:moveTo>
                    <a:pt x="741" y="0"/>
                  </a:moveTo>
                  <a:lnTo>
                    <a:pt x="743" y="0"/>
                  </a:lnTo>
                  <a:lnTo>
                    <a:pt x="743" y="2"/>
                  </a:lnTo>
                  <a:lnTo>
                    <a:pt x="741" y="2"/>
                  </a:lnTo>
                  <a:lnTo>
                    <a:pt x="741" y="0"/>
                  </a:lnTo>
                  <a:close/>
                  <a:moveTo>
                    <a:pt x="751" y="0"/>
                  </a:moveTo>
                  <a:lnTo>
                    <a:pt x="753" y="0"/>
                  </a:lnTo>
                  <a:lnTo>
                    <a:pt x="753" y="2"/>
                  </a:lnTo>
                  <a:lnTo>
                    <a:pt x="751" y="2"/>
                  </a:lnTo>
                  <a:lnTo>
                    <a:pt x="751" y="0"/>
                  </a:lnTo>
                  <a:close/>
                  <a:moveTo>
                    <a:pt x="761" y="0"/>
                  </a:moveTo>
                  <a:lnTo>
                    <a:pt x="763" y="0"/>
                  </a:lnTo>
                  <a:lnTo>
                    <a:pt x="763" y="2"/>
                  </a:lnTo>
                  <a:lnTo>
                    <a:pt x="761" y="2"/>
                  </a:lnTo>
                  <a:lnTo>
                    <a:pt x="761" y="0"/>
                  </a:lnTo>
                  <a:close/>
                  <a:moveTo>
                    <a:pt x="771" y="0"/>
                  </a:moveTo>
                  <a:lnTo>
                    <a:pt x="773" y="0"/>
                  </a:lnTo>
                  <a:lnTo>
                    <a:pt x="773" y="2"/>
                  </a:lnTo>
                  <a:lnTo>
                    <a:pt x="771" y="2"/>
                  </a:lnTo>
                  <a:lnTo>
                    <a:pt x="771" y="0"/>
                  </a:lnTo>
                  <a:close/>
                  <a:moveTo>
                    <a:pt x="781" y="0"/>
                  </a:moveTo>
                  <a:lnTo>
                    <a:pt x="783" y="0"/>
                  </a:lnTo>
                  <a:lnTo>
                    <a:pt x="783" y="2"/>
                  </a:lnTo>
                  <a:lnTo>
                    <a:pt x="781" y="2"/>
                  </a:lnTo>
                  <a:lnTo>
                    <a:pt x="781" y="0"/>
                  </a:lnTo>
                  <a:close/>
                  <a:moveTo>
                    <a:pt x="790" y="0"/>
                  </a:moveTo>
                  <a:lnTo>
                    <a:pt x="792" y="0"/>
                  </a:lnTo>
                  <a:lnTo>
                    <a:pt x="792" y="2"/>
                  </a:lnTo>
                  <a:lnTo>
                    <a:pt x="790" y="2"/>
                  </a:lnTo>
                  <a:lnTo>
                    <a:pt x="790" y="0"/>
                  </a:lnTo>
                  <a:close/>
                  <a:moveTo>
                    <a:pt x="800" y="0"/>
                  </a:moveTo>
                  <a:lnTo>
                    <a:pt x="802" y="0"/>
                  </a:lnTo>
                  <a:lnTo>
                    <a:pt x="802" y="2"/>
                  </a:lnTo>
                  <a:lnTo>
                    <a:pt x="800" y="2"/>
                  </a:lnTo>
                  <a:lnTo>
                    <a:pt x="800" y="0"/>
                  </a:lnTo>
                  <a:close/>
                  <a:moveTo>
                    <a:pt x="810" y="0"/>
                  </a:moveTo>
                  <a:lnTo>
                    <a:pt x="812" y="0"/>
                  </a:lnTo>
                  <a:lnTo>
                    <a:pt x="812" y="2"/>
                  </a:lnTo>
                  <a:lnTo>
                    <a:pt x="810" y="2"/>
                  </a:lnTo>
                  <a:lnTo>
                    <a:pt x="810" y="0"/>
                  </a:lnTo>
                  <a:close/>
                  <a:moveTo>
                    <a:pt x="820" y="0"/>
                  </a:moveTo>
                  <a:lnTo>
                    <a:pt x="822" y="0"/>
                  </a:lnTo>
                  <a:lnTo>
                    <a:pt x="822" y="2"/>
                  </a:lnTo>
                  <a:lnTo>
                    <a:pt x="820" y="2"/>
                  </a:lnTo>
                  <a:lnTo>
                    <a:pt x="820" y="0"/>
                  </a:lnTo>
                  <a:close/>
                  <a:moveTo>
                    <a:pt x="830" y="0"/>
                  </a:moveTo>
                  <a:lnTo>
                    <a:pt x="832" y="0"/>
                  </a:lnTo>
                  <a:lnTo>
                    <a:pt x="832" y="2"/>
                  </a:lnTo>
                  <a:lnTo>
                    <a:pt x="830" y="2"/>
                  </a:lnTo>
                  <a:lnTo>
                    <a:pt x="830" y="0"/>
                  </a:lnTo>
                  <a:close/>
                  <a:moveTo>
                    <a:pt x="840" y="0"/>
                  </a:moveTo>
                  <a:lnTo>
                    <a:pt x="842" y="0"/>
                  </a:lnTo>
                  <a:lnTo>
                    <a:pt x="842" y="2"/>
                  </a:lnTo>
                  <a:lnTo>
                    <a:pt x="840" y="2"/>
                  </a:lnTo>
                  <a:lnTo>
                    <a:pt x="840" y="0"/>
                  </a:lnTo>
                  <a:close/>
                  <a:moveTo>
                    <a:pt x="850" y="0"/>
                  </a:moveTo>
                  <a:lnTo>
                    <a:pt x="852" y="0"/>
                  </a:lnTo>
                  <a:lnTo>
                    <a:pt x="852" y="2"/>
                  </a:lnTo>
                  <a:lnTo>
                    <a:pt x="850" y="2"/>
                  </a:lnTo>
                  <a:lnTo>
                    <a:pt x="850" y="0"/>
                  </a:lnTo>
                  <a:close/>
                  <a:moveTo>
                    <a:pt x="860" y="0"/>
                  </a:moveTo>
                  <a:lnTo>
                    <a:pt x="862" y="0"/>
                  </a:lnTo>
                  <a:lnTo>
                    <a:pt x="862" y="2"/>
                  </a:lnTo>
                  <a:lnTo>
                    <a:pt x="860" y="2"/>
                  </a:lnTo>
                  <a:lnTo>
                    <a:pt x="860" y="0"/>
                  </a:lnTo>
                  <a:close/>
                  <a:moveTo>
                    <a:pt x="869" y="0"/>
                  </a:moveTo>
                  <a:lnTo>
                    <a:pt x="871" y="0"/>
                  </a:lnTo>
                  <a:lnTo>
                    <a:pt x="871" y="2"/>
                  </a:lnTo>
                  <a:lnTo>
                    <a:pt x="869" y="2"/>
                  </a:lnTo>
                  <a:lnTo>
                    <a:pt x="869" y="0"/>
                  </a:lnTo>
                  <a:close/>
                  <a:moveTo>
                    <a:pt x="879" y="0"/>
                  </a:moveTo>
                  <a:lnTo>
                    <a:pt x="881" y="0"/>
                  </a:lnTo>
                  <a:lnTo>
                    <a:pt x="881" y="2"/>
                  </a:lnTo>
                  <a:lnTo>
                    <a:pt x="879" y="2"/>
                  </a:lnTo>
                  <a:lnTo>
                    <a:pt x="879" y="0"/>
                  </a:lnTo>
                  <a:close/>
                  <a:moveTo>
                    <a:pt x="889" y="0"/>
                  </a:moveTo>
                  <a:lnTo>
                    <a:pt x="891" y="0"/>
                  </a:lnTo>
                  <a:lnTo>
                    <a:pt x="891" y="2"/>
                  </a:lnTo>
                  <a:lnTo>
                    <a:pt x="889" y="2"/>
                  </a:lnTo>
                  <a:lnTo>
                    <a:pt x="889" y="0"/>
                  </a:lnTo>
                  <a:close/>
                  <a:moveTo>
                    <a:pt x="899" y="0"/>
                  </a:moveTo>
                  <a:lnTo>
                    <a:pt x="901" y="0"/>
                  </a:lnTo>
                  <a:lnTo>
                    <a:pt x="901" y="2"/>
                  </a:lnTo>
                  <a:lnTo>
                    <a:pt x="899" y="2"/>
                  </a:lnTo>
                  <a:lnTo>
                    <a:pt x="899" y="0"/>
                  </a:lnTo>
                  <a:close/>
                  <a:moveTo>
                    <a:pt x="909" y="0"/>
                  </a:moveTo>
                  <a:lnTo>
                    <a:pt x="911" y="0"/>
                  </a:lnTo>
                  <a:lnTo>
                    <a:pt x="911" y="2"/>
                  </a:lnTo>
                  <a:lnTo>
                    <a:pt x="909" y="2"/>
                  </a:lnTo>
                  <a:lnTo>
                    <a:pt x="909" y="0"/>
                  </a:lnTo>
                  <a:close/>
                  <a:moveTo>
                    <a:pt x="919" y="0"/>
                  </a:moveTo>
                  <a:lnTo>
                    <a:pt x="921" y="0"/>
                  </a:lnTo>
                  <a:lnTo>
                    <a:pt x="921" y="2"/>
                  </a:lnTo>
                  <a:lnTo>
                    <a:pt x="919" y="2"/>
                  </a:lnTo>
                  <a:lnTo>
                    <a:pt x="919" y="0"/>
                  </a:lnTo>
                  <a:close/>
                  <a:moveTo>
                    <a:pt x="929" y="0"/>
                  </a:moveTo>
                  <a:lnTo>
                    <a:pt x="931" y="0"/>
                  </a:lnTo>
                  <a:lnTo>
                    <a:pt x="931" y="2"/>
                  </a:lnTo>
                  <a:lnTo>
                    <a:pt x="929" y="2"/>
                  </a:lnTo>
                  <a:lnTo>
                    <a:pt x="929" y="0"/>
                  </a:lnTo>
                  <a:close/>
                  <a:moveTo>
                    <a:pt x="939" y="0"/>
                  </a:moveTo>
                  <a:lnTo>
                    <a:pt x="941" y="0"/>
                  </a:lnTo>
                  <a:lnTo>
                    <a:pt x="941" y="2"/>
                  </a:lnTo>
                  <a:lnTo>
                    <a:pt x="939" y="2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" name="Freeform 31"/>
            <p:cNvSpPr>
              <a:spLocks noEditPoints="1"/>
            </p:cNvSpPr>
            <p:nvPr/>
          </p:nvSpPr>
          <p:spPr bwMode="auto">
            <a:xfrm>
              <a:off x="6080125" y="3646488"/>
              <a:ext cx="1493838" cy="3175"/>
            </a:xfrm>
            <a:custGeom>
              <a:avLst/>
              <a:gdLst>
                <a:gd name="T0" fmla="*/ 12 w 941"/>
                <a:gd name="T1" fmla="*/ 2 h 2"/>
                <a:gd name="T2" fmla="*/ 30 w 941"/>
                <a:gd name="T3" fmla="*/ 0 h 2"/>
                <a:gd name="T4" fmla="*/ 40 w 941"/>
                <a:gd name="T5" fmla="*/ 2 h 2"/>
                <a:gd name="T6" fmla="*/ 62 w 941"/>
                <a:gd name="T7" fmla="*/ 0 h 2"/>
                <a:gd name="T8" fmla="*/ 70 w 941"/>
                <a:gd name="T9" fmla="*/ 0 h 2"/>
                <a:gd name="T10" fmla="*/ 91 w 941"/>
                <a:gd name="T11" fmla="*/ 2 h 2"/>
                <a:gd name="T12" fmla="*/ 109 w 941"/>
                <a:gd name="T13" fmla="*/ 0 h 2"/>
                <a:gd name="T14" fmla="*/ 119 w 941"/>
                <a:gd name="T15" fmla="*/ 2 h 2"/>
                <a:gd name="T16" fmla="*/ 141 w 941"/>
                <a:gd name="T17" fmla="*/ 0 h 2"/>
                <a:gd name="T18" fmla="*/ 149 w 941"/>
                <a:gd name="T19" fmla="*/ 0 h 2"/>
                <a:gd name="T20" fmla="*/ 170 w 941"/>
                <a:gd name="T21" fmla="*/ 2 h 2"/>
                <a:gd name="T22" fmla="*/ 188 w 941"/>
                <a:gd name="T23" fmla="*/ 0 h 2"/>
                <a:gd name="T24" fmla="*/ 198 w 941"/>
                <a:gd name="T25" fmla="*/ 2 h 2"/>
                <a:gd name="T26" fmla="*/ 220 w 941"/>
                <a:gd name="T27" fmla="*/ 0 h 2"/>
                <a:gd name="T28" fmla="*/ 228 w 941"/>
                <a:gd name="T29" fmla="*/ 0 h 2"/>
                <a:gd name="T30" fmla="*/ 249 w 941"/>
                <a:gd name="T31" fmla="*/ 2 h 2"/>
                <a:gd name="T32" fmla="*/ 267 w 941"/>
                <a:gd name="T33" fmla="*/ 0 h 2"/>
                <a:gd name="T34" fmla="*/ 277 w 941"/>
                <a:gd name="T35" fmla="*/ 2 h 2"/>
                <a:gd name="T36" fmla="*/ 299 w 941"/>
                <a:gd name="T37" fmla="*/ 0 h 2"/>
                <a:gd name="T38" fmla="*/ 307 w 941"/>
                <a:gd name="T39" fmla="*/ 0 h 2"/>
                <a:gd name="T40" fmla="*/ 328 w 941"/>
                <a:gd name="T41" fmla="*/ 2 h 2"/>
                <a:gd name="T42" fmla="*/ 346 w 941"/>
                <a:gd name="T43" fmla="*/ 0 h 2"/>
                <a:gd name="T44" fmla="*/ 356 w 941"/>
                <a:gd name="T45" fmla="*/ 2 h 2"/>
                <a:gd name="T46" fmla="*/ 378 w 941"/>
                <a:gd name="T47" fmla="*/ 0 h 2"/>
                <a:gd name="T48" fmla="*/ 386 w 941"/>
                <a:gd name="T49" fmla="*/ 0 h 2"/>
                <a:gd name="T50" fmla="*/ 407 w 941"/>
                <a:gd name="T51" fmla="*/ 2 h 2"/>
                <a:gd name="T52" fmla="*/ 425 w 941"/>
                <a:gd name="T53" fmla="*/ 0 h 2"/>
                <a:gd name="T54" fmla="*/ 435 w 941"/>
                <a:gd name="T55" fmla="*/ 2 h 2"/>
                <a:gd name="T56" fmla="*/ 457 w 941"/>
                <a:gd name="T57" fmla="*/ 0 h 2"/>
                <a:gd name="T58" fmla="*/ 465 w 941"/>
                <a:gd name="T59" fmla="*/ 0 h 2"/>
                <a:gd name="T60" fmla="*/ 486 w 941"/>
                <a:gd name="T61" fmla="*/ 2 h 2"/>
                <a:gd name="T62" fmla="*/ 504 w 941"/>
                <a:gd name="T63" fmla="*/ 0 h 2"/>
                <a:gd name="T64" fmla="*/ 514 w 941"/>
                <a:gd name="T65" fmla="*/ 2 h 2"/>
                <a:gd name="T66" fmla="*/ 536 w 941"/>
                <a:gd name="T67" fmla="*/ 0 h 2"/>
                <a:gd name="T68" fmla="*/ 544 w 941"/>
                <a:gd name="T69" fmla="*/ 0 h 2"/>
                <a:gd name="T70" fmla="*/ 565 w 941"/>
                <a:gd name="T71" fmla="*/ 2 h 2"/>
                <a:gd name="T72" fmla="*/ 583 w 941"/>
                <a:gd name="T73" fmla="*/ 0 h 2"/>
                <a:gd name="T74" fmla="*/ 593 w 941"/>
                <a:gd name="T75" fmla="*/ 2 h 2"/>
                <a:gd name="T76" fmla="*/ 615 w 941"/>
                <a:gd name="T77" fmla="*/ 0 h 2"/>
                <a:gd name="T78" fmla="*/ 623 w 941"/>
                <a:gd name="T79" fmla="*/ 0 h 2"/>
                <a:gd name="T80" fmla="*/ 644 w 941"/>
                <a:gd name="T81" fmla="*/ 2 h 2"/>
                <a:gd name="T82" fmla="*/ 662 w 941"/>
                <a:gd name="T83" fmla="*/ 0 h 2"/>
                <a:gd name="T84" fmla="*/ 672 w 941"/>
                <a:gd name="T85" fmla="*/ 2 h 2"/>
                <a:gd name="T86" fmla="*/ 694 w 941"/>
                <a:gd name="T87" fmla="*/ 0 h 2"/>
                <a:gd name="T88" fmla="*/ 702 w 941"/>
                <a:gd name="T89" fmla="*/ 0 h 2"/>
                <a:gd name="T90" fmla="*/ 723 w 941"/>
                <a:gd name="T91" fmla="*/ 2 h 2"/>
                <a:gd name="T92" fmla="*/ 741 w 941"/>
                <a:gd name="T93" fmla="*/ 0 h 2"/>
                <a:gd name="T94" fmla="*/ 751 w 941"/>
                <a:gd name="T95" fmla="*/ 2 h 2"/>
                <a:gd name="T96" fmla="*/ 773 w 941"/>
                <a:gd name="T97" fmla="*/ 0 h 2"/>
                <a:gd name="T98" fmla="*/ 781 w 941"/>
                <a:gd name="T99" fmla="*/ 0 h 2"/>
                <a:gd name="T100" fmla="*/ 802 w 941"/>
                <a:gd name="T101" fmla="*/ 2 h 2"/>
                <a:gd name="T102" fmla="*/ 820 w 941"/>
                <a:gd name="T103" fmla="*/ 0 h 2"/>
                <a:gd name="T104" fmla="*/ 830 w 941"/>
                <a:gd name="T105" fmla="*/ 2 h 2"/>
                <a:gd name="T106" fmla="*/ 852 w 941"/>
                <a:gd name="T107" fmla="*/ 0 h 2"/>
                <a:gd name="T108" fmla="*/ 860 w 941"/>
                <a:gd name="T109" fmla="*/ 0 h 2"/>
                <a:gd name="T110" fmla="*/ 881 w 941"/>
                <a:gd name="T111" fmla="*/ 2 h 2"/>
                <a:gd name="T112" fmla="*/ 899 w 941"/>
                <a:gd name="T113" fmla="*/ 0 h 2"/>
                <a:gd name="T114" fmla="*/ 909 w 941"/>
                <a:gd name="T115" fmla="*/ 2 h 2"/>
                <a:gd name="T116" fmla="*/ 931 w 941"/>
                <a:gd name="T117" fmla="*/ 0 h 2"/>
                <a:gd name="T118" fmla="*/ 939 w 941"/>
                <a:gd name="T1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41" h="2">
                  <a:moveTo>
                    <a:pt x="0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10" y="0"/>
                  </a:moveTo>
                  <a:lnTo>
                    <a:pt x="12" y="0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0"/>
                  </a:lnTo>
                  <a:close/>
                  <a:moveTo>
                    <a:pt x="20" y="0"/>
                  </a:moveTo>
                  <a:lnTo>
                    <a:pt x="22" y="0"/>
                  </a:lnTo>
                  <a:lnTo>
                    <a:pt x="22" y="2"/>
                  </a:lnTo>
                  <a:lnTo>
                    <a:pt x="20" y="2"/>
                  </a:lnTo>
                  <a:lnTo>
                    <a:pt x="20" y="0"/>
                  </a:lnTo>
                  <a:close/>
                  <a:moveTo>
                    <a:pt x="30" y="0"/>
                  </a:moveTo>
                  <a:lnTo>
                    <a:pt x="32" y="0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30" y="0"/>
                  </a:lnTo>
                  <a:close/>
                  <a:moveTo>
                    <a:pt x="40" y="0"/>
                  </a:moveTo>
                  <a:lnTo>
                    <a:pt x="42" y="0"/>
                  </a:lnTo>
                  <a:lnTo>
                    <a:pt x="42" y="2"/>
                  </a:lnTo>
                  <a:lnTo>
                    <a:pt x="40" y="2"/>
                  </a:lnTo>
                  <a:lnTo>
                    <a:pt x="40" y="0"/>
                  </a:lnTo>
                  <a:close/>
                  <a:moveTo>
                    <a:pt x="50" y="0"/>
                  </a:moveTo>
                  <a:lnTo>
                    <a:pt x="52" y="0"/>
                  </a:lnTo>
                  <a:lnTo>
                    <a:pt x="52" y="2"/>
                  </a:lnTo>
                  <a:lnTo>
                    <a:pt x="50" y="2"/>
                  </a:lnTo>
                  <a:lnTo>
                    <a:pt x="50" y="0"/>
                  </a:lnTo>
                  <a:close/>
                  <a:moveTo>
                    <a:pt x="60" y="0"/>
                  </a:moveTo>
                  <a:lnTo>
                    <a:pt x="62" y="0"/>
                  </a:lnTo>
                  <a:lnTo>
                    <a:pt x="62" y="2"/>
                  </a:lnTo>
                  <a:lnTo>
                    <a:pt x="60" y="2"/>
                  </a:lnTo>
                  <a:lnTo>
                    <a:pt x="60" y="0"/>
                  </a:lnTo>
                  <a:close/>
                  <a:moveTo>
                    <a:pt x="70" y="0"/>
                  </a:moveTo>
                  <a:lnTo>
                    <a:pt x="72" y="0"/>
                  </a:lnTo>
                  <a:lnTo>
                    <a:pt x="72" y="2"/>
                  </a:lnTo>
                  <a:lnTo>
                    <a:pt x="70" y="2"/>
                  </a:lnTo>
                  <a:lnTo>
                    <a:pt x="70" y="0"/>
                  </a:lnTo>
                  <a:close/>
                  <a:moveTo>
                    <a:pt x="79" y="0"/>
                  </a:moveTo>
                  <a:lnTo>
                    <a:pt x="81" y="0"/>
                  </a:lnTo>
                  <a:lnTo>
                    <a:pt x="81" y="2"/>
                  </a:lnTo>
                  <a:lnTo>
                    <a:pt x="79" y="2"/>
                  </a:lnTo>
                  <a:lnTo>
                    <a:pt x="79" y="0"/>
                  </a:lnTo>
                  <a:close/>
                  <a:moveTo>
                    <a:pt x="89" y="0"/>
                  </a:moveTo>
                  <a:lnTo>
                    <a:pt x="91" y="0"/>
                  </a:lnTo>
                  <a:lnTo>
                    <a:pt x="91" y="2"/>
                  </a:lnTo>
                  <a:lnTo>
                    <a:pt x="89" y="2"/>
                  </a:lnTo>
                  <a:lnTo>
                    <a:pt x="89" y="0"/>
                  </a:lnTo>
                  <a:close/>
                  <a:moveTo>
                    <a:pt x="99" y="0"/>
                  </a:moveTo>
                  <a:lnTo>
                    <a:pt x="101" y="0"/>
                  </a:lnTo>
                  <a:lnTo>
                    <a:pt x="101" y="2"/>
                  </a:lnTo>
                  <a:lnTo>
                    <a:pt x="99" y="2"/>
                  </a:lnTo>
                  <a:lnTo>
                    <a:pt x="99" y="0"/>
                  </a:lnTo>
                  <a:close/>
                  <a:moveTo>
                    <a:pt x="109" y="0"/>
                  </a:moveTo>
                  <a:lnTo>
                    <a:pt x="111" y="0"/>
                  </a:lnTo>
                  <a:lnTo>
                    <a:pt x="111" y="2"/>
                  </a:lnTo>
                  <a:lnTo>
                    <a:pt x="109" y="2"/>
                  </a:lnTo>
                  <a:lnTo>
                    <a:pt x="109" y="0"/>
                  </a:lnTo>
                  <a:close/>
                  <a:moveTo>
                    <a:pt x="119" y="0"/>
                  </a:moveTo>
                  <a:lnTo>
                    <a:pt x="121" y="0"/>
                  </a:lnTo>
                  <a:lnTo>
                    <a:pt x="121" y="2"/>
                  </a:lnTo>
                  <a:lnTo>
                    <a:pt x="119" y="2"/>
                  </a:lnTo>
                  <a:lnTo>
                    <a:pt x="119" y="0"/>
                  </a:lnTo>
                  <a:close/>
                  <a:moveTo>
                    <a:pt x="129" y="0"/>
                  </a:moveTo>
                  <a:lnTo>
                    <a:pt x="131" y="0"/>
                  </a:lnTo>
                  <a:lnTo>
                    <a:pt x="131" y="2"/>
                  </a:lnTo>
                  <a:lnTo>
                    <a:pt x="129" y="2"/>
                  </a:lnTo>
                  <a:lnTo>
                    <a:pt x="129" y="0"/>
                  </a:lnTo>
                  <a:close/>
                  <a:moveTo>
                    <a:pt x="139" y="0"/>
                  </a:moveTo>
                  <a:lnTo>
                    <a:pt x="141" y="0"/>
                  </a:lnTo>
                  <a:lnTo>
                    <a:pt x="141" y="2"/>
                  </a:lnTo>
                  <a:lnTo>
                    <a:pt x="139" y="2"/>
                  </a:lnTo>
                  <a:lnTo>
                    <a:pt x="139" y="0"/>
                  </a:lnTo>
                  <a:close/>
                  <a:moveTo>
                    <a:pt x="149" y="0"/>
                  </a:moveTo>
                  <a:lnTo>
                    <a:pt x="151" y="0"/>
                  </a:lnTo>
                  <a:lnTo>
                    <a:pt x="151" y="2"/>
                  </a:lnTo>
                  <a:lnTo>
                    <a:pt x="149" y="2"/>
                  </a:lnTo>
                  <a:lnTo>
                    <a:pt x="149" y="0"/>
                  </a:lnTo>
                  <a:close/>
                  <a:moveTo>
                    <a:pt x="158" y="0"/>
                  </a:moveTo>
                  <a:lnTo>
                    <a:pt x="160" y="0"/>
                  </a:lnTo>
                  <a:lnTo>
                    <a:pt x="160" y="2"/>
                  </a:lnTo>
                  <a:lnTo>
                    <a:pt x="158" y="2"/>
                  </a:lnTo>
                  <a:lnTo>
                    <a:pt x="158" y="0"/>
                  </a:lnTo>
                  <a:close/>
                  <a:moveTo>
                    <a:pt x="168" y="0"/>
                  </a:moveTo>
                  <a:lnTo>
                    <a:pt x="170" y="0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8" y="0"/>
                  </a:lnTo>
                  <a:close/>
                  <a:moveTo>
                    <a:pt x="178" y="0"/>
                  </a:moveTo>
                  <a:lnTo>
                    <a:pt x="180" y="0"/>
                  </a:lnTo>
                  <a:lnTo>
                    <a:pt x="180" y="2"/>
                  </a:lnTo>
                  <a:lnTo>
                    <a:pt x="178" y="2"/>
                  </a:lnTo>
                  <a:lnTo>
                    <a:pt x="178" y="0"/>
                  </a:lnTo>
                  <a:close/>
                  <a:moveTo>
                    <a:pt x="188" y="0"/>
                  </a:moveTo>
                  <a:lnTo>
                    <a:pt x="190" y="0"/>
                  </a:lnTo>
                  <a:lnTo>
                    <a:pt x="190" y="2"/>
                  </a:lnTo>
                  <a:lnTo>
                    <a:pt x="188" y="2"/>
                  </a:lnTo>
                  <a:lnTo>
                    <a:pt x="188" y="0"/>
                  </a:lnTo>
                  <a:close/>
                  <a:moveTo>
                    <a:pt x="198" y="0"/>
                  </a:moveTo>
                  <a:lnTo>
                    <a:pt x="200" y="0"/>
                  </a:lnTo>
                  <a:lnTo>
                    <a:pt x="200" y="2"/>
                  </a:lnTo>
                  <a:lnTo>
                    <a:pt x="198" y="2"/>
                  </a:lnTo>
                  <a:lnTo>
                    <a:pt x="198" y="0"/>
                  </a:lnTo>
                  <a:close/>
                  <a:moveTo>
                    <a:pt x="208" y="0"/>
                  </a:moveTo>
                  <a:lnTo>
                    <a:pt x="210" y="0"/>
                  </a:lnTo>
                  <a:lnTo>
                    <a:pt x="210" y="2"/>
                  </a:lnTo>
                  <a:lnTo>
                    <a:pt x="208" y="2"/>
                  </a:lnTo>
                  <a:lnTo>
                    <a:pt x="208" y="0"/>
                  </a:lnTo>
                  <a:close/>
                  <a:moveTo>
                    <a:pt x="218" y="0"/>
                  </a:moveTo>
                  <a:lnTo>
                    <a:pt x="220" y="0"/>
                  </a:lnTo>
                  <a:lnTo>
                    <a:pt x="220" y="2"/>
                  </a:lnTo>
                  <a:lnTo>
                    <a:pt x="218" y="2"/>
                  </a:lnTo>
                  <a:lnTo>
                    <a:pt x="218" y="0"/>
                  </a:lnTo>
                  <a:close/>
                  <a:moveTo>
                    <a:pt x="228" y="0"/>
                  </a:moveTo>
                  <a:lnTo>
                    <a:pt x="230" y="0"/>
                  </a:lnTo>
                  <a:lnTo>
                    <a:pt x="230" y="2"/>
                  </a:lnTo>
                  <a:lnTo>
                    <a:pt x="228" y="2"/>
                  </a:lnTo>
                  <a:lnTo>
                    <a:pt x="228" y="0"/>
                  </a:lnTo>
                  <a:close/>
                  <a:moveTo>
                    <a:pt x="237" y="0"/>
                  </a:moveTo>
                  <a:lnTo>
                    <a:pt x="239" y="0"/>
                  </a:lnTo>
                  <a:lnTo>
                    <a:pt x="239" y="2"/>
                  </a:lnTo>
                  <a:lnTo>
                    <a:pt x="237" y="2"/>
                  </a:lnTo>
                  <a:lnTo>
                    <a:pt x="237" y="0"/>
                  </a:lnTo>
                  <a:close/>
                  <a:moveTo>
                    <a:pt x="247" y="0"/>
                  </a:moveTo>
                  <a:lnTo>
                    <a:pt x="249" y="0"/>
                  </a:lnTo>
                  <a:lnTo>
                    <a:pt x="249" y="2"/>
                  </a:lnTo>
                  <a:lnTo>
                    <a:pt x="247" y="2"/>
                  </a:lnTo>
                  <a:lnTo>
                    <a:pt x="247" y="0"/>
                  </a:lnTo>
                  <a:close/>
                  <a:moveTo>
                    <a:pt x="257" y="0"/>
                  </a:moveTo>
                  <a:lnTo>
                    <a:pt x="259" y="0"/>
                  </a:lnTo>
                  <a:lnTo>
                    <a:pt x="259" y="2"/>
                  </a:lnTo>
                  <a:lnTo>
                    <a:pt x="257" y="2"/>
                  </a:lnTo>
                  <a:lnTo>
                    <a:pt x="257" y="0"/>
                  </a:lnTo>
                  <a:close/>
                  <a:moveTo>
                    <a:pt x="267" y="0"/>
                  </a:moveTo>
                  <a:lnTo>
                    <a:pt x="269" y="0"/>
                  </a:lnTo>
                  <a:lnTo>
                    <a:pt x="269" y="2"/>
                  </a:lnTo>
                  <a:lnTo>
                    <a:pt x="267" y="2"/>
                  </a:lnTo>
                  <a:lnTo>
                    <a:pt x="267" y="0"/>
                  </a:lnTo>
                  <a:close/>
                  <a:moveTo>
                    <a:pt x="277" y="0"/>
                  </a:moveTo>
                  <a:lnTo>
                    <a:pt x="279" y="0"/>
                  </a:lnTo>
                  <a:lnTo>
                    <a:pt x="279" y="2"/>
                  </a:lnTo>
                  <a:lnTo>
                    <a:pt x="277" y="2"/>
                  </a:lnTo>
                  <a:lnTo>
                    <a:pt x="277" y="0"/>
                  </a:lnTo>
                  <a:close/>
                  <a:moveTo>
                    <a:pt x="287" y="0"/>
                  </a:moveTo>
                  <a:lnTo>
                    <a:pt x="289" y="0"/>
                  </a:lnTo>
                  <a:lnTo>
                    <a:pt x="289" y="2"/>
                  </a:lnTo>
                  <a:lnTo>
                    <a:pt x="287" y="2"/>
                  </a:lnTo>
                  <a:lnTo>
                    <a:pt x="287" y="0"/>
                  </a:lnTo>
                  <a:close/>
                  <a:moveTo>
                    <a:pt x="297" y="0"/>
                  </a:moveTo>
                  <a:lnTo>
                    <a:pt x="299" y="0"/>
                  </a:lnTo>
                  <a:lnTo>
                    <a:pt x="299" y="2"/>
                  </a:lnTo>
                  <a:lnTo>
                    <a:pt x="297" y="2"/>
                  </a:lnTo>
                  <a:lnTo>
                    <a:pt x="297" y="0"/>
                  </a:lnTo>
                  <a:close/>
                  <a:moveTo>
                    <a:pt x="307" y="0"/>
                  </a:moveTo>
                  <a:lnTo>
                    <a:pt x="309" y="0"/>
                  </a:lnTo>
                  <a:lnTo>
                    <a:pt x="309" y="2"/>
                  </a:lnTo>
                  <a:lnTo>
                    <a:pt x="307" y="2"/>
                  </a:lnTo>
                  <a:lnTo>
                    <a:pt x="307" y="0"/>
                  </a:lnTo>
                  <a:close/>
                  <a:moveTo>
                    <a:pt x="316" y="0"/>
                  </a:moveTo>
                  <a:lnTo>
                    <a:pt x="318" y="0"/>
                  </a:lnTo>
                  <a:lnTo>
                    <a:pt x="318" y="2"/>
                  </a:lnTo>
                  <a:lnTo>
                    <a:pt x="316" y="2"/>
                  </a:lnTo>
                  <a:lnTo>
                    <a:pt x="316" y="0"/>
                  </a:lnTo>
                  <a:close/>
                  <a:moveTo>
                    <a:pt x="326" y="0"/>
                  </a:moveTo>
                  <a:lnTo>
                    <a:pt x="328" y="0"/>
                  </a:lnTo>
                  <a:lnTo>
                    <a:pt x="328" y="2"/>
                  </a:lnTo>
                  <a:lnTo>
                    <a:pt x="326" y="2"/>
                  </a:lnTo>
                  <a:lnTo>
                    <a:pt x="326" y="0"/>
                  </a:lnTo>
                  <a:close/>
                  <a:moveTo>
                    <a:pt x="336" y="0"/>
                  </a:moveTo>
                  <a:lnTo>
                    <a:pt x="338" y="0"/>
                  </a:lnTo>
                  <a:lnTo>
                    <a:pt x="338" y="2"/>
                  </a:lnTo>
                  <a:lnTo>
                    <a:pt x="336" y="2"/>
                  </a:lnTo>
                  <a:lnTo>
                    <a:pt x="336" y="0"/>
                  </a:lnTo>
                  <a:close/>
                  <a:moveTo>
                    <a:pt x="346" y="0"/>
                  </a:moveTo>
                  <a:lnTo>
                    <a:pt x="348" y="0"/>
                  </a:lnTo>
                  <a:lnTo>
                    <a:pt x="348" y="2"/>
                  </a:lnTo>
                  <a:lnTo>
                    <a:pt x="346" y="2"/>
                  </a:lnTo>
                  <a:lnTo>
                    <a:pt x="346" y="0"/>
                  </a:lnTo>
                  <a:close/>
                  <a:moveTo>
                    <a:pt x="356" y="0"/>
                  </a:moveTo>
                  <a:lnTo>
                    <a:pt x="358" y="0"/>
                  </a:lnTo>
                  <a:lnTo>
                    <a:pt x="358" y="2"/>
                  </a:lnTo>
                  <a:lnTo>
                    <a:pt x="356" y="2"/>
                  </a:lnTo>
                  <a:lnTo>
                    <a:pt x="356" y="0"/>
                  </a:lnTo>
                  <a:close/>
                  <a:moveTo>
                    <a:pt x="366" y="0"/>
                  </a:moveTo>
                  <a:lnTo>
                    <a:pt x="368" y="0"/>
                  </a:lnTo>
                  <a:lnTo>
                    <a:pt x="368" y="2"/>
                  </a:lnTo>
                  <a:lnTo>
                    <a:pt x="366" y="2"/>
                  </a:lnTo>
                  <a:lnTo>
                    <a:pt x="366" y="0"/>
                  </a:lnTo>
                  <a:close/>
                  <a:moveTo>
                    <a:pt x="376" y="0"/>
                  </a:moveTo>
                  <a:lnTo>
                    <a:pt x="378" y="0"/>
                  </a:lnTo>
                  <a:lnTo>
                    <a:pt x="378" y="2"/>
                  </a:lnTo>
                  <a:lnTo>
                    <a:pt x="376" y="2"/>
                  </a:lnTo>
                  <a:lnTo>
                    <a:pt x="376" y="0"/>
                  </a:lnTo>
                  <a:close/>
                  <a:moveTo>
                    <a:pt x="386" y="0"/>
                  </a:moveTo>
                  <a:lnTo>
                    <a:pt x="388" y="0"/>
                  </a:lnTo>
                  <a:lnTo>
                    <a:pt x="388" y="2"/>
                  </a:lnTo>
                  <a:lnTo>
                    <a:pt x="386" y="2"/>
                  </a:lnTo>
                  <a:lnTo>
                    <a:pt x="386" y="0"/>
                  </a:lnTo>
                  <a:close/>
                  <a:moveTo>
                    <a:pt x="395" y="0"/>
                  </a:moveTo>
                  <a:lnTo>
                    <a:pt x="397" y="0"/>
                  </a:lnTo>
                  <a:lnTo>
                    <a:pt x="397" y="2"/>
                  </a:lnTo>
                  <a:lnTo>
                    <a:pt x="395" y="2"/>
                  </a:lnTo>
                  <a:lnTo>
                    <a:pt x="395" y="0"/>
                  </a:lnTo>
                  <a:close/>
                  <a:moveTo>
                    <a:pt x="405" y="0"/>
                  </a:moveTo>
                  <a:lnTo>
                    <a:pt x="407" y="0"/>
                  </a:lnTo>
                  <a:lnTo>
                    <a:pt x="407" y="2"/>
                  </a:lnTo>
                  <a:lnTo>
                    <a:pt x="405" y="2"/>
                  </a:lnTo>
                  <a:lnTo>
                    <a:pt x="405" y="0"/>
                  </a:lnTo>
                  <a:close/>
                  <a:moveTo>
                    <a:pt x="415" y="0"/>
                  </a:moveTo>
                  <a:lnTo>
                    <a:pt x="417" y="0"/>
                  </a:lnTo>
                  <a:lnTo>
                    <a:pt x="417" y="2"/>
                  </a:lnTo>
                  <a:lnTo>
                    <a:pt x="415" y="2"/>
                  </a:lnTo>
                  <a:lnTo>
                    <a:pt x="415" y="0"/>
                  </a:lnTo>
                  <a:close/>
                  <a:moveTo>
                    <a:pt x="425" y="0"/>
                  </a:moveTo>
                  <a:lnTo>
                    <a:pt x="427" y="0"/>
                  </a:lnTo>
                  <a:lnTo>
                    <a:pt x="427" y="2"/>
                  </a:lnTo>
                  <a:lnTo>
                    <a:pt x="425" y="2"/>
                  </a:lnTo>
                  <a:lnTo>
                    <a:pt x="425" y="0"/>
                  </a:lnTo>
                  <a:close/>
                  <a:moveTo>
                    <a:pt x="435" y="0"/>
                  </a:moveTo>
                  <a:lnTo>
                    <a:pt x="437" y="0"/>
                  </a:lnTo>
                  <a:lnTo>
                    <a:pt x="437" y="2"/>
                  </a:lnTo>
                  <a:lnTo>
                    <a:pt x="435" y="2"/>
                  </a:lnTo>
                  <a:lnTo>
                    <a:pt x="435" y="0"/>
                  </a:lnTo>
                  <a:close/>
                  <a:moveTo>
                    <a:pt x="445" y="0"/>
                  </a:moveTo>
                  <a:lnTo>
                    <a:pt x="447" y="0"/>
                  </a:lnTo>
                  <a:lnTo>
                    <a:pt x="447" y="2"/>
                  </a:lnTo>
                  <a:lnTo>
                    <a:pt x="445" y="2"/>
                  </a:lnTo>
                  <a:lnTo>
                    <a:pt x="445" y="0"/>
                  </a:lnTo>
                  <a:close/>
                  <a:moveTo>
                    <a:pt x="455" y="0"/>
                  </a:moveTo>
                  <a:lnTo>
                    <a:pt x="457" y="0"/>
                  </a:lnTo>
                  <a:lnTo>
                    <a:pt x="457" y="2"/>
                  </a:lnTo>
                  <a:lnTo>
                    <a:pt x="455" y="2"/>
                  </a:lnTo>
                  <a:lnTo>
                    <a:pt x="455" y="0"/>
                  </a:lnTo>
                  <a:close/>
                  <a:moveTo>
                    <a:pt x="465" y="0"/>
                  </a:moveTo>
                  <a:lnTo>
                    <a:pt x="467" y="0"/>
                  </a:lnTo>
                  <a:lnTo>
                    <a:pt x="467" y="2"/>
                  </a:lnTo>
                  <a:lnTo>
                    <a:pt x="465" y="2"/>
                  </a:lnTo>
                  <a:lnTo>
                    <a:pt x="465" y="0"/>
                  </a:lnTo>
                  <a:close/>
                  <a:moveTo>
                    <a:pt x="474" y="0"/>
                  </a:moveTo>
                  <a:lnTo>
                    <a:pt x="476" y="0"/>
                  </a:lnTo>
                  <a:lnTo>
                    <a:pt x="476" y="2"/>
                  </a:lnTo>
                  <a:lnTo>
                    <a:pt x="474" y="2"/>
                  </a:lnTo>
                  <a:lnTo>
                    <a:pt x="474" y="0"/>
                  </a:lnTo>
                  <a:close/>
                  <a:moveTo>
                    <a:pt x="484" y="0"/>
                  </a:moveTo>
                  <a:lnTo>
                    <a:pt x="486" y="0"/>
                  </a:lnTo>
                  <a:lnTo>
                    <a:pt x="486" y="2"/>
                  </a:lnTo>
                  <a:lnTo>
                    <a:pt x="484" y="2"/>
                  </a:lnTo>
                  <a:lnTo>
                    <a:pt x="484" y="0"/>
                  </a:lnTo>
                  <a:close/>
                  <a:moveTo>
                    <a:pt x="494" y="0"/>
                  </a:moveTo>
                  <a:lnTo>
                    <a:pt x="496" y="0"/>
                  </a:lnTo>
                  <a:lnTo>
                    <a:pt x="496" y="2"/>
                  </a:lnTo>
                  <a:lnTo>
                    <a:pt x="494" y="2"/>
                  </a:lnTo>
                  <a:lnTo>
                    <a:pt x="494" y="0"/>
                  </a:lnTo>
                  <a:close/>
                  <a:moveTo>
                    <a:pt x="504" y="0"/>
                  </a:moveTo>
                  <a:lnTo>
                    <a:pt x="506" y="0"/>
                  </a:lnTo>
                  <a:lnTo>
                    <a:pt x="506" y="2"/>
                  </a:lnTo>
                  <a:lnTo>
                    <a:pt x="504" y="2"/>
                  </a:lnTo>
                  <a:lnTo>
                    <a:pt x="504" y="0"/>
                  </a:lnTo>
                  <a:close/>
                  <a:moveTo>
                    <a:pt x="514" y="0"/>
                  </a:moveTo>
                  <a:lnTo>
                    <a:pt x="516" y="0"/>
                  </a:lnTo>
                  <a:lnTo>
                    <a:pt x="516" y="2"/>
                  </a:lnTo>
                  <a:lnTo>
                    <a:pt x="514" y="2"/>
                  </a:lnTo>
                  <a:lnTo>
                    <a:pt x="514" y="0"/>
                  </a:lnTo>
                  <a:close/>
                  <a:moveTo>
                    <a:pt x="524" y="0"/>
                  </a:moveTo>
                  <a:lnTo>
                    <a:pt x="526" y="0"/>
                  </a:lnTo>
                  <a:lnTo>
                    <a:pt x="526" y="2"/>
                  </a:lnTo>
                  <a:lnTo>
                    <a:pt x="524" y="2"/>
                  </a:lnTo>
                  <a:lnTo>
                    <a:pt x="524" y="0"/>
                  </a:lnTo>
                  <a:close/>
                  <a:moveTo>
                    <a:pt x="534" y="0"/>
                  </a:moveTo>
                  <a:lnTo>
                    <a:pt x="536" y="0"/>
                  </a:lnTo>
                  <a:lnTo>
                    <a:pt x="536" y="2"/>
                  </a:lnTo>
                  <a:lnTo>
                    <a:pt x="534" y="2"/>
                  </a:lnTo>
                  <a:lnTo>
                    <a:pt x="534" y="0"/>
                  </a:lnTo>
                  <a:close/>
                  <a:moveTo>
                    <a:pt x="544" y="0"/>
                  </a:moveTo>
                  <a:lnTo>
                    <a:pt x="546" y="0"/>
                  </a:lnTo>
                  <a:lnTo>
                    <a:pt x="546" y="2"/>
                  </a:lnTo>
                  <a:lnTo>
                    <a:pt x="544" y="2"/>
                  </a:lnTo>
                  <a:lnTo>
                    <a:pt x="544" y="0"/>
                  </a:lnTo>
                  <a:close/>
                  <a:moveTo>
                    <a:pt x="553" y="0"/>
                  </a:moveTo>
                  <a:lnTo>
                    <a:pt x="555" y="0"/>
                  </a:lnTo>
                  <a:lnTo>
                    <a:pt x="555" y="2"/>
                  </a:lnTo>
                  <a:lnTo>
                    <a:pt x="553" y="2"/>
                  </a:lnTo>
                  <a:lnTo>
                    <a:pt x="553" y="0"/>
                  </a:lnTo>
                  <a:close/>
                  <a:moveTo>
                    <a:pt x="563" y="0"/>
                  </a:moveTo>
                  <a:lnTo>
                    <a:pt x="565" y="0"/>
                  </a:lnTo>
                  <a:lnTo>
                    <a:pt x="565" y="2"/>
                  </a:lnTo>
                  <a:lnTo>
                    <a:pt x="563" y="2"/>
                  </a:lnTo>
                  <a:lnTo>
                    <a:pt x="563" y="0"/>
                  </a:lnTo>
                  <a:close/>
                  <a:moveTo>
                    <a:pt x="573" y="0"/>
                  </a:moveTo>
                  <a:lnTo>
                    <a:pt x="575" y="0"/>
                  </a:lnTo>
                  <a:lnTo>
                    <a:pt x="575" y="2"/>
                  </a:lnTo>
                  <a:lnTo>
                    <a:pt x="573" y="2"/>
                  </a:lnTo>
                  <a:lnTo>
                    <a:pt x="573" y="0"/>
                  </a:lnTo>
                  <a:close/>
                  <a:moveTo>
                    <a:pt x="583" y="0"/>
                  </a:moveTo>
                  <a:lnTo>
                    <a:pt x="585" y="0"/>
                  </a:lnTo>
                  <a:lnTo>
                    <a:pt x="585" y="2"/>
                  </a:lnTo>
                  <a:lnTo>
                    <a:pt x="583" y="2"/>
                  </a:lnTo>
                  <a:lnTo>
                    <a:pt x="583" y="0"/>
                  </a:lnTo>
                  <a:close/>
                  <a:moveTo>
                    <a:pt x="593" y="0"/>
                  </a:moveTo>
                  <a:lnTo>
                    <a:pt x="595" y="0"/>
                  </a:lnTo>
                  <a:lnTo>
                    <a:pt x="595" y="2"/>
                  </a:lnTo>
                  <a:lnTo>
                    <a:pt x="593" y="2"/>
                  </a:lnTo>
                  <a:lnTo>
                    <a:pt x="593" y="0"/>
                  </a:lnTo>
                  <a:close/>
                  <a:moveTo>
                    <a:pt x="603" y="0"/>
                  </a:moveTo>
                  <a:lnTo>
                    <a:pt x="605" y="0"/>
                  </a:lnTo>
                  <a:lnTo>
                    <a:pt x="605" y="2"/>
                  </a:lnTo>
                  <a:lnTo>
                    <a:pt x="603" y="2"/>
                  </a:lnTo>
                  <a:lnTo>
                    <a:pt x="603" y="0"/>
                  </a:lnTo>
                  <a:close/>
                  <a:moveTo>
                    <a:pt x="613" y="0"/>
                  </a:moveTo>
                  <a:lnTo>
                    <a:pt x="615" y="0"/>
                  </a:lnTo>
                  <a:lnTo>
                    <a:pt x="615" y="2"/>
                  </a:lnTo>
                  <a:lnTo>
                    <a:pt x="613" y="2"/>
                  </a:lnTo>
                  <a:lnTo>
                    <a:pt x="613" y="0"/>
                  </a:lnTo>
                  <a:close/>
                  <a:moveTo>
                    <a:pt x="623" y="0"/>
                  </a:moveTo>
                  <a:lnTo>
                    <a:pt x="625" y="0"/>
                  </a:lnTo>
                  <a:lnTo>
                    <a:pt x="625" y="2"/>
                  </a:lnTo>
                  <a:lnTo>
                    <a:pt x="623" y="2"/>
                  </a:lnTo>
                  <a:lnTo>
                    <a:pt x="623" y="0"/>
                  </a:lnTo>
                  <a:close/>
                  <a:moveTo>
                    <a:pt x="632" y="0"/>
                  </a:moveTo>
                  <a:lnTo>
                    <a:pt x="634" y="0"/>
                  </a:lnTo>
                  <a:lnTo>
                    <a:pt x="634" y="2"/>
                  </a:lnTo>
                  <a:lnTo>
                    <a:pt x="632" y="2"/>
                  </a:lnTo>
                  <a:lnTo>
                    <a:pt x="632" y="0"/>
                  </a:lnTo>
                  <a:close/>
                  <a:moveTo>
                    <a:pt x="642" y="0"/>
                  </a:moveTo>
                  <a:lnTo>
                    <a:pt x="644" y="0"/>
                  </a:lnTo>
                  <a:lnTo>
                    <a:pt x="644" y="2"/>
                  </a:lnTo>
                  <a:lnTo>
                    <a:pt x="642" y="2"/>
                  </a:lnTo>
                  <a:lnTo>
                    <a:pt x="642" y="0"/>
                  </a:lnTo>
                  <a:close/>
                  <a:moveTo>
                    <a:pt x="652" y="0"/>
                  </a:moveTo>
                  <a:lnTo>
                    <a:pt x="654" y="0"/>
                  </a:lnTo>
                  <a:lnTo>
                    <a:pt x="654" y="2"/>
                  </a:lnTo>
                  <a:lnTo>
                    <a:pt x="652" y="2"/>
                  </a:lnTo>
                  <a:lnTo>
                    <a:pt x="652" y="0"/>
                  </a:lnTo>
                  <a:close/>
                  <a:moveTo>
                    <a:pt x="662" y="0"/>
                  </a:moveTo>
                  <a:lnTo>
                    <a:pt x="664" y="0"/>
                  </a:lnTo>
                  <a:lnTo>
                    <a:pt x="664" y="2"/>
                  </a:lnTo>
                  <a:lnTo>
                    <a:pt x="662" y="2"/>
                  </a:lnTo>
                  <a:lnTo>
                    <a:pt x="662" y="0"/>
                  </a:lnTo>
                  <a:close/>
                  <a:moveTo>
                    <a:pt x="672" y="0"/>
                  </a:moveTo>
                  <a:lnTo>
                    <a:pt x="674" y="0"/>
                  </a:lnTo>
                  <a:lnTo>
                    <a:pt x="674" y="2"/>
                  </a:lnTo>
                  <a:lnTo>
                    <a:pt x="672" y="2"/>
                  </a:lnTo>
                  <a:lnTo>
                    <a:pt x="672" y="0"/>
                  </a:lnTo>
                  <a:close/>
                  <a:moveTo>
                    <a:pt x="682" y="0"/>
                  </a:moveTo>
                  <a:lnTo>
                    <a:pt x="684" y="0"/>
                  </a:lnTo>
                  <a:lnTo>
                    <a:pt x="684" y="2"/>
                  </a:lnTo>
                  <a:lnTo>
                    <a:pt x="682" y="2"/>
                  </a:lnTo>
                  <a:lnTo>
                    <a:pt x="682" y="0"/>
                  </a:lnTo>
                  <a:close/>
                  <a:moveTo>
                    <a:pt x="692" y="0"/>
                  </a:moveTo>
                  <a:lnTo>
                    <a:pt x="694" y="0"/>
                  </a:lnTo>
                  <a:lnTo>
                    <a:pt x="694" y="2"/>
                  </a:lnTo>
                  <a:lnTo>
                    <a:pt x="692" y="2"/>
                  </a:lnTo>
                  <a:lnTo>
                    <a:pt x="692" y="0"/>
                  </a:lnTo>
                  <a:close/>
                  <a:moveTo>
                    <a:pt x="702" y="0"/>
                  </a:moveTo>
                  <a:lnTo>
                    <a:pt x="704" y="0"/>
                  </a:lnTo>
                  <a:lnTo>
                    <a:pt x="704" y="2"/>
                  </a:lnTo>
                  <a:lnTo>
                    <a:pt x="702" y="2"/>
                  </a:lnTo>
                  <a:lnTo>
                    <a:pt x="702" y="0"/>
                  </a:lnTo>
                  <a:close/>
                  <a:moveTo>
                    <a:pt x="711" y="0"/>
                  </a:moveTo>
                  <a:lnTo>
                    <a:pt x="713" y="0"/>
                  </a:lnTo>
                  <a:lnTo>
                    <a:pt x="713" y="2"/>
                  </a:lnTo>
                  <a:lnTo>
                    <a:pt x="711" y="2"/>
                  </a:lnTo>
                  <a:lnTo>
                    <a:pt x="711" y="0"/>
                  </a:lnTo>
                  <a:close/>
                  <a:moveTo>
                    <a:pt x="721" y="0"/>
                  </a:moveTo>
                  <a:lnTo>
                    <a:pt x="723" y="0"/>
                  </a:lnTo>
                  <a:lnTo>
                    <a:pt x="723" y="2"/>
                  </a:lnTo>
                  <a:lnTo>
                    <a:pt x="721" y="2"/>
                  </a:lnTo>
                  <a:lnTo>
                    <a:pt x="721" y="0"/>
                  </a:lnTo>
                  <a:close/>
                  <a:moveTo>
                    <a:pt x="731" y="0"/>
                  </a:moveTo>
                  <a:lnTo>
                    <a:pt x="733" y="0"/>
                  </a:lnTo>
                  <a:lnTo>
                    <a:pt x="733" y="2"/>
                  </a:lnTo>
                  <a:lnTo>
                    <a:pt x="731" y="2"/>
                  </a:lnTo>
                  <a:lnTo>
                    <a:pt x="731" y="0"/>
                  </a:lnTo>
                  <a:close/>
                  <a:moveTo>
                    <a:pt x="741" y="0"/>
                  </a:moveTo>
                  <a:lnTo>
                    <a:pt x="743" y="0"/>
                  </a:lnTo>
                  <a:lnTo>
                    <a:pt x="743" y="2"/>
                  </a:lnTo>
                  <a:lnTo>
                    <a:pt x="741" y="2"/>
                  </a:lnTo>
                  <a:lnTo>
                    <a:pt x="741" y="0"/>
                  </a:lnTo>
                  <a:close/>
                  <a:moveTo>
                    <a:pt x="751" y="0"/>
                  </a:moveTo>
                  <a:lnTo>
                    <a:pt x="753" y="0"/>
                  </a:lnTo>
                  <a:lnTo>
                    <a:pt x="753" y="2"/>
                  </a:lnTo>
                  <a:lnTo>
                    <a:pt x="751" y="2"/>
                  </a:lnTo>
                  <a:lnTo>
                    <a:pt x="751" y="0"/>
                  </a:lnTo>
                  <a:close/>
                  <a:moveTo>
                    <a:pt x="761" y="0"/>
                  </a:moveTo>
                  <a:lnTo>
                    <a:pt x="763" y="0"/>
                  </a:lnTo>
                  <a:lnTo>
                    <a:pt x="763" y="2"/>
                  </a:lnTo>
                  <a:lnTo>
                    <a:pt x="761" y="2"/>
                  </a:lnTo>
                  <a:lnTo>
                    <a:pt x="761" y="0"/>
                  </a:lnTo>
                  <a:close/>
                  <a:moveTo>
                    <a:pt x="771" y="0"/>
                  </a:moveTo>
                  <a:lnTo>
                    <a:pt x="773" y="0"/>
                  </a:lnTo>
                  <a:lnTo>
                    <a:pt x="773" y="2"/>
                  </a:lnTo>
                  <a:lnTo>
                    <a:pt x="771" y="2"/>
                  </a:lnTo>
                  <a:lnTo>
                    <a:pt x="771" y="0"/>
                  </a:lnTo>
                  <a:close/>
                  <a:moveTo>
                    <a:pt x="781" y="0"/>
                  </a:moveTo>
                  <a:lnTo>
                    <a:pt x="783" y="0"/>
                  </a:lnTo>
                  <a:lnTo>
                    <a:pt x="783" y="2"/>
                  </a:lnTo>
                  <a:lnTo>
                    <a:pt x="781" y="2"/>
                  </a:lnTo>
                  <a:lnTo>
                    <a:pt x="781" y="0"/>
                  </a:lnTo>
                  <a:close/>
                  <a:moveTo>
                    <a:pt x="790" y="0"/>
                  </a:moveTo>
                  <a:lnTo>
                    <a:pt x="792" y="0"/>
                  </a:lnTo>
                  <a:lnTo>
                    <a:pt x="792" y="2"/>
                  </a:lnTo>
                  <a:lnTo>
                    <a:pt x="790" y="2"/>
                  </a:lnTo>
                  <a:lnTo>
                    <a:pt x="790" y="0"/>
                  </a:lnTo>
                  <a:close/>
                  <a:moveTo>
                    <a:pt x="800" y="0"/>
                  </a:moveTo>
                  <a:lnTo>
                    <a:pt x="802" y="0"/>
                  </a:lnTo>
                  <a:lnTo>
                    <a:pt x="802" y="2"/>
                  </a:lnTo>
                  <a:lnTo>
                    <a:pt x="800" y="2"/>
                  </a:lnTo>
                  <a:lnTo>
                    <a:pt x="800" y="0"/>
                  </a:lnTo>
                  <a:close/>
                  <a:moveTo>
                    <a:pt x="810" y="0"/>
                  </a:moveTo>
                  <a:lnTo>
                    <a:pt x="812" y="0"/>
                  </a:lnTo>
                  <a:lnTo>
                    <a:pt x="812" y="2"/>
                  </a:lnTo>
                  <a:lnTo>
                    <a:pt x="810" y="2"/>
                  </a:lnTo>
                  <a:lnTo>
                    <a:pt x="810" y="0"/>
                  </a:lnTo>
                  <a:close/>
                  <a:moveTo>
                    <a:pt x="820" y="0"/>
                  </a:moveTo>
                  <a:lnTo>
                    <a:pt x="822" y="0"/>
                  </a:lnTo>
                  <a:lnTo>
                    <a:pt x="822" y="2"/>
                  </a:lnTo>
                  <a:lnTo>
                    <a:pt x="820" y="2"/>
                  </a:lnTo>
                  <a:lnTo>
                    <a:pt x="820" y="0"/>
                  </a:lnTo>
                  <a:close/>
                  <a:moveTo>
                    <a:pt x="830" y="0"/>
                  </a:moveTo>
                  <a:lnTo>
                    <a:pt x="832" y="0"/>
                  </a:lnTo>
                  <a:lnTo>
                    <a:pt x="832" y="2"/>
                  </a:lnTo>
                  <a:lnTo>
                    <a:pt x="830" y="2"/>
                  </a:lnTo>
                  <a:lnTo>
                    <a:pt x="830" y="0"/>
                  </a:lnTo>
                  <a:close/>
                  <a:moveTo>
                    <a:pt x="840" y="0"/>
                  </a:moveTo>
                  <a:lnTo>
                    <a:pt x="842" y="0"/>
                  </a:lnTo>
                  <a:lnTo>
                    <a:pt x="842" y="2"/>
                  </a:lnTo>
                  <a:lnTo>
                    <a:pt x="840" y="2"/>
                  </a:lnTo>
                  <a:lnTo>
                    <a:pt x="840" y="0"/>
                  </a:lnTo>
                  <a:close/>
                  <a:moveTo>
                    <a:pt x="850" y="0"/>
                  </a:moveTo>
                  <a:lnTo>
                    <a:pt x="852" y="0"/>
                  </a:lnTo>
                  <a:lnTo>
                    <a:pt x="852" y="2"/>
                  </a:lnTo>
                  <a:lnTo>
                    <a:pt x="850" y="2"/>
                  </a:lnTo>
                  <a:lnTo>
                    <a:pt x="850" y="0"/>
                  </a:lnTo>
                  <a:close/>
                  <a:moveTo>
                    <a:pt x="860" y="0"/>
                  </a:moveTo>
                  <a:lnTo>
                    <a:pt x="862" y="0"/>
                  </a:lnTo>
                  <a:lnTo>
                    <a:pt x="862" y="2"/>
                  </a:lnTo>
                  <a:lnTo>
                    <a:pt x="860" y="2"/>
                  </a:lnTo>
                  <a:lnTo>
                    <a:pt x="860" y="0"/>
                  </a:lnTo>
                  <a:close/>
                  <a:moveTo>
                    <a:pt x="869" y="0"/>
                  </a:moveTo>
                  <a:lnTo>
                    <a:pt x="871" y="0"/>
                  </a:lnTo>
                  <a:lnTo>
                    <a:pt x="871" y="2"/>
                  </a:lnTo>
                  <a:lnTo>
                    <a:pt x="869" y="2"/>
                  </a:lnTo>
                  <a:lnTo>
                    <a:pt x="869" y="0"/>
                  </a:lnTo>
                  <a:close/>
                  <a:moveTo>
                    <a:pt x="879" y="0"/>
                  </a:moveTo>
                  <a:lnTo>
                    <a:pt x="881" y="0"/>
                  </a:lnTo>
                  <a:lnTo>
                    <a:pt x="881" y="2"/>
                  </a:lnTo>
                  <a:lnTo>
                    <a:pt x="879" y="2"/>
                  </a:lnTo>
                  <a:lnTo>
                    <a:pt x="879" y="0"/>
                  </a:lnTo>
                  <a:close/>
                  <a:moveTo>
                    <a:pt x="889" y="0"/>
                  </a:moveTo>
                  <a:lnTo>
                    <a:pt x="891" y="0"/>
                  </a:lnTo>
                  <a:lnTo>
                    <a:pt x="891" y="2"/>
                  </a:lnTo>
                  <a:lnTo>
                    <a:pt x="889" y="2"/>
                  </a:lnTo>
                  <a:lnTo>
                    <a:pt x="889" y="0"/>
                  </a:lnTo>
                  <a:close/>
                  <a:moveTo>
                    <a:pt x="899" y="0"/>
                  </a:moveTo>
                  <a:lnTo>
                    <a:pt x="901" y="0"/>
                  </a:lnTo>
                  <a:lnTo>
                    <a:pt x="901" y="2"/>
                  </a:lnTo>
                  <a:lnTo>
                    <a:pt x="899" y="2"/>
                  </a:lnTo>
                  <a:lnTo>
                    <a:pt x="899" y="0"/>
                  </a:lnTo>
                  <a:close/>
                  <a:moveTo>
                    <a:pt x="909" y="0"/>
                  </a:moveTo>
                  <a:lnTo>
                    <a:pt x="911" y="0"/>
                  </a:lnTo>
                  <a:lnTo>
                    <a:pt x="911" y="2"/>
                  </a:lnTo>
                  <a:lnTo>
                    <a:pt x="909" y="2"/>
                  </a:lnTo>
                  <a:lnTo>
                    <a:pt x="909" y="0"/>
                  </a:lnTo>
                  <a:close/>
                  <a:moveTo>
                    <a:pt x="919" y="0"/>
                  </a:moveTo>
                  <a:lnTo>
                    <a:pt x="921" y="0"/>
                  </a:lnTo>
                  <a:lnTo>
                    <a:pt x="921" y="2"/>
                  </a:lnTo>
                  <a:lnTo>
                    <a:pt x="919" y="2"/>
                  </a:lnTo>
                  <a:lnTo>
                    <a:pt x="919" y="0"/>
                  </a:lnTo>
                  <a:close/>
                  <a:moveTo>
                    <a:pt x="929" y="0"/>
                  </a:moveTo>
                  <a:lnTo>
                    <a:pt x="931" y="0"/>
                  </a:lnTo>
                  <a:lnTo>
                    <a:pt x="931" y="2"/>
                  </a:lnTo>
                  <a:lnTo>
                    <a:pt x="929" y="2"/>
                  </a:lnTo>
                  <a:lnTo>
                    <a:pt x="929" y="0"/>
                  </a:lnTo>
                  <a:close/>
                  <a:moveTo>
                    <a:pt x="939" y="0"/>
                  </a:moveTo>
                  <a:lnTo>
                    <a:pt x="941" y="0"/>
                  </a:lnTo>
                  <a:lnTo>
                    <a:pt x="941" y="2"/>
                  </a:lnTo>
                  <a:lnTo>
                    <a:pt x="939" y="2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5" name="Oval 32"/>
            <p:cNvSpPr>
              <a:spLocks noChangeAspect="1" noChangeArrowheads="1"/>
            </p:cNvSpPr>
            <p:nvPr/>
          </p:nvSpPr>
          <p:spPr bwMode="auto">
            <a:xfrm>
              <a:off x="7277100" y="4654550"/>
              <a:ext cx="50800" cy="50800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" name="Oval 33"/>
            <p:cNvSpPr>
              <a:spLocks noChangeArrowheads="1"/>
            </p:cNvSpPr>
            <p:nvPr/>
          </p:nvSpPr>
          <p:spPr bwMode="auto">
            <a:xfrm>
              <a:off x="7065963" y="4929188"/>
              <a:ext cx="50800" cy="50800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" name="Oval 34"/>
            <p:cNvSpPr>
              <a:spLocks noChangeAspect="1" noChangeArrowheads="1"/>
            </p:cNvSpPr>
            <p:nvPr/>
          </p:nvSpPr>
          <p:spPr bwMode="auto">
            <a:xfrm>
              <a:off x="6164263" y="4159249"/>
              <a:ext cx="50800" cy="44452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8" name="Oval 35"/>
            <p:cNvSpPr>
              <a:spLocks noChangeAspect="1" noChangeArrowheads="1"/>
            </p:cNvSpPr>
            <p:nvPr/>
          </p:nvSpPr>
          <p:spPr bwMode="auto">
            <a:xfrm>
              <a:off x="7480300" y="3762375"/>
              <a:ext cx="50800" cy="50800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1" name="Rectangle 38"/>
            <p:cNvSpPr>
              <a:spLocks noChangeArrowheads="1"/>
            </p:cNvSpPr>
            <p:nvPr/>
          </p:nvSpPr>
          <p:spPr bwMode="auto">
            <a:xfrm>
              <a:off x="6164609" y="4230687"/>
              <a:ext cx="436017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800" dirty="0">
                  <a:solidFill>
                    <a:srgbClr val="0000FF"/>
                  </a:solidFill>
                </a:rPr>
                <a:t>Sample 3</a:t>
              </a:r>
              <a:endParaRPr lang="en-US" altLang="en-US" sz="3600" dirty="0">
                <a:solidFill>
                  <a:prstClr val="black"/>
                </a:solidFill>
              </a:endParaRPr>
            </a:p>
          </p:txBody>
        </p:sp>
        <p:sp>
          <p:nvSpPr>
            <p:cNvPr id="63" name="Rectangle 40"/>
            <p:cNvSpPr>
              <a:spLocks noChangeArrowheads="1"/>
            </p:cNvSpPr>
            <p:nvPr/>
          </p:nvSpPr>
          <p:spPr bwMode="auto">
            <a:xfrm>
              <a:off x="6080125" y="3648075"/>
              <a:ext cx="1498600" cy="1468438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24" name="Line 41"/>
            <p:cNvSpPr>
              <a:spLocks noChangeShapeType="1"/>
            </p:cNvSpPr>
            <p:nvPr/>
          </p:nvSpPr>
          <p:spPr bwMode="auto">
            <a:xfrm>
              <a:off x="6080125" y="5116513"/>
              <a:ext cx="0" cy="15875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25" name="Rectangle 42"/>
            <p:cNvSpPr>
              <a:spLocks noChangeArrowheads="1"/>
            </p:cNvSpPr>
            <p:nvPr/>
          </p:nvSpPr>
          <p:spPr bwMode="auto">
            <a:xfrm>
              <a:off x="5967016" y="5137150"/>
              <a:ext cx="205184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700" dirty="0">
                  <a:solidFill>
                    <a:srgbClr val="000000"/>
                  </a:solidFill>
                </a:rPr>
                <a:t>-0.80</a:t>
              </a:r>
              <a:endParaRPr lang="en-US" altLang="en-US" sz="3200" dirty="0">
                <a:solidFill>
                  <a:prstClr val="black"/>
                </a:solidFill>
              </a:endParaRPr>
            </a:p>
          </p:txBody>
        </p:sp>
        <p:sp>
          <p:nvSpPr>
            <p:cNvPr id="1030" name="Line 43"/>
            <p:cNvSpPr>
              <a:spLocks noChangeShapeType="1"/>
            </p:cNvSpPr>
            <p:nvPr/>
          </p:nvSpPr>
          <p:spPr bwMode="auto">
            <a:xfrm>
              <a:off x="6265863" y="5116513"/>
              <a:ext cx="0" cy="15875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32" name="Line 45"/>
            <p:cNvSpPr>
              <a:spLocks noChangeShapeType="1"/>
            </p:cNvSpPr>
            <p:nvPr/>
          </p:nvSpPr>
          <p:spPr bwMode="auto">
            <a:xfrm>
              <a:off x="6450013" y="5116513"/>
              <a:ext cx="0" cy="15875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33" name="Rectangle 46"/>
            <p:cNvSpPr>
              <a:spLocks noChangeArrowheads="1"/>
            </p:cNvSpPr>
            <p:nvPr/>
          </p:nvSpPr>
          <p:spPr bwMode="auto">
            <a:xfrm>
              <a:off x="6348016" y="5137150"/>
              <a:ext cx="205184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700" dirty="0">
                  <a:solidFill>
                    <a:srgbClr val="000000"/>
                  </a:solidFill>
                </a:rPr>
                <a:t>-0.48</a:t>
              </a:r>
              <a:endParaRPr lang="en-US" altLang="en-US" sz="700" dirty="0">
                <a:solidFill>
                  <a:prstClr val="black"/>
                </a:solidFill>
              </a:endParaRPr>
            </a:p>
          </p:txBody>
        </p:sp>
        <p:sp>
          <p:nvSpPr>
            <p:cNvPr id="1034" name="Line 47"/>
            <p:cNvSpPr>
              <a:spLocks noChangeShapeType="1"/>
            </p:cNvSpPr>
            <p:nvPr/>
          </p:nvSpPr>
          <p:spPr bwMode="auto">
            <a:xfrm>
              <a:off x="6634163" y="5116513"/>
              <a:ext cx="0" cy="15875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36" name="Line 49"/>
            <p:cNvSpPr>
              <a:spLocks noChangeShapeType="1"/>
            </p:cNvSpPr>
            <p:nvPr/>
          </p:nvSpPr>
          <p:spPr bwMode="auto">
            <a:xfrm>
              <a:off x="6818313" y="5116513"/>
              <a:ext cx="0" cy="15875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37" name="Rectangle 50"/>
            <p:cNvSpPr>
              <a:spLocks noChangeArrowheads="1"/>
            </p:cNvSpPr>
            <p:nvPr/>
          </p:nvSpPr>
          <p:spPr bwMode="auto">
            <a:xfrm>
              <a:off x="6729016" y="5137150"/>
              <a:ext cx="205184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700" dirty="0">
                  <a:solidFill>
                    <a:srgbClr val="000000"/>
                  </a:solidFill>
                </a:rPr>
                <a:t>-0.16</a:t>
              </a:r>
              <a:endParaRPr lang="en-US" altLang="en-US" sz="700" dirty="0">
                <a:solidFill>
                  <a:prstClr val="black"/>
                </a:solidFill>
              </a:endParaRPr>
            </a:p>
          </p:txBody>
        </p:sp>
        <p:sp>
          <p:nvSpPr>
            <p:cNvPr id="1038" name="Line 51"/>
            <p:cNvSpPr>
              <a:spLocks noChangeShapeType="1"/>
            </p:cNvSpPr>
            <p:nvPr/>
          </p:nvSpPr>
          <p:spPr bwMode="auto">
            <a:xfrm>
              <a:off x="7002463" y="5116513"/>
              <a:ext cx="0" cy="15875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40" name="Line 53"/>
            <p:cNvSpPr>
              <a:spLocks noChangeShapeType="1"/>
            </p:cNvSpPr>
            <p:nvPr/>
          </p:nvSpPr>
          <p:spPr bwMode="auto">
            <a:xfrm>
              <a:off x="7188200" y="5116513"/>
              <a:ext cx="0" cy="15875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41" name="Rectangle 54"/>
            <p:cNvSpPr>
              <a:spLocks noChangeArrowheads="1"/>
            </p:cNvSpPr>
            <p:nvPr/>
          </p:nvSpPr>
          <p:spPr bwMode="auto">
            <a:xfrm>
              <a:off x="7086600" y="5137150"/>
              <a:ext cx="174728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700" dirty="0">
                  <a:solidFill>
                    <a:srgbClr val="000000"/>
                  </a:solidFill>
                </a:rPr>
                <a:t>0.16</a:t>
              </a:r>
              <a:endParaRPr lang="en-US" altLang="en-US" sz="700" dirty="0">
                <a:solidFill>
                  <a:prstClr val="black"/>
                </a:solidFill>
              </a:endParaRPr>
            </a:p>
          </p:txBody>
        </p:sp>
        <p:sp>
          <p:nvSpPr>
            <p:cNvPr id="1042" name="Line 55"/>
            <p:cNvSpPr>
              <a:spLocks noChangeShapeType="1"/>
            </p:cNvSpPr>
            <p:nvPr/>
          </p:nvSpPr>
          <p:spPr bwMode="auto">
            <a:xfrm>
              <a:off x="7372350" y="5116513"/>
              <a:ext cx="0" cy="15875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44" name="Line 57"/>
            <p:cNvSpPr>
              <a:spLocks noChangeShapeType="1"/>
            </p:cNvSpPr>
            <p:nvPr/>
          </p:nvSpPr>
          <p:spPr bwMode="auto">
            <a:xfrm>
              <a:off x="7556500" y="5116513"/>
              <a:ext cx="0" cy="15875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45" name="Rectangle 58"/>
            <p:cNvSpPr>
              <a:spLocks noChangeArrowheads="1"/>
            </p:cNvSpPr>
            <p:nvPr/>
          </p:nvSpPr>
          <p:spPr bwMode="auto">
            <a:xfrm>
              <a:off x="7467600" y="5137150"/>
              <a:ext cx="174728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700" dirty="0">
                  <a:solidFill>
                    <a:srgbClr val="000000"/>
                  </a:solidFill>
                </a:rPr>
                <a:t>0.48</a:t>
              </a:r>
              <a:endParaRPr lang="en-US" altLang="en-US" sz="700" dirty="0">
                <a:solidFill>
                  <a:prstClr val="black"/>
                </a:solidFill>
              </a:endParaRPr>
            </a:p>
          </p:txBody>
        </p:sp>
        <p:sp>
          <p:nvSpPr>
            <p:cNvPr id="1046" name="Rectangle 59"/>
            <p:cNvSpPr>
              <a:spLocks noChangeArrowheads="1"/>
            </p:cNvSpPr>
            <p:nvPr/>
          </p:nvSpPr>
          <p:spPr bwMode="auto">
            <a:xfrm>
              <a:off x="6496825" y="5244872"/>
              <a:ext cx="660437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900" dirty="0">
                  <a:solidFill>
                    <a:srgbClr val="000000"/>
                  </a:solidFill>
                </a:rPr>
                <a:t>Coordinate 1</a:t>
              </a:r>
              <a:endParaRPr lang="en-US" altLang="en-US" sz="900" dirty="0">
                <a:solidFill>
                  <a:prstClr val="black"/>
                </a:solidFill>
              </a:endParaRPr>
            </a:p>
          </p:txBody>
        </p:sp>
        <p:sp>
          <p:nvSpPr>
            <p:cNvPr id="1047" name="Line 60"/>
            <p:cNvSpPr>
              <a:spLocks noChangeShapeType="1"/>
            </p:cNvSpPr>
            <p:nvPr/>
          </p:nvSpPr>
          <p:spPr bwMode="auto">
            <a:xfrm>
              <a:off x="6065838" y="5116513"/>
              <a:ext cx="14288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49" name="Line 62"/>
            <p:cNvSpPr>
              <a:spLocks noChangeShapeType="1"/>
            </p:cNvSpPr>
            <p:nvPr/>
          </p:nvSpPr>
          <p:spPr bwMode="auto">
            <a:xfrm>
              <a:off x="6065838" y="4968875"/>
              <a:ext cx="14288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50" name="Rectangle 63"/>
            <p:cNvSpPr>
              <a:spLocks noChangeArrowheads="1"/>
            </p:cNvSpPr>
            <p:nvPr/>
          </p:nvSpPr>
          <p:spPr bwMode="auto">
            <a:xfrm>
              <a:off x="5860358" y="4921478"/>
              <a:ext cx="205184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700" dirty="0">
                  <a:solidFill>
                    <a:srgbClr val="000000"/>
                  </a:solidFill>
                </a:rPr>
                <a:t>-0.32</a:t>
              </a:r>
              <a:endParaRPr lang="en-US" altLang="en-US" sz="700" dirty="0">
                <a:solidFill>
                  <a:prstClr val="black"/>
                </a:solidFill>
              </a:endParaRPr>
            </a:p>
          </p:txBody>
        </p:sp>
        <p:sp>
          <p:nvSpPr>
            <p:cNvPr id="1051" name="Line 64"/>
            <p:cNvSpPr>
              <a:spLocks noChangeShapeType="1"/>
            </p:cNvSpPr>
            <p:nvPr/>
          </p:nvSpPr>
          <p:spPr bwMode="auto">
            <a:xfrm>
              <a:off x="6065838" y="4822825"/>
              <a:ext cx="14288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53" name="Line 66"/>
            <p:cNvSpPr>
              <a:spLocks noChangeShapeType="1"/>
            </p:cNvSpPr>
            <p:nvPr/>
          </p:nvSpPr>
          <p:spPr bwMode="auto">
            <a:xfrm>
              <a:off x="6065838" y="4675188"/>
              <a:ext cx="14288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54" name="Rectangle 67"/>
            <p:cNvSpPr>
              <a:spLocks noChangeArrowheads="1"/>
            </p:cNvSpPr>
            <p:nvPr/>
          </p:nvSpPr>
          <p:spPr bwMode="auto">
            <a:xfrm>
              <a:off x="5860358" y="4616678"/>
              <a:ext cx="205184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700" dirty="0">
                  <a:solidFill>
                    <a:srgbClr val="000000"/>
                  </a:solidFill>
                </a:rPr>
                <a:t>-0.16</a:t>
              </a:r>
              <a:endParaRPr lang="en-US" altLang="en-US" sz="700" dirty="0">
                <a:solidFill>
                  <a:prstClr val="black"/>
                </a:solidFill>
              </a:endParaRPr>
            </a:p>
          </p:txBody>
        </p:sp>
        <p:sp>
          <p:nvSpPr>
            <p:cNvPr id="1055" name="Line 68"/>
            <p:cNvSpPr>
              <a:spLocks noChangeShapeType="1"/>
            </p:cNvSpPr>
            <p:nvPr/>
          </p:nvSpPr>
          <p:spPr bwMode="auto">
            <a:xfrm>
              <a:off x="6065838" y="4529138"/>
              <a:ext cx="14288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57" name="Line 70"/>
            <p:cNvSpPr>
              <a:spLocks noChangeShapeType="1"/>
            </p:cNvSpPr>
            <p:nvPr/>
          </p:nvSpPr>
          <p:spPr bwMode="auto">
            <a:xfrm>
              <a:off x="6065838" y="4383088"/>
              <a:ext cx="14288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58" name="Rectangle 71"/>
            <p:cNvSpPr>
              <a:spLocks noChangeArrowheads="1"/>
            </p:cNvSpPr>
            <p:nvPr/>
          </p:nvSpPr>
          <p:spPr bwMode="auto">
            <a:xfrm>
              <a:off x="5869883" y="4362450"/>
              <a:ext cx="174728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700" dirty="0">
                  <a:solidFill>
                    <a:srgbClr val="000000"/>
                  </a:solidFill>
                </a:rPr>
                <a:t>0.00</a:t>
              </a:r>
              <a:endParaRPr lang="en-US" altLang="en-US" sz="700" dirty="0">
                <a:solidFill>
                  <a:prstClr val="black"/>
                </a:solidFill>
              </a:endParaRPr>
            </a:p>
          </p:txBody>
        </p:sp>
        <p:sp>
          <p:nvSpPr>
            <p:cNvPr id="1059" name="Line 72"/>
            <p:cNvSpPr>
              <a:spLocks noChangeShapeType="1"/>
            </p:cNvSpPr>
            <p:nvPr/>
          </p:nvSpPr>
          <p:spPr bwMode="auto">
            <a:xfrm>
              <a:off x="6065838" y="4235450"/>
              <a:ext cx="14288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61" name="Line 74"/>
            <p:cNvSpPr>
              <a:spLocks noChangeShapeType="1"/>
            </p:cNvSpPr>
            <p:nvPr/>
          </p:nvSpPr>
          <p:spPr bwMode="auto">
            <a:xfrm>
              <a:off x="6065838" y="4089400"/>
              <a:ext cx="14288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62" name="Rectangle 75"/>
            <p:cNvSpPr>
              <a:spLocks noChangeArrowheads="1"/>
            </p:cNvSpPr>
            <p:nvPr/>
          </p:nvSpPr>
          <p:spPr bwMode="auto">
            <a:xfrm>
              <a:off x="5869883" y="4007078"/>
              <a:ext cx="174728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700" dirty="0">
                  <a:solidFill>
                    <a:srgbClr val="000000"/>
                  </a:solidFill>
                </a:rPr>
                <a:t>0.16</a:t>
              </a:r>
              <a:endParaRPr lang="en-US" altLang="en-US" sz="700" dirty="0">
                <a:solidFill>
                  <a:prstClr val="black"/>
                </a:solidFill>
              </a:endParaRPr>
            </a:p>
          </p:txBody>
        </p:sp>
        <p:sp>
          <p:nvSpPr>
            <p:cNvPr id="1063" name="Line 76"/>
            <p:cNvSpPr>
              <a:spLocks noChangeShapeType="1"/>
            </p:cNvSpPr>
            <p:nvPr/>
          </p:nvSpPr>
          <p:spPr bwMode="auto">
            <a:xfrm>
              <a:off x="6065838" y="3902075"/>
              <a:ext cx="14288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65" name="Line 78"/>
            <p:cNvSpPr>
              <a:spLocks noChangeShapeType="1"/>
            </p:cNvSpPr>
            <p:nvPr/>
          </p:nvSpPr>
          <p:spPr bwMode="auto">
            <a:xfrm>
              <a:off x="6065838" y="3756025"/>
              <a:ext cx="14288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66" name="Rectangle 79"/>
            <p:cNvSpPr>
              <a:spLocks noChangeArrowheads="1"/>
            </p:cNvSpPr>
            <p:nvPr/>
          </p:nvSpPr>
          <p:spPr bwMode="auto">
            <a:xfrm>
              <a:off x="5869883" y="3702278"/>
              <a:ext cx="174728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700" dirty="0">
                  <a:solidFill>
                    <a:srgbClr val="000000"/>
                  </a:solidFill>
                </a:rPr>
                <a:t>0.32</a:t>
              </a:r>
              <a:endParaRPr lang="en-US" altLang="en-US" sz="700" dirty="0">
                <a:solidFill>
                  <a:prstClr val="black"/>
                </a:solidFill>
              </a:endParaRPr>
            </a:p>
          </p:txBody>
        </p:sp>
        <p:sp>
          <p:nvSpPr>
            <p:cNvPr id="119" name="Freeform 24"/>
            <p:cNvSpPr>
              <a:spLocks noEditPoints="1"/>
            </p:cNvSpPr>
            <p:nvPr/>
          </p:nvSpPr>
          <p:spPr bwMode="auto">
            <a:xfrm>
              <a:off x="6083300" y="4673600"/>
              <a:ext cx="1493838" cy="3175"/>
            </a:xfrm>
            <a:custGeom>
              <a:avLst/>
              <a:gdLst>
                <a:gd name="T0" fmla="*/ 12 w 941"/>
                <a:gd name="T1" fmla="*/ 2 h 2"/>
                <a:gd name="T2" fmla="*/ 30 w 941"/>
                <a:gd name="T3" fmla="*/ 0 h 2"/>
                <a:gd name="T4" fmla="*/ 40 w 941"/>
                <a:gd name="T5" fmla="*/ 2 h 2"/>
                <a:gd name="T6" fmla="*/ 62 w 941"/>
                <a:gd name="T7" fmla="*/ 0 h 2"/>
                <a:gd name="T8" fmla="*/ 70 w 941"/>
                <a:gd name="T9" fmla="*/ 0 h 2"/>
                <a:gd name="T10" fmla="*/ 91 w 941"/>
                <a:gd name="T11" fmla="*/ 2 h 2"/>
                <a:gd name="T12" fmla="*/ 109 w 941"/>
                <a:gd name="T13" fmla="*/ 0 h 2"/>
                <a:gd name="T14" fmla="*/ 119 w 941"/>
                <a:gd name="T15" fmla="*/ 2 h 2"/>
                <a:gd name="T16" fmla="*/ 141 w 941"/>
                <a:gd name="T17" fmla="*/ 0 h 2"/>
                <a:gd name="T18" fmla="*/ 149 w 941"/>
                <a:gd name="T19" fmla="*/ 0 h 2"/>
                <a:gd name="T20" fmla="*/ 170 w 941"/>
                <a:gd name="T21" fmla="*/ 2 h 2"/>
                <a:gd name="T22" fmla="*/ 188 w 941"/>
                <a:gd name="T23" fmla="*/ 0 h 2"/>
                <a:gd name="T24" fmla="*/ 198 w 941"/>
                <a:gd name="T25" fmla="*/ 2 h 2"/>
                <a:gd name="T26" fmla="*/ 220 w 941"/>
                <a:gd name="T27" fmla="*/ 0 h 2"/>
                <a:gd name="T28" fmla="*/ 228 w 941"/>
                <a:gd name="T29" fmla="*/ 0 h 2"/>
                <a:gd name="T30" fmla="*/ 249 w 941"/>
                <a:gd name="T31" fmla="*/ 2 h 2"/>
                <a:gd name="T32" fmla="*/ 267 w 941"/>
                <a:gd name="T33" fmla="*/ 0 h 2"/>
                <a:gd name="T34" fmla="*/ 277 w 941"/>
                <a:gd name="T35" fmla="*/ 2 h 2"/>
                <a:gd name="T36" fmla="*/ 299 w 941"/>
                <a:gd name="T37" fmla="*/ 0 h 2"/>
                <a:gd name="T38" fmla="*/ 307 w 941"/>
                <a:gd name="T39" fmla="*/ 0 h 2"/>
                <a:gd name="T40" fmla="*/ 328 w 941"/>
                <a:gd name="T41" fmla="*/ 2 h 2"/>
                <a:gd name="T42" fmla="*/ 346 w 941"/>
                <a:gd name="T43" fmla="*/ 0 h 2"/>
                <a:gd name="T44" fmla="*/ 356 w 941"/>
                <a:gd name="T45" fmla="*/ 2 h 2"/>
                <a:gd name="T46" fmla="*/ 378 w 941"/>
                <a:gd name="T47" fmla="*/ 0 h 2"/>
                <a:gd name="T48" fmla="*/ 386 w 941"/>
                <a:gd name="T49" fmla="*/ 0 h 2"/>
                <a:gd name="T50" fmla="*/ 407 w 941"/>
                <a:gd name="T51" fmla="*/ 2 h 2"/>
                <a:gd name="T52" fmla="*/ 425 w 941"/>
                <a:gd name="T53" fmla="*/ 0 h 2"/>
                <a:gd name="T54" fmla="*/ 435 w 941"/>
                <a:gd name="T55" fmla="*/ 2 h 2"/>
                <a:gd name="T56" fmla="*/ 457 w 941"/>
                <a:gd name="T57" fmla="*/ 0 h 2"/>
                <a:gd name="T58" fmla="*/ 465 w 941"/>
                <a:gd name="T59" fmla="*/ 0 h 2"/>
                <a:gd name="T60" fmla="*/ 486 w 941"/>
                <a:gd name="T61" fmla="*/ 2 h 2"/>
                <a:gd name="T62" fmla="*/ 504 w 941"/>
                <a:gd name="T63" fmla="*/ 0 h 2"/>
                <a:gd name="T64" fmla="*/ 514 w 941"/>
                <a:gd name="T65" fmla="*/ 2 h 2"/>
                <a:gd name="T66" fmla="*/ 536 w 941"/>
                <a:gd name="T67" fmla="*/ 0 h 2"/>
                <a:gd name="T68" fmla="*/ 544 w 941"/>
                <a:gd name="T69" fmla="*/ 0 h 2"/>
                <a:gd name="T70" fmla="*/ 565 w 941"/>
                <a:gd name="T71" fmla="*/ 2 h 2"/>
                <a:gd name="T72" fmla="*/ 583 w 941"/>
                <a:gd name="T73" fmla="*/ 0 h 2"/>
                <a:gd name="T74" fmla="*/ 593 w 941"/>
                <a:gd name="T75" fmla="*/ 2 h 2"/>
                <a:gd name="T76" fmla="*/ 615 w 941"/>
                <a:gd name="T77" fmla="*/ 0 h 2"/>
                <a:gd name="T78" fmla="*/ 623 w 941"/>
                <a:gd name="T79" fmla="*/ 0 h 2"/>
                <a:gd name="T80" fmla="*/ 644 w 941"/>
                <a:gd name="T81" fmla="*/ 2 h 2"/>
                <a:gd name="T82" fmla="*/ 662 w 941"/>
                <a:gd name="T83" fmla="*/ 0 h 2"/>
                <a:gd name="T84" fmla="*/ 672 w 941"/>
                <a:gd name="T85" fmla="*/ 2 h 2"/>
                <a:gd name="T86" fmla="*/ 694 w 941"/>
                <a:gd name="T87" fmla="*/ 0 h 2"/>
                <a:gd name="T88" fmla="*/ 702 w 941"/>
                <a:gd name="T89" fmla="*/ 0 h 2"/>
                <a:gd name="T90" fmla="*/ 723 w 941"/>
                <a:gd name="T91" fmla="*/ 2 h 2"/>
                <a:gd name="T92" fmla="*/ 741 w 941"/>
                <a:gd name="T93" fmla="*/ 0 h 2"/>
                <a:gd name="T94" fmla="*/ 751 w 941"/>
                <a:gd name="T95" fmla="*/ 2 h 2"/>
                <a:gd name="T96" fmla="*/ 773 w 941"/>
                <a:gd name="T97" fmla="*/ 0 h 2"/>
                <a:gd name="T98" fmla="*/ 781 w 941"/>
                <a:gd name="T99" fmla="*/ 0 h 2"/>
                <a:gd name="T100" fmla="*/ 802 w 941"/>
                <a:gd name="T101" fmla="*/ 2 h 2"/>
                <a:gd name="T102" fmla="*/ 820 w 941"/>
                <a:gd name="T103" fmla="*/ 0 h 2"/>
                <a:gd name="T104" fmla="*/ 830 w 941"/>
                <a:gd name="T105" fmla="*/ 2 h 2"/>
                <a:gd name="T106" fmla="*/ 852 w 941"/>
                <a:gd name="T107" fmla="*/ 0 h 2"/>
                <a:gd name="T108" fmla="*/ 860 w 941"/>
                <a:gd name="T109" fmla="*/ 0 h 2"/>
                <a:gd name="T110" fmla="*/ 881 w 941"/>
                <a:gd name="T111" fmla="*/ 2 h 2"/>
                <a:gd name="T112" fmla="*/ 899 w 941"/>
                <a:gd name="T113" fmla="*/ 0 h 2"/>
                <a:gd name="T114" fmla="*/ 909 w 941"/>
                <a:gd name="T115" fmla="*/ 2 h 2"/>
                <a:gd name="T116" fmla="*/ 931 w 941"/>
                <a:gd name="T117" fmla="*/ 0 h 2"/>
                <a:gd name="T118" fmla="*/ 939 w 941"/>
                <a:gd name="T1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41" h="2">
                  <a:moveTo>
                    <a:pt x="0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10" y="0"/>
                  </a:moveTo>
                  <a:lnTo>
                    <a:pt x="12" y="0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0"/>
                  </a:lnTo>
                  <a:close/>
                  <a:moveTo>
                    <a:pt x="20" y="0"/>
                  </a:moveTo>
                  <a:lnTo>
                    <a:pt x="22" y="0"/>
                  </a:lnTo>
                  <a:lnTo>
                    <a:pt x="22" y="2"/>
                  </a:lnTo>
                  <a:lnTo>
                    <a:pt x="20" y="2"/>
                  </a:lnTo>
                  <a:lnTo>
                    <a:pt x="20" y="0"/>
                  </a:lnTo>
                  <a:close/>
                  <a:moveTo>
                    <a:pt x="30" y="0"/>
                  </a:moveTo>
                  <a:lnTo>
                    <a:pt x="32" y="0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30" y="0"/>
                  </a:lnTo>
                  <a:close/>
                  <a:moveTo>
                    <a:pt x="40" y="0"/>
                  </a:moveTo>
                  <a:lnTo>
                    <a:pt x="42" y="0"/>
                  </a:lnTo>
                  <a:lnTo>
                    <a:pt x="42" y="2"/>
                  </a:lnTo>
                  <a:lnTo>
                    <a:pt x="40" y="2"/>
                  </a:lnTo>
                  <a:lnTo>
                    <a:pt x="40" y="0"/>
                  </a:lnTo>
                  <a:close/>
                  <a:moveTo>
                    <a:pt x="50" y="0"/>
                  </a:moveTo>
                  <a:lnTo>
                    <a:pt x="52" y="0"/>
                  </a:lnTo>
                  <a:lnTo>
                    <a:pt x="52" y="2"/>
                  </a:lnTo>
                  <a:lnTo>
                    <a:pt x="50" y="2"/>
                  </a:lnTo>
                  <a:lnTo>
                    <a:pt x="50" y="0"/>
                  </a:lnTo>
                  <a:close/>
                  <a:moveTo>
                    <a:pt x="60" y="0"/>
                  </a:moveTo>
                  <a:lnTo>
                    <a:pt x="62" y="0"/>
                  </a:lnTo>
                  <a:lnTo>
                    <a:pt x="62" y="2"/>
                  </a:lnTo>
                  <a:lnTo>
                    <a:pt x="60" y="2"/>
                  </a:lnTo>
                  <a:lnTo>
                    <a:pt x="60" y="0"/>
                  </a:lnTo>
                  <a:close/>
                  <a:moveTo>
                    <a:pt x="70" y="0"/>
                  </a:moveTo>
                  <a:lnTo>
                    <a:pt x="72" y="0"/>
                  </a:lnTo>
                  <a:lnTo>
                    <a:pt x="72" y="2"/>
                  </a:lnTo>
                  <a:lnTo>
                    <a:pt x="70" y="2"/>
                  </a:lnTo>
                  <a:lnTo>
                    <a:pt x="70" y="0"/>
                  </a:lnTo>
                  <a:close/>
                  <a:moveTo>
                    <a:pt x="79" y="0"/>
                  </a:moveTo>
                  <a:lnTo>
                    <a:pt x="81" y="0"/>
                  </a:lnTo>
                  <a:lnTo>
                    <a:pt x="81" y="2"/>
                  </a:lnTo>
                  <a:lnTo>
                    <a:pt x="79" y="2"/>
                  </a:lnTo>
                  <a:lnTo>
                    <a:pt x="79" y="0"/>
                  </a:lnTo>
                  <a:close/>
                  <a:moveTo>
                    <a:pt x="89" y="0"/>
                  </a:moveTo>
                  <a:lnTo>
                    <a:pt x="91" y="0"/>
                  </a:lnTo>
                  <a:lnTo>
                    <a:pt x="91" y="2"/>
                  </a:lnTo>
                  <a:lnTo>
                    <a:pt x="89" y="2"/>
                  </a:lnTo>
                  <a:lnTo>
                    <a:pt x="89" y="0"/>
                  </a:lnTo>
                  <a:close/>
                  <a:moveTo>
                    <a:pt x="99" y="0"/>
                  </a:moveTo>
                  <a:lnTo>
                    <a:pt x="101" y="0"/>
                  </a:lnTo>
                  <a:lnTo>
                    <a:pt x="101" y="2"/>
                  </a:lnTo>
                  <a:lnTo>
                    <a:pt x="99" y="2"/>
                  </a:lnTo>
                  <a:lnTo>
                    <a:pt x="99" y="0"/>
                  </a:lnTo>
                  <a:close/>
                  <a:moveTo>
                    <a:pt x="109" y="0"/>
                  </a:moveTo>
                  <a:lnTo>
                    <a:pt x="111" y="0"/>
                  </a:lnTo>
                  <a:lnTo>
                    <a:pt x="111" y="2"/>
                  </a:lnTo>
                  <a:lnTo>
                    <a:pt x="109" y="2"/>
                  </a:lnTo>
                  <a:lnTo>
                    <a:pt x="109" y="0"/>
                  </a:lnTo>
                  <a:close/>
                  <a:moveTo>
                    <a:pt x="119" y="0"/>
                  </a:moveTo>
                  <a:lnTo>
                    <a:pt x="121" y="0"/>
                  </a:lnTo>
                  <a:lnTo>
                    <a:pt x="121" y="2"/>
                  </a:lnTo>
                  <a:lnTo>
                    <a:pt x="119" y="2"/>
                  </a:lnTo>
                  <a:lnTo>
                    <a:pt x="119" y="0"/>
                  </a:lnTo>
                  <a:close/>
                  <a:moveTo>
                    <a:pt x="129" y="0"/>
                  </a:moveTo>
                  <a:lnTo>
                    <a:pt x="131" y="0"/>
                  </a:lnTo>
                  <a:lnTo>
                    <a:pt x="131" y="2"/>
                  </a:lnTo>
                  <a:lnTo>
                    <a:pt x="129" y="2"/>
                  </a:lnTo>
                  <a:lnTo>
                    <a:pt x="129" y="0"/>
                  </a:lnTo>
                  <a:close/>
                  <a:moveTo>
                    <a:pt x="139" y="0"/>
                  </a:moveTo>
                  <a:lnTo>
                    <a:pt x="141" y="0"/>
                  </a:lnTo>
                  <a:lnTo>
                    <a:pt x="141" y="2"/>
                  </a:lnTo>
                  <a:lnTo>
                    <a:pt x="139" y="2"/>
                  </a:lnTo>
                  <a:lnTo>
                    <a:pt x="139" y="0"/>
                  </a:lnTo>
                  <a:close/>
                  <a:moveTo>
                    <a:pt x="149" y="0"/>
                  </a:moveTo>
                  <a:lnTo>
                    <a:pt x="151" y="0"/>
                  </a:lnTo>
                  <a:lnTo>
                    <a:pt x="151" y="2"/>
                  </a:lnTo>
                  <a:lnTo>
                    <a:pt x="149" y="2"/>
                  </a:lnTo>
                  <a:lnTo>
                    <a:pt x="149" y="0"/>
                  </a:lnTo>
                  <a:close/>
                  <a:moveTo>
                    <a:pt x="158" y="0"/>
                  </a:moveTo>
                  <a:lnTo>
                    <a:pt x="160" y="0"/>
                  </a:lnTo>
                  <a:lnTo>
                    <a:pt x="160" y="2"/>
                  </a:lnTo>
                  <a:lnTo>
                    <a:pt x="158" y="2"/>
                  </a:lnTo>
                  <a:lnTo>
                    <a:pt x="158" y="0"/>
                  </a:lnTo>
                  <a:close/>
                  <a:moveTo>
                    <a:pt x="168" y="0"/>
                  </a:moveTo>
                  <a:lnTo>
                    <a:pt x="170" y="0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8" y="0"/>
                  </a:lnTo>
                  <a:close/>
                  <a:moveTo>
                    <a:pt x="178" y="0"/>
                  </a:moveTo>
                  <a:lnTo>
                    <a:pt x="180" y="0"/>
                  </a:lnTo>
                  <a:lnTo>
                    <a:pt x="180" y="2"/>
                  </a:lnTo>
                  <a:lnTo>
                    <a:pt x="178" y="2"/>
                  </a:lnTo>
                  <a:lnTo>
                    <a:pt x="178" y="0"/>
                  </a:lnTo>
                  <a:close/>
                  <a:moveTo>
                    <a:pt x="188" y="0"/>
                  </a:moveTo>
                  <a:lnTo>
                    <a:pt x="190" y="0"/>
                  </a:lnTo>
                  <a:lnTo>
                    <a:pt x="190" y="2"/>
                  </a:lnTo>
                  <a:lnTo>
                    <a:pt x="188" y="2"/>
                  </a:lnTo>
                  <a:lnTo>
                    <a:pt x="188" y="0"/>
                  </a:lnTo>
                  <a:close/>
                  <a:moveTo>
                    <a:pt x="198" y="0"/>
                  </a:moveTo>
                  <a:lnTo>
                    <a:pt x="200" y="0"/>
                  </a:lnTo>
                  <a:lnTo>
                    <a:pt x="200" y="2"/>
                  </a:lnTo>
                  <a:lnTo>
                    <a:pt x="198" y="2"/>
                  </a:lnTo>
                  <a:lnTo>
                    <a:pt x="198" y="0"/>
                  </a:lnTo>
                  <a:close/>
                  <a:moveTo>
                    <a:pt x="208" y="0"/>
                  </a:moveTo>
                  <a:lnTo>
                    <a:pt x="210" y="0"/>
                  </a:lnTo>
                  <a:lnTo>
                    <a:pt x="210" y="2"/>
                  </a:lnTo>
                  <a:lnTo>
                    <a:pt x="208" y="2"/>
                  </a:lnTo>
                  <a:lnTo>
                    <a:pt x="208" y="0"/>
                  </a:lnTo>
                  <a:close/>
                  <a:moveTo>
                    <a:pt x="218" y="0"/>
                  </a:moveTo>
                  <a:lnTo>
                    <a:pt x="220" y="0"/>
                  </a:lnTo>
                  <a:lnTo>
                    <a:pt x="220" y="2"/>
                  </a:lnTo>
                  <a:lnTo>
                    <a:pt x="218" y="2"/>
                  </a:lnTo>
                  <a:lnTo>
                    <a:pt x="218" y="0"/>
                  </a:lnTo>
                  <a:close/>
                  <a:moveTo>
                    <a:pt x="228" y="0"/>
                  </a:moveTo>
                  <a:lnTo>
                    <a:pt x="230" y="0"/>
                  </a:lnTo>
                  <a:lnTo>
                    <a:pt x="230" y="2"/>
                  </a:lnTo>
                  <a:lnTo>
                    <a:pt x="228" y="2"/>
                  </a:lnTo>
                  <a:lnTo>
                    <a:pt x="228" y="0"/>
                  </a:lnTo>
                  <a:close/>
                  <a:moveTo>
                    <a:pt x="237" y="0"/>
                  </a:moveTo>
                  <a:lnTo>
                    <a:pt x="239" y="0"/>
                  </a:lnTo>
                  <a:lnTo>
                    <a:pt x="239" y="2"/>
                  </a:lnTo>
                  <a:lnTo>
                    <a:pt x="237" y="2"/>
                  </a:lnTo>
                  <a:lnTo>
                    <a:pt x="237" y="0"/>
                  </a:lnTo>
                  <a:close/>
                  <a:moveTo>
                    <a:pt x="247" y="0"/>
                  </a:moveTo>
                  <a:lnTo>
                    <a:pt x="249" y="0"/>
                  </a:lnTo>
                  <a:lnTo>
                    <a:pt x="249" y="2"/>
                  </a:lnTo>
                  <a:lnTo>
                    <a:pt x="247" y="2"/>
                  </a:lnTo>
                  <a:lnTo>
                    <a:pt x="247" y="0"/>
                  </a:lnTo>
                  <a:close/>
                  <a:moveTo>
                    <a:pt x="257" y="0"/>
                  </a:moveTo>
                  <a:lnTo>
                    <a:pt x="259" y="0"/>
                  </a:lnTo>
                  <a:lnTo>
                    <a:pt x="259" y="2"/>
                  </a:lnTo>
                  <a:lnTo>
                    <a:pt x="257" y="2"/>
                  </a:lnTo>
                  <a:lnTo>
                    <a:pt x="257" y="0"/>
                  </a:lnTo>
                  <a:close/>
                  <a:moveTo>
                    <a:pt x="267" y="0"/>
                  </a:moveTo>
                  <a:lnTo>
                    <a:pt x="269" y="0"/>
                  </a:lnTo>
                  <a:lnTo>
                    <a:pt x="269" y="2"/>
                  </a:lnTo>
                  <a:lnTo>
                    <a:pt x="267" y="2"/>
                  </a:lnTo>
                  <a:lnTo>
                    <a:pt x="267" y="0"/>
                  </a:lnTo>
                  <a:close/>
                  <a:moveTo>
                    <a:pt x="277" y="0"/>
                  </a:moveTo>
                  <a:lnTo>
                    <a:pt x="279" y="0"/>
                  </a:lnTo>
                  <a:lnTo>
                    <a:pt x="279" y="2"/>
                  </a:lnTo>
                  <a:lnTo>
                    <a:pt x="277" y="2"/>
                  </a:lnTo>
                  <a:lnTo>
                    <a:pt x="277" y="0"/>
                  </a:lnTo>
                  <a:close/>
                  <a:moveTo>
                    <a:pt x="287" y="0"/>
                  </a:moveTo>
                  <a:lnTo>
                    <a:pt x="289" y="0"/>
                  </a:lnTo>
                  <a:lnTo>
                    <a:pt x="289" y="2"/>
                  </a:lnTo>
                  <a:lnTo>
                    <a:pt x="287" y="2"/>
                  </a:lnTo>
                  <a:lnTo>
                    <a:pt x="287" y="0"/>
                  </a:lnTo>
                  <a:close/>
                  <a:moveTo>
                    <a:pt x="297" y="0"/>
                  </a:moveTo>
                  <a:lnTo>
                    <a:pt x="299" y="0"/>
                  </a:lnTo>
                  <a:lnTo>
                    <a:pt x="299" y="2"/>
                  </a:lnTo>
                  <a:lnTo>
                    <a:pt x="297" y="2"/>
                  </a:lnTo>
                  <a:lnTo>
                    <a:pt x="297" y="0"/>
                  </a:lnTo>
                  <a:close/>
                  <a:moveTo>
                    <a:pt x="307" y="0"/>
                  </a:moveTo>
                  <a:lnTo>
                    <a:pt x="309" y="0"/>
                  </a:lnTo>
                  <a:lnTo>
                    <a:pt x="309" y="2"/>
                  </a:lnTo>
                  <a:lnTo>
                    <a:pt x="307" y="2"/>
                  </a:lnTo>
                  <a:lnTo>
                    <a:pt x="307" y="0"/>
                  </a:lnTo>
                  <a:close/>
                  <a:moveTo>
                    <a:pt x="316" y="0"/>
                  </a:moveTo>
                  <a:lnTo>
                    <a:pt x="318" y="0"/>
                  </a:lnTo>
                  <a:lnTo>
                    <a:pt x="318" y="2"/>
                  </a:lnTo>
                  <a:lnTo>
                    <a:pt x="316" y="2"/>
                  </a:lnTo>
                  <a:lnTo>
                    <a:pt x="316" y="0"/>
                  </a:lnTo>
                  <a:close/>
                  <a:moveTo>
                    <a:pt x="326" y="0"/>
                  </a:moveTo>
                  <a:lnTo>
                    <a:pt x="328" y="0"/>
                  </a:lnTo>
                  <a:lnTo>
                    <a:pt x="328" y="2"/>
                  </a:lnTo>
                  <a:lnTo>
                    <a:pt x="326" y="2"/>
                  </a:lnTo>
                  <a:lnTo>
                    <a:pt x="326" y="0"/>
                  </a:lnTo>
                  <a:close/>
                  <a:moveTo>
                    <a:pt x="336" y="0"/>
                  </a:moveTo>
                  <a:lnTo>
                    <a:pt x="338" y="0"/>
                  </a:lnTo>
                  <a:lnTo>
                    <a:pt x="338" y="2"/>
                  </a:lnTo>
                  <a:lnTo>
                    <a:pt x="336" y="2"/>
                  </a:lnTo>
                  <a:lnTo>
                    <a:pt x="336" y="0"/>
                  </a:lnTo>
                  <a:close/>
                  <a:moveTo>
                    <a:pt x="346" y="0"/>
                  </a:moveTo>
                  <a:lnTo>
                    <a:pt x="348" y="0"/>
                  </a:lnTo>
                  <a:lnTo>
                    <a:pt x="348" y="2"/>
                  </a:lnTo>
                  <a:lnTo>
                    <a:pt x="346" y="2"/>
                  </a:lnTo>
                  <a:lnTo>
                    <a:pt x="346" y="0"/>
                  </a:lnTo>
                  <a:close/>
                  <a:moveTo>
                    <a:pt x="356" y="0"/>
                  </a:moveTo>
                  <a:lnTo>
                    <a:pt x="358" y="0"/>
                  </a:lnTo>
                  <a:lnTo>
                    <a:pt x="358" y="2"/>
                  </a:lnTo>
                  <a:lnTo>
                    <a:pt x="356" y="2"/>
                  </a:lnTo>
                  <a:lnTo>
                    <a:pt x="356" y="0"/>
                  </a:lnTo>
                  <a:close/>
                  <a:moveTo>
                    <a:pt x="366" y="0"/>
                  </a:moveTo>
                  <a:lnTo>
                    <a:pt x="368" y="0"/>
                  </a:lnTo>
                  <a:lnTo>
                    <a:pt x="368" y="2"/>
                  </a:lnTo>
                  <a:lnTo>
                    <a:pt x="366" y="2"/>
                  </a:lnTo>
                  <a:lnTo>
                    <a:pt x="366" y="0"/>
                  </a:lnTo>
                  <a:close/>
                  <a:moveTo>
                    <a:pt x="376" y="0"/>
                  </a:moveTo>
                  <a:lnTo>
                    <a:pt x="378" y="0"/>
                  </a:lnTo>
                  <a:lnTo>
                    <a:pt x="378" y="2"/>
                  </a:lnTo>
                  <a:lnTo>
                    <a:pt x="376" y="2"/>
                  </a:lnTo>
                  <a:lnTo>
                    <a:pt x="376" y="0"/>
                  </a:lnTo>
                  <a:close/>
                  <a:moveTo>
                    <a:pt x="386" y="0"/>
                  </a:moveTo>
                  <a:lnTo>
                    <a:pt x="388" y="0"/>
                  </a:lnTo>
                  <a:lnTo>
                    <a:pt x="388" y="2"/>
                  </a:lnTo>
                  <a:lnTo>
                    <a:pt x="386" y="2"/>
                  </a:lnTo>
                  <a:lnTo>
                    <a:pt x="386" y="0"/>
                  </a:lnTo>
                  <a:close/>
                  <a:moveTo>
                    <a:pt x="395" y="0"/>
                  </a:moveTo>
                  <a:lnTo>
                    <a:pt x="397" y="0"/>
                  </a:lnTo>
                  <a:lnTo>
                    <a:pt x="397" y="2"/>
                  </a:lnTo>
                  <a:lnTo>
                    <a:pt x="395" y="2"/>
                  </a:lnTo>
                  <a:lnTo>
                    <a:pt x="395" y="0"/>
                  </a:lnTo>
                  <a:close/>
                  <a:moveTo>
                    <a:pt x="405" y="0"/>
                  </a:moveTo>
                  <a:lnTo>
                    <a:pt x="407" y="0"/>
                  </a:lnTo>
                  <a:lnTo>
                    <a:pt x="407" y="2"/>
                  </a:lnTo>
                  <a:lnTo>
                    <a:pt x="405" y="2"/>
                  </a:lnTo>
                  <a:lnTo>
                    <a:pt x="405" y="0"/>
                  </a:lnTo>
                  <a:close/>
                  <a:moveTo>
                    <a:pt x="415" y="0"/>
                  </a:moveTo>
                  <a:lnTo>
                    <a:pt x="417" y="0"/>
                  </a:lnTo>
                  <a:lnTo>
                    <a:pt x="417" y="2"/>
                  </a:lnTo>
                  <a:lnTo>
                    <a:pt x="415" y="2"/>
                  </a:lnTo>
                  <a:lnTo>
                    <a:pt x="415" y="0"/>
                  </a:lnTo>
                  <a:close/>
                  <a:moveTo>
                    <a:pt x="425" y="0"/>
                  </a:moveTo>
                  <a:lnTo>
                    <a:pt x="427" y="0"/>
                  </a:lnTo>
                  <a:lnTo>
                    <a:pt x="427" y="2"/>
                  </a:lnTo>
                  <a:lnTo>
                    <a:pt x="425" y="2"/>
                  </a:lnTo>
                  <a:lnTo>
                    <a:pt x="425" y="0"/>
                  </a:lnTo>
                  <a:close/>
                  <a:moveTo>
                    <a:pt x="435" y="0"/>
                  </a:moveTo>
                  <a:lnTo>
                    <a:pt x="437" y="0"/>
                  </a:lnTo>
                  <a:lnTo>
                    <a:pt x="437" y="2"/>
                  </a:lnTo>
                  <a:lnTo>
                    <a:pt x="435" y="2"/>
                  </a:lnTo>
                  <a:lnTo>
                    <a:pt x="435" y="0"/>
                  </a:lnTo>
                  <a:close/>
                  <a:moveTo>
                    <a:pt x="445" y="0"/>
                  </a:moveTo>
                  <a:lnTo>
                    <a:pt x="447" y="0"/>
                  </a:lnTo>
                  <a:lnTo>
                    <a:pt x="447" y="2"/>
                  </a:lnTo>
                  <a:lnTo>
                    <a:pt x="445" y="2"/>
                  </a:lnTo>
                  <a:lnTo>
                    <a:pt x="445" y="0"/>
                  </a:lnTo>
                  <a:close/>
                  <a:moveTo>
                    <a:pt x="455" y="0"/>
                  </a:moveTo>
                  <a:lnTo>
                    <a:pt x="457" y="0"/>
                  </a:lnTo>
                  <a:lnTo>
                    <a:pt x="457" y="2"/>
                  </a:lnTo>
                  <a:lnTo>
                    <a:pt x="455" y="2"/>
                  </a:lnTo>
                  <a:lnTo>
                    <a:pt x="455" y="0"/>
                  </a:lnTo>
                  <a:close/>
                  <a:moveTo>
                    <a:pt x="465" y="0"/>
                  </a:moveTo>
                  <a:lnTo>
                    <a:pt x="467" y="0"/>
                  </a:lnTo>
                  <a:lnTo>
                    <a:pt x="467" y="2"/>
                  </a:lnTo>
                  <a:lnTo>
                    <a:pt x="465" y="2"/>
                  </a:lnTo>
                  <a:lnTo>
                    <a:pt x="465" y="0"/>
                  </a:lnTo>
                  <a:close/>
                  <a:moveTo>
                    <a:pt x="474" y="0"/>
                  </a:moveTo>
                  <a:lnTo>
                    <a:pt x="476" y="0"/>
                  </a:lnTo>
                  <a:lnTo>
                    <a:pt x="476" y="2"/>
                  </a:lnTo>
                  <a:lnTo>
                    <a:pt x="474" y="2"/>
                  </a:lnTo>
                  <a:lnTo>
                    <a:pt x="474" y="0"/>
                  </a:lnTo>
                  <a:close/>
                  <a:moveTo>
                    <a:pt x="484" y="0"/>
                  </a:moveTo>
                  <a:lnTo>
                    <a:pt x="486" y="0"/>
                  </a:lnTo>
                  <a:lnTo>
                    <a:pt x="486" y="2"/>
                  </a:lnTo>
                  <a:lnTo>
                    <a:pt x="484" y="2"/>
                  </a:lnTo>
                  <a:lnTo>
                    <a:pt x="484" y="0"/>
                  </a:lnTo>
                  <a:close/>
                  <a:moveTo>
                    <a:pt x="494" y="0"/>
                  </a:moveTo>
                  <a:lnTo>
                    <a:pt x="496" y="0"/>
                  </a:lnTo>
                  <a:lnTo>
                    <a:pt x="496" y="2"/>
                  </a:lnTo>
                  <a:lnTo>
                    <a:pt x="494" y="2"/>
                  </a:lnTo>
                  <a:lnTo>
                    <a:pt x="494" y="0"/>
                  </a:lnTo>
                  <a:close/>
                  <a:moveTo>
                    <a:pt x="504" y="0"/>
                  </a:moveTo>
                  <a:lnTo>
                    <a:pt x="506" y="0"/>
                  </a:lnTo>
                  <a:lnTo>
                    <a:pt x="506" y="2"/>
                  </a:lnTo>
                  <a:lnTo>
                    <a:pt x="504" y="2"/>
                  </a:lnTo>
                  <a:lnTo>
                    <a:pt x="504" y="0"/>
                  </a:lnTo>
                  <a:close/>
                  <a:moveTo>
                    <a:pt x="514" y="0"/>
                  </a:moveTo>
                  <a:lnTo>
                    <a:pt x="516" y="0"/>
                  </a:lnTo>
                  <a:lnTo>
                    <a:pt x="516" y="2"/>
                  </a:lnTo>
                  <a:lnTo>
                    <a:pt x="514" y="2"/>
                  </a:lnTo>
                  <a:lnTo>
                    <a:pt x="514" y="0"/>
                  </a:lnTo>
                  <a:close/>
                  <a:moveTo>
                    <a:pt x="524" y="0"/>
                  </a:moveTo>
                  <a:lnTo>
                    <a:pt x="526" y="0"/>
                  </a:lnTo>
                  <a:lnTo>
                    <a:pt x="526" y="2"/>
                  </a:lnTo>
                  <a:lnTo>
                    <a:pt x="524" y="2"/>
                  </a:lnTo>
                  <a:lnTo>
                    <a:pt x="524" y="0"/>
                  </a:lnTo>
                  <a:close/>
                  <a:moveTo>
                    <a:pt x="534" y="0"/>
                  </a:moveTo>
                  <a:lnTo>
                    <a:pt x="536" y="0"/>
                  </a:lnTo>
                  <a:lnTo>
                    <a:pt x="536" y="2"/>
                  </a:lnTo>
                  <a:lnTo>
                    <a:pt x="534" y="2"/>
                  </a:lnTo>
                  <a:lnTo>
                    <a:pt x="534" y="0"/>
                  </a:lnTo>
                  <a:close/>
                  <a:moveTo>
                    <a:pt x="544" y="0"/>
                  </a:moveTo>
                  <a:lnTo>
                    <a:pt x="546" y="0"/>
                  </a:lnTo>
                  <a:lnTo>
                    <a:pt x="546" y="2"/>
                  </a:lnTo>
                  <a:lnTo>
                    <a:pt x="544" y="2"/>
                  </a:lnTo>
                  <a:lnTo>
                    <a:pt x="544" y="0"/>
                  </a:lnTo>
                  <a:close/>
                  <a:moveTo>
                    <a:pt x="553" y="0"/>
                  </a:moveTo>
                  <a:lnTo>
                    <a:pt x="555" y="0"/>
                  </a:lnTo>
                  <a:lnTo>
                    <a:pt x="555" y="2"/>
                  </a:lnTo>
                  <a:lnTo>
                    <a:pt x="553" y="2"/>
                  </a:lnTo>
                  <a:lnTo>
                    <a:pt x="553" y="0"/>
                  </a:lnTo>
                  <a:close/>
                  <a:moveTo>
                    <a:pt x="563" y="0"/>
                  </a:moveTo>
                  <a:lnTo>
                    <a:pt x="565" y="0"/>
                  </a:lnTo>
                  <a:lnTo>
                    <a:pt x="565" y="2"/>
                  </a:lnTo>
                  <a:lnTo>
                    <a:pt x="563" y="2"/>
                  </a:lnTo>
                  <a:lnTo>
                    <a:pt x="563" y="0"/>
                  </a:lnTo>
                  <a:close/>
                  <a:moveTo>
                    <a:pt x="573" y="0"/>
                  </a:moveTo>
                  <a:lnTo>
                    <a:pt x="575" y="0"/>
                  </a:lnTo>
                  <a:lnTo>
                    <a:pt x="575" y="2"/>
                  </a:lnTo>
                  <a:lnTo>
                    <a:pt x="573" y="2"/>
                  </a:lnTo>
                  <a:lnTo>
                    <a:pt x="573" y="0"/>
                  </a:lnTo>
                  <a:close/>
                  <a:moveTo>
                    <a:pt x="583" y="0"/>
                  </a:moveTo>
                  <a:lnTo>
                    <a:pt x="585" y="0"/>
                  </a:lnTo>
                  <a:lnTo>
                    <a:pt x="585" y="2"/>
                  </a:lnTo>
                  <a:lnTo>
                    <a:pt x="583" y="2"/>
                  </a:lnTo>
                  <a:lnTo>
                    <a:pt x="583" y="0"/>
                  </a:lnTo>
                  <a:close/>
                  <a:moveTo>
                    <a:pt x="593" y="0"/>
                  </a:moveTo>
                  <a:lnTo>
                    <a:pt x="595" y="0"/>
                  </a:lnTo>
                  <a:lnTo>
                    <a:pt x="595" y="2"/>
                  </a:lnTo>
                  <a:lnTo>
                    <a:pt x="593" y="2"/>
                  </a:lnTo>
                  <a:lnTo>
                    <a:pt x="593" y="0"/>
                  </a:lnTo>
                  <a:close/>
                  <a:moveTo>
                    <a:pt x="603" y="0"/>
                  </a:moveTo>
                  <a:lnTo>
                    <a:pt x="605" y="0"/>
                  </a:lnTo>
                  <a:lnTo>
                    <a:pt x="605" y="2"/>
                  </a:lnTo>
                  <a:lnTo>
                    <a:pt x="603" y="2"/>
                  </a:lnTo>
                  <a:lnTo>
                    <a:pt x="603" y="0"/>
                  </a:lnTo>
                  <a:close/>
                  <a:moveTo>
                    <a:pt x="613" y="0"/>
                  </a:moveTo>
                  <a:lnTo>
                    <a:pt x="615" y="0"/>
                  </a:lnTo>
                  <a:lnTo>
                    <a:pt x="615" y="2"/>
                  </a:lnTo>
                  <a:lnTo>
                    <a:pt x="613" y="2"/>
                  </a:lnTo>
                  <a:lnTo>
                    <a:pt x="613" y="0"/>
                  </a:lnTo>
                  <a:close/>
                  <a:moveTo>
                    <a:pt x="623" y="0"/>
                  </a:moveTo>
                  <a:lnTo>
                    <a:pt x="625" y="0"/>
                  </a:lnTo>
                  <a:lnTo>
                    <a:pt x="625" y="2"/>
                  </a:lnTo>
                  <a:lnTo>
                    <a:pt x="623" y="2"/>
                  </a:lnTo>
                  <a:lnTo>
                    <a:pt x="623" y="0"/>
                  </a:lnTo>
                  <a:close/>
                  <a:moveTo>
                    <a:pt x="632" y="0"/>
                  </a:moveTo>
                  <a:lnTo>
                    <a:pt x="634" y="0"/>
                  </a:lnTo>
                  <a:lnTo>
                    <a:pt x="634" y="2"/>
                  </a:lnTo>
                  <a:lnTo>
                    <a:pt x="632" y="2"/>
                  </a:lnTo>
                  <a:lnTo>
                    <a:pt x="632" y="0"/>
                  </a:lnTo>
                  <a:close/>
                  <a:moveTo>
                    <a:pt x="642" y="0"/>
                  </a:moveTo>
                  <a:lnTo>
                    <a:pt x="644" y="0"/>
                  </a:lnTo>
                  <a:lnTo>
                    <a:pt x="644" y="2"/>
                  </a:lnTo>
                  <a:lnTo>
                    <a:pt x="642" y="2"/>
                  </a:lnTo>
                  <a:lnTo>
                    <a:pt x="642" y="0"/>
                  </a:lnTo>
                  <a:close/>
                  <a:moveTo>
                    <a:pt x="652" y="0"/>
                  </a:moveTo>
                  <a:lnTo>
                    <a:pt x="654" y="0"/>
                  </a:lnTo>
                  <a:lnTo>
                    <a:pt x="654" y="2"/>
                  </a:lnTo>
                  <a:lnTo>
                    <a:pt x="652" y="2"/>
                  </a:lnTo>
                  <a:lnTo>
                    <a:pt x="652" y="0"/>
                  </a:lnTo>
                  <a:close/>
                  <a:moveTo>
                    <a:pt x="662" y="0"/>
                  </a:moveTo>
                  <a:lnTo>
                    <a:pt x="664" y="0"/>
                  </a:lnTo>
                  <a:lnTo>
                    <a:pt x="664" y="2"/>
                  </a:lnTo>
                  <a:lnTo>
                    <a:pt x="662" y="2"/>
                  </a:lnTo>
                  <a:lnTo>
                    <a:pt x="662" y="0"/>
                  </a:lnTo>
                  <a:close/>
                  <a:moveTo>
                    <a:pt x="672" y="0"/>
                  </a:moveTo>
                  <a:lnTo>
                    <a:pt x="674" y="0"/>
                  </a:lnTo>
                  <a:lnTo>
                    <a:pt x="674" y="2"/>
                  </a:lnTo>
                  <a:lnTo>
                    <a:pt x="672" y="2"/>
                  </a:lnTo>
                  <a:lnTo>
                    <a:pt x="672" y="0"/>
                  </a:lnTo>
                  <a:close/>
                  <a:moveTo>
                    <a:pt x="682" y="0"/>
                  </a:moveTo>
                  <a:lnTo>
                    <a:pt x="684" y="0"/>
                  </a:lnTo>
                  <a:lnTo>
                    <a:pt x="684" y="2"/>
                  </a:lnTo>
                  <a:lnTo>
                    <a:pt x="682" y="2"/>
                  </a:lnTo>
                  <a:lnTo>
                    <a:pt x="682" y="0"/>
                  </a:lnTo>
                  <a:close/>
                  <a:moveTo>
                    <a:pt x="692" y="0"/>
                  </a:moveTo>
                  <a:lnTo>
                    <a:pt x="694" y="0"/>
                  </a:lnTo>
                  <a:lnTo>
                    <a:pt x="694" y="2"/>
                  </a:lnTo>
                  <a:lnTo>
                    <a:pt x="692" y="2"/>
                  </a:lnTo>
                  <a:lnTo>
                    <a:pt x="692" y="0"/>
                  </a:lnTo>
                  <a:close/>
                  <a:moveTo>
                    <a:pt x="702" y="0"/>
                  </a:moveTo>
                  <a:lnTo>
                    <a:pt x="704" y="0"/>
                  </a:lnTo>
                  <a:lnTo>
                    <a:pt x="704" y="2"/>
                  </a:lnTo>
                  <a:lnTo>
                    <a:pt x="702" y="2"/>
                  </a:lnTo>
                  <a:lnTo>
                    <a:pt x="702" y="0"/>
                  </a:lnTo>
                  <a:close/>
                  <a:moveTo>
                    <a:pt x="711" y="0"/>
                  </a:moveTo>
                  <a:lnTo>
                    <a:pt x="713" y="0"/>
                  </a:lnTo>
                  <a:lnTo>
                    <a:pt x="713" y="2"/>
                  </a:lnTo>
                  <a:lnTo>
                    <a:pt x="711" y="2"/>
                  </a:lnTo>
                  <a:lnTo>
                    <a:pt x="711" y="0"/>
                  </a:lnTo>
                  <a:close/>
                  <a:moveTo>
                    <a:pt x="721" y="0"/>
                  </a:moveTo>
                  <a:lnTo>
                    <a:pt x="723" y="0"/>
                  </a:lnTo>
                  <a:lnTo>
                    <a:pt x="723" y="2"/>
                  </a:lnTo>
                  <a:lnTo>
                    <a:pt x="721" y="2"/>
                  </a:lnTo>
                  <a:lnTo>
                    <a:pt x="721" y="0"/>
                  </a:lnTo>
                  <a:close/>
                  <a:moveTo>
                    <a:pt x="731" y="0"/>
                  </a:moveTo>
                  <a:lnTo>
                    <a:pt x="733" y="0"/>
                  </a:lnTo>
                  <a:lnTo>
                    <a:pt x="733" y="2"/>
                  </a:lnTo>
                  <a:lnTo>
                    <a:pt x="731" y="2"/>
                  </a:lnTo>
                  <a:lnTo>
                    <a:pt x="731" y="0"/>
                  </a:lnTo>
                  <a:close/>
                  <a:moveTo>
                    <a:pt x="741" y="0"/>
                  </a:moveTo>
                  <a:lnTo>
                    <a:pt x="743" y="0"/>
                  </a:lnTo>
                  <a:lnTo>
                    <a:pt x="743" y="2"/>
                  </a:lnTo>
                  <a:lnTo>
                    <a:pt x="741" y="2"/>
                  </a:lnTo>
                  <a:lnTo>
                    <a:pt x="741" y="0"/>
                  </a:lnTo>
                  <a:close/>
                  <a:moveTo>
                    <a:pt x="751" y="0"/>
                  </a:moveTo>
                  <a:lnTo>
                    <a:pt x="753" y="0"/>
                  </a:lnTo>
                  <a:lnTo>
                    <a:pt x="753" y="2"/>
                  </a:lnTo>
                  <a:lnTo>
                    <a:pt x="751" y="2"/>
                  </a:lnTo>
                  <a:lnTo>
                    <a:pt x="751" y="0"/>
                  </a:lnTo>
                  <a:close/>
                  <a:moveTo>
                    <a:pt x="761" y="0"/>
                  </a:moveTo>
                  <a:lnTo>
                    <a:pt x="763" y="0"/>
                  </a:lnTo>
                  <a:lnTo>
                    <a:pt x="763" y="2"/>
                  </a:lnTo>
                  <a:lnTo>
                    <a:pt x="761" y="2"/>
                  </a:lnTo>
                  <a:lnTo>
                    <a:pt x="761" y="0"/>
                  </a:lnTo>
                  <a:close/>
                  <a:moveTo>
                    <a:pt x="771" y="0"/>
                  </a:moveTo>
                  <a:lnTo>
                    <a:pt x="773" y="0"/>
                  </a:lnTo>
                  <a:lnTo>
                    <a:pt x="773" y="2"/>
                  </a:lnTo>
                  <a:lnTo>
                    <a:pt x="771" y="2"/>
                  </a:lnTo>
                  <a:lnTo>
                    <a:pt x="771" y="0"/>
                  </a:lnTo>
                  <a:close/>
                  <a:moveTo>
                    <a:pt x="781" y="0"/>
                  </a:moveTo>
                  <a:lnTo>
                    <a:pt x="783" y="0"/>
                  </a:lnTo>
                  <a:lnTo>
                    <a:pt x="783" y="2"/>
                  </a:lnTo>
                  <a:lnTo>
                    <a:pt x="781" y="2"/>
                  </a:lnTo>
                  <a:lnTo>
                    <a:pt x="781" y="0"/>
                  </a:lnTo>
                  <a:close/>
                  <a:moveTo>
                    <a:pt x="790" y="0"/>
                  </a:moveTo>
                  <a:lnTo>
                    <a:pt x="792" y="0"/>
                  </a:lnTo>
                  <a:lnTo>
                    <a:pt x="792" y="2"/>
                  </a:lnTo>
                  <a:lnTo>
                    <a:pt x="790" y="2"/>
                  </a:lnTo>
                  <a:lnTo>
                    <a:pt x="790" y="0"/>
                  </a:lnTo>
                  <a:close/>
                  <a:moveTo>
                    <a:pt x="800" y="0"/>
                  </a:moveTo>
                  <a:lnTo>
                    <a:pt x="802" y="0"/>
                  </a:lnTo>
                  <a:lnTo>
                    <a:pt x="802" y="2"/>
                  </a:lnTo>
                  <a:lnTo>
                    <a:pt x="800" y="2"/>
                  </a:lnTo>
                  <a:lnTo>
                    <a:pt x="800" y="0"/>
                  </a:lnTo>
                  <a:close/>
                  <a:moveTo>
                    <a:pt x="810" y="0"/>
                  </a:moveTo>
                  <a:lnTo>
                    <a:pt x="812" y="0"/>
                  </a:lnTo>
                  <a:lnTo>
                    <a:pt x="812" y="2"/>
                  </a:lnTo>
                  <a:lnTo>
                    <a:pt x="810" y="2"/>
                  </a:lnTo>
                  <a:lnTo>
                    <a:pt x="810" y="0"/>
                  </a:lnTo>
                  <a:close/>
                  <a:moveTo>
                    <a:pt x="820" y="0"/>
                  </a:moveTo>
                  <a:lnTo>
                    <a:pt x="822" y="0"/>
                  </a:lnTo>
                  <a:lnTo>
                    <a:pt x="822" y="2"/>
                  </a:lnTo>
                  <a:lnTo>
                    <a:pt x="820" y="2"/>
                  </a:lnTo>
                  <a:lnTo>
                    <a:pt x="820" y="0"/>
                  </a:lnTo>
                  <a:close/>
                  <a:moveTo>
                    <a:pt x="830" y="0"/>
                  </a:moveTo>
                  <a:lnTo>
                    <a:pt x="832" y="0"/>
                  </a:lnTo>
                  <a:lnTo>
                    <a:pt x="832" y="2"/>
                  </a:lnTo>
                  <a:lnTo>
                    <a:pt x="830" y="2"/>
                  </a:lnTo>
                  <a:lnTo>
                    <a:pt x="830" y="0"/>
                  </a:lnTo>
                  <a:close/>
                  <a:moveTo>
                    <a:pt x="840" y="0"/>
                  </a:moveTo>
                  <a:lnTo>
                    <a:pt x="842" y="0"/>
                  </a:lnTo>
                  <a:lnTo>
                    <a:pt x="842" y="2"/>
                  </a:lnTo>
                  <a:lnTo>
                    <a:pt x="840" y="2"/>
                  </a:lnTo>
                  <a:lnTo>
                    <a:pt x="840" y="0"/>
                  </a:lnTo>
                  <a:close/>
                  <a:moveTo>
                    <a:pt x="850" y="0"/>
                  </a:moveTo>
                  <a:lnTo>
                    <a:pt x="852" y="0"/>
                  </a:lnTo>
                  <a:lnTo>
                    <a:pt x="852" y="2"/>
                  </a:lnTo>
                  <a:lnTo>
                    <a:pt x="850" y="2"/>
                  </a:lnTo>
                  <a:lnTo>
                    <a:pt x="850" y="0"/>
                  </a:lnTo>
                  <a:close/>
                  <a:moveTo>
                    <a:pt x="860" y="0"/>
                  </a:moveTo>
                  <a:lnTo>
                    <a:pt x="862" y="0"/>
                  </a:lnTo>
                  <a:lnTo>
                    <a:pt x="862" y="2"/>
                  </a:lnTo>
                  <a:lnTo>
                    <a:pt x="860" y="2"/>
                  </a:lnTo>
                  <a:lnTo>
                    <a:pt x="860" y="0"/>
                  </a:lnTo>
                  <a:close/>
                  <a:moveTo>
                    <a:pt x="869" y="0"/>
                  </a:moveTo>
                  <a:lnTo>
                    <a:pt x="871" y="0"/>
                  </a:lnTo>
                  <a:lnTo>
                    <a:pt x="871" y="2"/>
                  </a:lnTo>
                  <a:lnTo>
                    <a:pt x="869" y="2"/>
                  </a:lnTo>
                  <a:lnTo>
                    <a:pt x="869" y="0"/>
                  </a:lnTo>
                  <a:close/>
                  <a:moveTo>
                    <a:pt x="879" y="0"/>
                  </a:moveTo>
                  <a:lnTo>
                    <a:pt x="881" y="0"/>
                  </a:lnTo>
                  <a:lnTo>
                    <a:pt x="881" y="2"/>
                  </a:lnTo>
                  <a:lnTo>
                    <a:pt x="879" y="2"/>
                  </a:lnTo>
                  <a:lnTo>
                    <a:pt x="879" y="0"/>
                  </a:lnTo>
                  <a:close/>
                  <a:moveTo>
                    <a:pt x="889" y="0"/>
                  </a:moveTo>
                  <a:lnTo>
                    <a:pt x="891" y="0"/>
                  </a:lnTo>
                  <a:lnTo>
                    <a:pt x="891" y="2"/>
                  </a:lnTo>
                  <a:lnTo>
                    <a:pt x="889" y="2"/>
                  </a:lnTo>
                  <a:lnTo>
                    <a:pt x="889" y="0"/>
                  </a:lnTo>
                  <a:close/>
                  <a:moveTo>
                    <a:pt x="899" y="0"/>
                  </a:moveTo>
                  <a:lnTo>
                    <a:pt x="901" y="0"/>
                  </a:lnTo>
                  <a:lnTo>
                    <a:pt x="901" y="2"/>
                  </a:lnTo>
                  <a:lnTo>
                    <a:pt x="899" y="2"/>
                  </a:lnTo>
                  <a:lnTo>
                    <a:pt x="899" y="0"/>
                  </a:lnTo>
                  <a:close/>
                  <a:moveTo>
                    <a:pt x="909" y="0"/>
                  </a:moveTo>
                  <a:lnTo>
                    <a:pt x="911" y="0"/>
                  </a:lnTo>
                  <a:lnTo>
                    <a:pt x="911" y="2"/>
                  </a:lnTo>
                  <a:lnTo>
                    <a:pt x="909" y="2"/>
                  </a:lnTo>
                  <a:lnTo>
                    <a:pt x="909" y="0"/>
                  </a:lnTo>
                  <a:close/>
                  <a:moveTo>
                    <a:pt x="919" y="0"/>
                  </a:moveTo>
                  <a:lnTo>
                    <a:pt x="921" y="0"/>
                  </a:lnTo>
                  <a:lnTo>
                    <a:pt x="921" y="2"/>
                  </a:lnTo>
                  <a:lnTo>
                    <a:pt x="919" y="2"/>
                  </a:lnTo>
                  <a:lnTo>
                    <a:pt x="919" y="0"/>
                  </a:lnTo>
                  <a:close/>
                  <a:moveTo>
                    <a:pt x="929" y="0"/>
                  </a:moveTo>
                  <a:lnTo>
                    <a:pt x="931" y="0"/>
                  </a:lnTo>
                  <a:lnTo>
                    <a:pt x="931" y="2"/>
                  </a:lnTo>
                  <a:lnTo>
                    <a:pt x="929" y="2"/>
                  </a:lnTo>
                  <a:lnTo>
                    <a:pt x="929" y="0"/>
                  </a:lnTo>
                  <a:close/>
                  <a:moveTo>
                    <a:pt x="939" y="0"/>
                  </a:moveTo>
                  <a:lnTo>
                    <a:pt x="941" y="0"/>
                  </a:lnTo>
                  <a:lnTo>
                    <a:pt x="941" y="2"/>
                  </a:lnTo>
                  <a:lnTo>
                    <a:pt x="939" y="2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0" name="Rectangle 38"/>
            <p:cNvSpPr>
              <a:spLocks noChangeArrowheads="1"/>
            </p:cNvSpPr>
            <p:nvPr/>
          </p:nvSpPr>
          <p:spPr bwMode="auto">
            <a:xfrm>
              <a:off x="7002463" y="3712289"/>
              <a:ext cx="436017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800" dirty="0">
                  <a:solidFill>
                    <a:srgbClr val="0000FF"/>
                  </a:solidFill>
                </a:rPr>
                <a:t>Sample 4</a:t>
              </a:r>
              <a:endParaRPr lang="en-US" altLang="en-US" sz="3600" dirty="0">
                <a:solidFill>
                  <a:prstClr val="black"/>
                </a:solidFill>
              </a:endParaRPr>
            </a:p>
          </p:txBody>
        </p:sp>
        <p:sp>
          <p:nvSpPr>
            <p:cNvPr id="121" name="Rectangle 38"/>
            <p:cNvSpPr>
              <a:spLocks noChangeArrowheads="1"/>
            </p:cNvSpPr>
            <p:nvPr/>
          </p:nvSpPr>
          <p:spPr bwMode="auto">
            <a:xfrm>
              <a:off x="7124356" y="4478263"/>
              <a:ext cx="436017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800" dirty="0">
                  <a:solidFill>
                    <a:srgbClr val="0000FF"/>
                  </a:solidFill>
                </a:rPr>
                <a:t>Sample 1</a:t>
              </a:r>
              <a:endParaRPr lang="en-US" altLang="en-US" sz="3600" dirty="0">
                <a:solidFill>
                  <a:prstClr val="black"/>
                </a:solidFill>
              </a:endParaRPr>
            </a:p>
          </p:txBody>
        </p:sp>
        <p:sp>
          <p:nvSpPr>
            <p:cNvPr id="122" name="Rectangle 38"/>
            <p:cNvSpPr>
              <a:spLocks noChangeArrowheads="1"/>
            </p:cNvSpPr>
            <p:nvPr/>
          </p:nvSpPr>
          <p:spPr bwMode="auto">
            <a:xfrm>
              <a:off x="6887146" y="4825157"/>
              <a:ext cx="436017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800" dirty="0">
                  <a:solidFill>
                    <a:srgbClr val="0000FF"/>
                  </a:solidFill>
                </a:rPr>
                <a:t>Sample 2</a:t>
              </a:r>
              <a:endParaRPr lang="en-US" altLang="en-US" sz="3600" dirty="0">
                <a:solidFill>
                  <a:prstClr val="black"/>
                </a:solidFill>
              </a:endParaRPr>
            </a:p>
          </p:txBody>
        </p:sp>
        <p:sp>
          <p:nvSpPr>
            <p:cNvPr id="123" name="Rectangle 59"/>
            <p:cNvSpPr>
              <a:spLocks noChangeArrowheads="1"/>
            </p:cNvSpPr>
            <p:nvPr/>
          </p:nvSpPr>
          <p:spPr bwMode="auto">
            <a:xfrm rot="16200000">
              <a:off x="5415587" y="4331860"/>
              <a:ext cx="660437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900" dirty="0">
                  <a:solidFill>
                    <a:srgbClr val="000000"/>
                  </a:solidFill>
                </a:rPr>
                <a:t>Coordinate 2</a:t>
              </a:r>
              <a:endParaRPr lang="en-US" altLang="en-US" sz="9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253762" y="4927645"/>
            <a:ext cx="1829937" cy="987366"/>
            <a:chOff x="6628263" y="5261034"/>
            <a:chExt cx="1829937" cy="987366"/>
          </a:xfrm>
        </p:grpSpPr>
        <p:sp>
          <p:nvSpPr>
            <p:cNvPr id="99" name="Line 104"/>
            <p:cNvSpPr>
              <a:spLocks noChangeShapeType="1"/>
            </p:cNvSpPr>
            <p:nvPr/>
          </p:nvSpPr>
          <p:spPr bwMode="auto">
            <a:xfrm rot="5400000">
              <a:off x="7306919" y="5264943"/>
              <a:ext cx="0" cy="1357312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0" name="Line 105"/>
            <p:cNvSpPr>
              <a:spLocks noChangeShapeType="1"/>
            </p:cNvSpPr>
            <p:nvPr/>
          </p:nvSpPr>
          <p:spPr bwMode="auto">
            <a:xfrm rot="5400000">
              <a:off x="6741769" y="5964157"/>
              <a:ext cx="17463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1" name="Rectangle 106"/>
            <p:cNvSpPr>
              <a:spLocks noChangeArrowheads="1"/>
            </p:cNvSpPr>
            <p:nvPr/>
          </p:nvSpPr>
          <p:spPr bwMode="auto">
            <a:xfrm rot="5400000">
              <a:off x="6690450" y="5996132"/>
              <a:ext cx="107402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600" dirty="0">
                  <a:solidFill>
                    <a:srgbClr val="000000"/>
                  </a:solidFill>
                </a:rPr>
                <a:t>0.2</a:t>
              </a:r>
              <a:endParaRPr lang="en-US" altLang="en-US" sz="600" dirty="0">
                <a:solidFill>
                  <a:prstClr val="black"/>
                </a:solidFill>
              </a:endParaRPr>
            </a:p>
          </p:txBody>
        </p:sp>
        <p:sp>
          <p:nvSpPr>
            <p:cNvPr id="102" name="Line 107"/>
            <p:cNvSpPr>
              <a:spLocks noChangeShapeType="1"/>
            </p:cNvSpPr>
            <p:nvPr/>
          </p:nvSpPr>
          <p:spPr bwMode="auto">
            <a:xfrm rot="5400000">
              <a:off x="6895757" y="5964157"/>
              <a:ext cx="17463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3" name="Rectangle 108"/>
            <p:cNvSpPr>
              <a:spLocks noChangeArrowheads="1"/>
            </p:cNvSpPr>
            <p:nvPr/>
          </p:nvSpPr>
          <p:spPr bwMode="auto">
            <a:xfrm rot="5400000">
              <a:off x="6844437" y="5996132"/>
              <a:ext cx="107402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000000"/>
                  </a:solidFill>
                </a:rPr>
                <a:t>0.3</a:t>
              </a:r>
              <a:endParaRPr lang="en-US" altLang="en-US" sz="600">
                <a:solidFill>
                  <a:prstClr val="black"/>
                </a:solidFill>
              </a:endParaRPr>
            </a:p>
          </p:txBody>
        </p:sp>
        <p:sp>
          <p:nvSpPr>
            <p:cNvPr id="104" name="Line 109"/>
            <p:cNvSpPr>
              <a:spLocks noChangeShapeType="1"/>
            </p:cNvSpPr>
            <p:nvPr/>
          </p:nvSpPr>
          <p:spPr bwMode="auto">
            <a:xfrm rot="5400000">
              <a:off x="7049744" y="5964157"/>
              <a:ext cx="17463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5" name="Rectangle 110"/>
            <p:cNvSpPr>
              <a:spLocks noChangeArrowheads="1"/>
            </p:cNvSpPr>
            <p:nvPr/>
          </p:nvSpPr>
          <p:spPr bwMode="auto">
            <a:xfrm rot="5400000">
              <a:off x="7001600" y="5996132"/>
              <a:ext cx="107402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000000"/>
                  </a:solidFill>
                </a:rPr>
                <a:t>0.4</a:t>
              </a:r>
              <a:endParaRPr lang="en-US" altLang="en-US" sz="600">
                <a:solidFill>
                  <a:prstClr val="black"/>
                </a:solidFill>
              </a:endParaRPr>
            </a:p>
          </p:txBody>
        </p:sp>
        <p:sp>
          <p:nvSpPr>
            <p:cNvPr id="106" name="Line 111"/>
            <p:cNvSpPr>
              <a:spLocks noChangeShapeType="1"/>
            </p:cNvSpPr>
            <p:nvPr/>
          </p:nvSpPr>
          <p:spPr bwMode="auto">
            <a:xfrm rot="5400000">
              <a:off x="7203732" y="5964157"/>
              <a:ext cx="17463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7" name="Rectangle 112"/>
            <p:cNvSpPr>
              <a:spLocks noChangeArrowheads="1"/>
            </p:cNvSpPr>
            <p:nvPr/>
          </p:nvSpPr>
          <p:spPr bwMode="auto">
            <a:xfrm rot="5400000">
              <a:off x="7155587" y="5996132"/>
              <a:ext cx="107402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000000"/>
                  </a:solidFill>
                </a:rPr>
                <a:t>0.5</a:t>
              </a:r>
              <a:endParaRPr lang="en-US" altLang="en-US" sz="600">
                <a:solidFill>
                  <a:prstClr val="black"/>
                </a:solidFill>
              </a:endParaRPr>
            </a:p>
          </p:txBody>
        </p:sp>
        <p:sp>
          <p:nvSpPr>
            <p:cNvPr id="108" name="Line 113"/>
            <p:cNvSpPr>
              <a:spLocks noChangeShapeType="1"/>
            </p:cNvSpPr>
            <p:nvPr/>
          </p:nvSpPr>
          <p:spPr bwMode="auto">
            <a:xfrm rot="5400000">
              <a:off x="7359306" y="5964157"/>
              <a:ext cx="17463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9" name="Rectangle 114"/>
            <p:cNvSpPr>
              <a:spLocks noChangeArrowheads="1"/>
            </p:cNvSpPr>
            <p:nvPr/>
          </p:nvSpPr>
          <p:spPr bwMode="auto">
            <a:xfrm rot="5400000">
              <a:off x="7309574" y="5996132"/>
              <a:ext cx="107402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000000"/>
                  </a:solidFill>
                </a:rPr>
                <a:t>0.6</a:t>
              </a:r>
              <a:endParaRPr lang="en-US" altLang="en-US" sz="600">
                <a:solidFill>
                  <a:prstClr val="black"/>
                </a:solidFill>
              </a:endParaRPr>
            </a:p>
          </p:txBody>
        </p:sp>
        <p:sp>
          <p:nvSpPr>
            <p:cNvPr id="110" name="Line 115"/>
            <p:cNvSpPr>
              <a:spLocks noChangeShapeType="1"/>
            </p:cNvSpPr>
            <p:nvPr/>
          </p:nvSpPr>
          <p:spPr bwMode="auto">
            <a:xfrm rot="5400000">
              <a:off x="7513294" y="5964157"/>
              <a:ext cx="17463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1" name="Rectangle 116"/>
            <p:cNvSpPr>
              <a:spLocks noChangeArrowheads="1"/>
            </p:cNvSpPr>
            <p:nvPr/>
          </p:nvSpPr>
          <p:spPr bwMode="auto">
            <a:xfrm rot="5400000">
              <a:off x="7463562" y="5996132"/>
              <a:ext cx="107402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000000"/>
                  </a:solidFill>
                </a:rPr>
                <a:t>0.7</a:t>
              </a:r>
              <a:endParaRPr lang="en-US" altLang="en-US" sz="600">
                <a:solidFill>
                  <a:prstClr val="black"/>
                </a:solidFill>
              </a:endParaRPr>
            </a:p>
          </p:txBody>
        </p:sp>
        <p:sp>
          <p:nvSpPr>
            <p:cNvPr id="112" name="Line 117"/>
            <p:cNvSpPr>
              <a:spLocks noChangeShapeType="1"/>
            </p:cNvSpPr>
            <p:nvPr/>
          </p:nvSpPr>
          <p:spPr bwMode="auto">
            <a:xfrm rot="5400000">
              <a:off x="7667281" y="5964157"/>
              <a:ext cx="17463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3" name="Rectangle 118"/>
            <p:cNvSpPr>
              <a:spLocks noChangeArrowheads="1"/>
            </p:cNvSpPr>
            <p:nvPr/>
          </p:nvSpPr>
          <p:spPr bwMode="auto">
            <a:xfrm rot="5400000">
              <a:off x="7617549" y="5996132"/>
              <a:ext cx="107402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000000"/>
                  </a:solidFill>
                </a:rPr>
                <a:t>0.8</a:t>
              </a:r>
              <a:endParaRPr lang="en-US" altLang="en-US" sz="600">
                <a:solidFill>
                  <a:prstClr val="black"/>
                </a:solidFill>
              </a:endParaRPr>
            </a:p>
          </p:txBody>
        </p:sp>
        <p:sp>
          <p:nvSpPr>
            <p:cNvPr id="114" name="Line 119"/>
            <p:cNvSpPr>
              <a:spLocks noChangeShapeType="1"/>
            </p:cNvSpPr>
            <p:nvPr/>
          </p:nvSpPr>
          <p:spPr bwMode="auto">
            <a:xfrm rot="5400000">
              <a:off x="7821269" y="5964157"/>
              <a:ext cx="17463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5" name="Rectangle 120"/>
            <p:cNvSpPr>
              <a:spLocks noChangeArrowheads="1"/>
            </p:cNvSpPr>
            <p:nvPr/>
          </p:nvSpPr>
          <p:spPr bwMode="auto">
            <a:xfrm rot="5400000">
              <a:off x="7771537" y="5996132"/>
              <a:ext cx="107402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000000"/>
                  </a:solidFill>
                </a:rPr>
                <a:t>0.9</a:t>
              </a:r>
              <a:endParaRPr lang="en-US" altLang="en-US" sz="600">
                <a:solidFill>
                  <a:prstClr val="black"/>
                </a:solidFill>
              </a:endParaRPr>
            </a:p>
          </p:txBody>
        </p:sp>
        <p:sp>
          <p:nvSpPr>
            <p:cNvPr id="116" name="Line 121"/>
            <p:cNvSpPr>
              <a:spLocks noChangeShapeType="1"/>
            </p:cNvSpPr>
            <p:nvPr/>
          </p:nvSpPr>
          <p:spPr bwMode="auto">
            <a:xfrm rot="5400000">
              <a:off x="7976844" y="5964157"/>
              <a:ext cx="17463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7" name="Rectangle 122"/>
            <p:cNvSpPr>
              <a:spLocks noChangeArrowheads="1"/>
            </p:cNvSpPr>
            <p:nvPr/>
          </p:nvSpPr>
          <p:spPr bwMode="auto">
            <a:xfrm rot="5400000">
              <a:off x="7925524" y="5996132"/>
              <a:ext cx="107402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600" dirty="0">
                  <a:solidFill>
                    <a:srgbClr val="000000"/>
                  </a:solidFill>
                </a:rPr>
                <a:t>1.0</a:t>
              </a:r>
              <a:endParaRPr lang="en-US" altLang="en-US" sz="600" dirty="0">
                <a:solidFill>
                  <a:prstClr val="black"/>
                </a:solidFill>
              </a:endParaRPr>
            </a:p>
          </p:txBody>
        </p:sp>
        <p:sp>
          <p:nvSpPr>
            <p:cNvPr id="1082" name="Line 95"/>
            <p:cNvSpPr>
              <a:spLocks noChangeShapeType="1"/>
            </p:cNvSpPr>
            <p:nvPr/>
          </p:nvSpPr>
          <p:spPr bwMode="auto">
            <a:xfrm rot="5400000">
              <a:off x="6555060" y="5651289"/>
              <a:ext cx="394057" cy="0"/>
            </a:xfrm>
            <a:prstGeom prst="line">
              <a:avLst/>
            </a:prstGeom>
            <a:noFill/>
            <a:ln w="19050" cap="flat">
              <a:solidFill>
                <a:srgbClr val="0000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83" name="Line 96"/>
            <p:cNvSpPr>
              <a:spLocks noChangeShapeType="1"/>
            </p:cNvSpPr>
            <p:nvPr/>
          </p:nvSpPr>
          <p:spPr bwMode="auto">
            <a:xfrm rot="5400000" flipV="1">
              <a:off x="6986244" y="5220105"/>
              <a:ext cx="0" cy="468312"/>
            </a:xfrm>
            <a:prstGeom prst="line">
              <a:avLst/>
            </a:prstGeom>
            <a:noFill/>
            <a:ln w="19050" cap="flat">
              <a:solidFill>
                <a:srgbClr val="0000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84" name="Line 97"/>
            <p:cNvSpPr>
              <a:spLocks noChangeShapeType="1"/>
            </p:cNvSpPr>
            <p:nvPr/>
          </p:nvSpPr>
          <p:spPr bwMode="auto">
            <a:xfrm rot="5400000" flipV="1">
              <a:off x="7368831" y="5231574"/>
              <a:ext cx="0" cy="1233487"/>
            </a:xfrm>
            <a:prstGeom prst="line">
              <a:avLst/>
            </a:prstGeom>
            <a:noFill/>
            <a:ln w="19050" cap="flat">
              <a:solidFill>
                <a:srgbClr val="0000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85" name="Line 98"/>
            <p:cNvSpPr>
              <a:spLocks noChangeShapeType="1"/>
            </p:cNvSpPr>
            <p:nvPr/>
          </p:nvSpPr>
          <p:spPr bwMode="auto">
            <a:xfrm rot="5400000">
              <a:off x="7088730" y="5454261"/>
              <a:ext cx="263340" cy="0"/>
            </a:xfrm>
            <a:prstGeom prst="line">
              <a:avLst/>
            </a:prstGeom>
            <a:noFill/>
            <a:ln w="19050" cap="flat">
              <a:solidFill>
                <a:srgbClr val="0000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86" name="Line 99"/>
            <p:cNvSpPr>
              <a:spLocks noChangeShapeType="1"/>
            </p:cNvSpPr>
            <p:nvPr/>
          </p:nvSpPr>
          <p:spPr bwMode="auto">
            <a:xfrm rot="5400000" flipV="1">
              <a:off x="7602988" y="4940003"/>
              <a:ext cx="0" cy="765175"/>
            </a:xfrm>
            <a:prstGeom prst="line">
              <a:avLst/>
            </a:prstGeom>
            <a:noFill/>
            <a:ln w="19050" cap="flat">
              <a:solidFill>
                <a:srgbClr val="0000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87" name="Line 100"/>
            <p:cNvSpPr>
              <a:spLocks noChangeShapeType="1"/>
            </p:cNvSpPr>
            <p:nvPr/>
          </p:nvSpPr>
          <p:spPr bwMode="auto">
            <a:xfrm rot="5400000" flipV="1">
              <a:off x="7424394" y="5381938"/>
              <a:ext cx="0" cy="407987"/>
            </a:xfrm>
            <a:prstGeom prst="line">
              <a:avLst/>
            </a:prstGeom>
            <a:noFill/>
            <a:ln w="19050" cap="flat">
              <a:solidFill>
                <a:srgbClr val="0000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6" name="Line 101"/>
            <p:cNvSpPr>
              <a:spLocks noChangeShapeType="1"/>
            </p:cNvSpPr>
            <p:nvPr/>
          </p:nvSpPr>
          <p:spPr bwMode="auto">
            <a:xfrm rot="5400000">
              <a:off x="7541084" y="5585454"/>
              <a:ext cx="174606" cy="0"/>
            </a:xfrm>
            <a:prstGeom prst="line">
              <a:avLst/>
            </a:prstGeom>
            <a:noFill/>
            <a:ln w="19050" cap="flat">
              <a:solidFill>
                <a:srgbClr val="0000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7" name="Line 102"/>
            <p:cNvSpPr>
              <a:spLocks noChangeShapeType="1"/>
            </p:cNvSpPr>
            <p:nvPr/>
          </p:nvSpPr>
          <p:spPr bwMode="auto">
            <a:xfrm rot="5400000" flipV="1">
              <a:off x="7806981" y="5319557"/>
              <a:ext cx="0" cy="357187"/>
            </a:xfrm>
            <a:prstGeom prst="line">
              <a:avLst/>
            </a:prstGeom>
            <a:noFill/>
            <a:ln w="19050" cap="flat">
              <a:solidFill>
                <a:srgbClr val="0000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8" name="Line 103"/>
            <p:cNvSpPr>
              <a:spLocks noChangeShapeType="1"/>
            </p:cNvSpPr>
            <p:nvPr/>
          </p:nvSpPr>
          <p:spPr bwMode="auto">
            <a:xfrm rot="5400000" flipV="1">
              <a:off x="7806981" y="5494163"/>
              <a:ext cx="0" cy="357187"/>
            </a:xfrm>
            <a:prstGeom prst="line">
              <a:avLst/>
            </a:prstGeom>
            <a:noFill/>
            <a:ln w="19050" cap="flat">
              <a:solidFill>
                <a:srgbClr val="0000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0" name="Rectangle 38"/>
            <p:cNvSpPr>
              <a:spLocks noChangeArrowheads="1"/>
            </p:cNvSpPr>
            <p:nvPr/>
          </p:nvSpPr>
          <p:spPr bwMode="auto">
            <a:xfrm>
              <a:off x="8016006" y="5421328"/>
              <a:ext cx="436017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800" dirty="0">
                  <a:solidFill>
                    <a:prstClr val="black"/>
                  </a:solidFill>
                </a:rPr>
                <a:t>Sample 2</a:t>
              </a:r>
              <a:endParaRPr lang="en-US" altLang="en-US" sz="3600" dirty="0">
                <a:solidFill>
                  <a:prstClr val="black"/>
                </a:solidFill>
              </a:endParaRPr>
            </a:p>
          </p:txBody>
        </p:sp>
        <p:sp>
          <p:nvSpPr>
            <p:cNvPr id="171" name="Rectangle 38"/>
            <p:cNvSpPr>
              <a:spLocks noChangeArrowheads="1"/>
            </p:cNvSpPr>
            <p:nvPr/>
          </p:nvSpPr>
          <p:spPr bwMode="auto">
            <a:xfrm>
              <a:off x="8019458" y="5261034"/>
              <a:ext cx="436017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800" dirty="0">
                  <a:solidFill>
                    <a:prstClr val="black"/>
                  </a:solidFill>
                </a:rPr>
                <a:t>Sample 4</a:t>
              </a:r>
              <a:endParaRPr lang="en-US" altLang="en-US" sz="3600" dirty="0">
                <a:solidFill>
                  <a:prstClr val="black"/>
                </a:solidFill>
              </a:endParaRPr>
            </a:p>
          </p:txBody>
        </p:sp>
        <p:sp>
          <p:nvSpPr>
            <p:cNvPr id="172" name="Rectangle 38"/>
            <p:cNvSpPr>
              <a:spLocks noChangeArrowheads="1"/>
            </p:cNvSpPr>
            <p:nvPr/>
          </p:nvSpPr>
          <p:spPr bwMode="auto">
            <a:xfrm>
              <a:off x="8022183" y="5611201"/>
              <a:ext cx="436017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800" dirty="0">
                  <a:solidFill>
                    <a:prstClr val="black"/>
                  </a:solidFill>
                </a:rPr>
                <a:t>Sample 1</a:t>
              </a:r>
              <a:endParaRPr lang="en-US" altLang="en-US" sz="3600" dirty="0">
                <a:solidFill>
                  <a:prstClr val="black"/>
                </a:solidFill>
              </a:endParaRPr>
            </a:p>
          </p:txBody>
        </p:sp>
        <p:sp>
          <p:nvSpPr>
            <p:cNvPr id="173" name="Rectangle 38"/>
            <p:cNvSpPr>
              <a:spLocks noChangeArrowheads="1"/>
            </p:cNvSpPr>
            <p:nvPr/>
          </p:nvSpPr>
          <p:spPr bwMode="auto">
            <a:xfrm>
              <a:off x="8017939" y="5787715"/>
              <a:ext cx="436017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800" dirty="0">
                  <a:solidFill>
                    <a:prstClr val="black"/>
                  </a:solidFill>
                </a:rPr>
                <a:t>Sample 3</a:t>
              </a:r>
              <a:endParaRPr lang="en-US" altLang="en-US" sz="3600" dirty="0">
                <a:solidFill>
                  <a:prstClr val="black"/>
                </a:solidFill>
              </a:endParaRPr>
            </a:p>
          </p:txBody>
        </p:sp>
        <p:sp>
          <p:nvSpPr>
            <p:cNvPr id="174" name="Rectangle 38"/>
            <p:cNvSpPr>
              <a:spLocks noChangeArrowheads="1"/>
            </p:cNvSpPr>
            <p:nvPr/>
          </p:nvSpPr>
          <p:spPr bwMode="auto">
            <a:xfrm>
              <a:off x="6906515" y="6125289"/>
              <a:ext cx="939360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800" dirty="0">
                  <a:solidFill>
                    <a:prstClr val="black"/>
                  </a:solidFill>
                </a:rPr>
                <a:t>Bray-Curtis similarity</a:t>
              </a:r>
              <a:endParaRPr lang="en-US" altLang="en-US" sz="3600" dirty="0">
                <a:solidFill>
                  <a:prstClr val="black"/>
                </a:solidFill>
              </a:endParaRPr>
            </a:p>
          </p:txBody>
        </p:sp>
      </p:grpSp>
      <p:sp>
        <p:nvSpPr>
          <p:cNvPr id="118" name="Rectangle 117"/>
          <p:cNvSpPr/>
          <p:nvPr/>
        </p:nvSpPr>
        <p:spPr>
          <a:xfrm>
            <a:off x="1433311" y="1162004"/>
            <a:ext cx="228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829452">
              <a:spcBef>
                <a:spcPct val="20000"/>
              </a:spcBef>
            </a:pPr>
            <a:r>
              <a:rPr lang="en-AU" sz="2000" dirty="0" err="1">
                <a:solidFill>
                  <a:prstClr val="black"/>
                </a:solidFill>
                <a:latin typeface="Helvetica Neue" panose="02000503000000020004" pitchFamily="2"/>
              </a:rPr>
              <a:t>Creamos</a:t>
            </a:r>
            <a:r>
              <a:rPr lang="en-AU" sz="2000" dirty="0">
                <a:solidFill>
                  <a:prstClr val="black"/>
                </a:solidFill>
                <a:latin typeface="Helvetica Neue" panose="02000503000000020004" pitchFamily="2"/>
              </a:rPr>
              <a:t> </a:t>
            </a:r>
            <a:r>
              <a:rPr lang="en-AU" sz="2000" dirty="0" err="1">
                <a:solidFill>
                  <a:prstClr val="black"/>
                </a:solidFill>
                <a:latin typeface="Helvetica Neue" panose="02000503000000020004" pitchFamily="2"/>
              </a:rPr>
              <a:t>tabla</a:t>
            </a:r>
            <a:r>
              <a:rPr lang="en-AU" sz="2000" dirty="0">
                <a:solidFill>
                  <a:prstClr val="black"/>
                </a:solidFill>
                <a:latin typeface="Helvetica Neue" panose="02000503000000020004" pitchFamily="2"/>
              </a:rPr>
              <a:t> de : </a:t>
            </a:r>
            <a:r>
              <a:rPr lang="en-AU" sz="2000" dirty="0" err="1">
                <a:solidFill>
                  <a:prstClr val="black"/>
                </a:solidFill>
                <a:latin typeface="Helvetica Neue" panose="02000503000000020004" pitchFamily="2"/>
              </a:rPr>
              <a:t>Muestras</a:t>
            </a:r>
            <a:r>
              <a:rPr lang="en-AU" sz="2000" dirty="0">
                <a:solidFill>
                  <a:prstClr val="black"/>
                </a:solidFill>
                <a:latin typeface="Helvetica Neue" panose="02000503000000020004" pitchFamily="2"/>
              </a:rPr>
              <a:t> (</a:t>
            </a:r>
            <a:r>
              <a:rPr lang="en-AU" sz="2000" dirty="0" err="1">
                <a:solidFill>
                  <a:prstClr val="black"/>
                </a:solidFill>
                <a:latin typeface="Helvetica Neue" panose="02000503000000020004" pitchFamily="2"/>
              </a:rPr>
              <a:t>filas</a:t>
            </a:r>
            <a:r>
              <a:rPr lang="en-AU" sz="2000" dirty="0">
                <a:solidFill>
                  <a:prstClr val="black"/>
                </a:solidFill>
                <a:latin typeface="Helvetica Neue" panose="02000503000000020004" pitchFamily="2"/>
              </a:rPr>
              <a:t>)</a:t>
            </a:r>
          </a:p>
          <a:p>
            <a:pPr defTabSz="829452">
              <a:spcBef>
                <a:spcPct val="20000"/>
              </a:spcBef>
            </a:pPr>
            <a:r>
              <a:rPr lang="en-AU" sz="2000" dirty="0">
                <a:solidFill>
                  <a:prstClr val="black"/>
                </a:solidFill>
                <a:latin typeface="Helvetica Neue" panose="02000503000000020004" pitchFamily="2"/>
              </a:rPr>
              <a:t>x </a:t>
            </a:r>
            <a:r>
              <a:rPr lang="en-AU" sz="2000" dirty="0" err="1">
                <a:solidFill>
                  <a:prstClr val="black"/>
                </a:solidFill>
                <a:latin typeface="Helvetica Neue" panose="02000503000000020004" pitchFamily="2"/>
              </a:rPr>
              <a:t>Especies</a:t>
            </a:r>
            <a:r>
              <a:rPr lang="en-AU" sz="2000" dirty="0">
                <a:solidFill>
                  <a:prstClr val="black"/>
                </a:solidFill>
                <a:latin typeface="Helvetica Neue" panose="02000503000000020004" pitchFamily="2"/>
              </a:rPr>
              <a:t> (</a:t>
            </a:r>
            <a:r>
              <a:rPr lang="en-AU" sz="2000" dirty="0" err="1">
                <a:solidFill>
                  <a:prstClr val="black"/>
                </a:solidFill>
                <a:latin typeface="Helvetica Neue" panose="02000503000000020004" pitchFamily="2"/>
              </a:rPr>
              <a:t>columnas</a:t>
            </a:r>
            <a:r>
              <a:rPr lang="en-AU" sz="2000" dirty="0">
                <a:solidFill>
                  <a:prstClr val="black"/>
                </a:solidFill>
                <a:latin typeface="Helvetica Neue" panose="02000503000000020004" pitchFamily="2"/>
              </a:rPr>
              <a:t>)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2133600" y="2892222"/>
            <a:ext cx="228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829452">
              <a:spcBef>
                <a:spcPct val="20000"/>
              </a:spcBef>
            </a:pPr>
            <a:r>
              <a:rPr lang="en-AU" sz="2000" dirty="0" err="1">
                <a:solidFill>
                  <a:prstClr val="black"/>
                </a:solidFill>
                <a:latin typeface="Helvetica Neue" panose="02000503000000020004" pitchFamily="2"/>
              </a:rPr>
              <a:t>Creamos</a:t>
            </a:r>
            <a:r>
              <a:rPr lang="en-AU" sz="2000" dirty="0">
                <a:solidFill>
                  <a:prstClr val="black"/>
                </a:solidFill>
                <a:latin typeface="Helvetica Neue" panose="02000503000000020004" pitchFamily="2"/>
              </a:rPr>
              <a:t> </a:t>
            </a:r>
            <a:r>
              <a:rPr lang="en-AU" sz="2000" dirty="0" err="1">
                <a:solidFill>
                  <a:prstClr val="black"/>
                </a:solidFill>
                <a:latin typeface="Helvetica Neue" panose="02000503000000020004" pitchFamily="2"/>
              </a:rPr>
              <a:t>matriz</a:t>
            </a:r>
            <a:r>
              <a:rPr lang="en-AU" sz="2000" dirty="0">
                <a:solidFill>
                  <a:prstClr val="black"/>
                </a:solidFill>
                <a:latin typeface="Helvetica Neue" panose="02000503000000020004" pitchFamily="2"/>
              </a:rPr>
              <a:t> de </a:t>
            </a:r>
            <a:r>
              <a:rPr lang="en-AU" sz="2000" dirty="0" err="1">
                <a:solidFill>
                  <a:prstClr val="black"/>
                </a:solidFill>
                <a:latin typeface="Helvetica Neue" panose="02000503000000020004" pitchFamily="2"/>
              </a:rPr>
              <a:t>distancias</a:t>
            </a:r>
            <a:endParaRPr lang="en-AU" sz="2000" dirty="0">
              <a:solidFill>
                <a:prstClr val="black"/>
              </a:solidFill>
              <a:latin typeface="Helvetica Neue" panose="02000503000000020004" pitchFamily="2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5136088" y="5605793"/>
            <a:ext cx="26473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9452">
              <a:spcBef>
                <a:spcPct val="20000"/>
              </a:spcBef>
            </a:pPr>
            <a:r>
              <a:rPr lang="en-AU" sz="1600" dirty="0" err="1">
                <a:solidFill>
                  <a:prstClr val="black"/>
                </a:solidFill>
                <a:latin typeface="Helvetica Neue" panose="02000503000000020004" pitchFamily="2"/>
              </a:rPr>
              <a:t>Creamos</a:t>
            </a:r>
            <a:r>
              <a:rPr lang="en-AU" sz="1600" dirty="0">
                <a:solidFill>
                  <a:prstClr val="black"/>
                </a:solidFill>
                <a:latin typeface="Helvetica Neue" panose="02000503000000020004" pitchFamily="2"/>
              </a:rPr>
              <a:t> </a:t>
            </a:r>
            <a:r>
              <a:rPr lang="en-AU" sz="1600" dirty="0" err="1">
                <a:solidFill>
                  <a:prstClr val="black"/>
                </a:solidFill>
                <a:latin typeface="Helvetica Neue" panose="02000503000000020004" pitchFamily="2"/>
              </a:rPr>
              <a:t>ordenaciones</a:t>
            </a:r>
            <a:r>
              <a:rPr lang="en-AU" sz="1600" dirty="0">
                <a:solidFill>
                  <a:prstClr val="black"/>
                </a:solidFill>
                <a:latin typeface="Helvetica Neue" panose="02000503000000020004" pitchFamily="2"/>
              </a:rPr>
              <a:t> (ordinations)  </a:t>
            </a:r>
            <a:r>
              <a:rPr lang="en-AU" sz="1600" dirty="0" err="1">
                <a:solidFill>
                  <a:prstClr val="black"/>
                </a:solidFill>
                <a:latin typeface="Helvetica Neue" panose="02000503000000020004" pitchFamily="2"/>
              </a:rPr>
              <a:t>agrupamientos</a:t>
            </a:r>
            <a:r>
              <a:rPr lang="en-AU" sz="1600" dirty="0">
                <a:solidFill>
                  <a:prstClr val="black"/>
                </a:solidFill>
                <a:latin typeface="Helvetica Neue" panose="02000503000000020004" pitchFamily="2"/>
              </a:rPr>
              <a:t> (clustering)</a:t>
            </a:r>
          </a:p>
        </p:txBody>
      </p:sp>
      <p:cxnSp>
        <p:nvCxnSpPr>
          <p:cNvPr id="126" name="Straight Arrow Connector 125"/>
          <p:cNvCxnSpPr/>
          <p:nvPr/>
        </p:nvCxnSpPr>
        <p:spPr>
          <a:xfrm>
            <a:off x="4648200" y="2729619"/>
            <a:ext cx="0" cy="95982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6934200" y="3797169"/>
            <a:ext cx="914400" cy="66697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>
            <a:off x="6882846" y="4927645"/>
            <a:ext cx="1022904" cy="32489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727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/>
      <p:bldP spid="1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BEC8B9-4E65-2086-A84B-F305B60EFB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30" t="16801" r="58258" b="39228"/>
          <a:stretch/>
        </p:blipFill>
        <p:spPr>
          <a:xfrm>
            <a:off x="1874982" y="1040816"/>
            <a:ext cx="8192654" cy="477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76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82834"/>
            <a:ext cx="8229600" cy="609600"/>
          </a:xfrm>
        </p:spPr>
        <p:txBody>
          <a:bodyPr/>
          <a:lstStyle/>
          <a:p>
            <a:r>
              <a:rPr lang="es-PE" noProof="0" dirty="0"/>
              <a:t>Ecología microbiana – Microbiología ambiental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1" y="1371601"/>
            <a:ext cx="4952999" cy="4754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PE" noProof="0" dirty="0"/>
              <a:t>Ecología de los microorganismos, las relaciones entre ellos y con su ambiente</a:t>
            </a:r>
          </a:p>
          <a:p>
            <a:pPr marL="0" indent="0">
              <a:buNone/>
            </a:pPr>
            <a:endParaRPr lang="es-PE" noProof="0" dirty="0"/>
          </a:p>
          <a:p>
            <a:pPr>
              <a:buFontTx/>
              <a:buChar char="-"/>
            </a:pPr>
            <a:r>
              <a:rPr lang="es-PE" noProof="0" dirty="0"/>
              <a:t>Microorganismos cumplen roles importantes en los ciclos biogeoquímicos.</a:t>
            </a:r>
          </a:p>
          <a:p>
            <a:pPr>
              <a:buFontTx/>
              <a:buChar char="-"/>
            </a:pPr>
            <a:r>
              <a:rPr lang="es-PE" noProof="0" dirty="0"/>
              <a:t>Microrganismos tienen una gran diversidad metabólica.</a:t>
            </a:r>
          </a:p>
          <a:p>
            <a:pPr>
              <a:buFontTx/>
              <a:buChar char="-"/>
            </a:pPr>
            <a:r>
              <a:rPr lang="es-PE" noProof="0" dirty="0"/>
              <a:t>Microorganismo tienen un gran potencial biotecnológico.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514600" y="2971801"/>
            <a:ext cx="3581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  <a:buClr>
                <a:srgbClr val="0BD0D9"/>
              </a:buClr>
              <a:buSzPct val="80000"/>
              <a:buFont typeface="Wingdings" pitchFamily="2" charset="2"/>
              <a:buChar char="q"/>
              <a:defRPr/>
            </a:pP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" name="Picture 2" descr="http://apbiosemonefinalreview.pbworks.com/f/55_14cNitrogenCycle-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98840" y="1247131"/>
            <a:ext cx="2415309" cy="2467865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1752600" y="6550224"/>
            <a:ext cx="830580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alibri"/>
              </a:rPr>
              <a:t>http://apbiosemonefinalreview.pbworks.com/f/55_14cNitrogenCycle-L.jpg</a:t>
            </a:r>
          </a:p>
        </p:txBody>
      </p:sp>
      <p:pic>
        <p:nvPicPr>
          <p:cNvPr id="4098" name="Picture 2" descr="Cusqueña Cerveza Artesanal Golden Lager - 24 unidades de 33cl : Amazon.es:  Alimentación y bebidas">
            <a:extLst>
              <a:ext uri="{FF2B5EF4-FFF2-40B4-BE49-F238E27FC236}">
                <a16:creationId xmlns:a16="http://schemas.microsoft.com/office/drawing/2014/main" id="{B10F4326-9A19-89FB-80B6-C953E1830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930" y="1832446"/>
            <a:ext cx="1453140" cy="150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ntimicrobial resistance - Wikipedia">
            <a:extLst>
              <a:ext uri="{FF2B5EF4-FFF2-40B4-BE49-F238E27FC236}">
                <a16:creationId xmlns:a16="http://schemas.microsoft.com/office/drawing/2014/main" id="{4504628F-C7A2-D74E-663E-87B6363CCA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02"/>
          <a:stretch/>
        </p:blipFill>
        <p:spPr bwMode="auto">
          <a:xfrm>
            <a:off x="10058400" y="4270857"/>
            <a:ext cx="1453140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ómo funciona una planta de tratamiento de aguas residuales?">
            <a:extLst>
              <a:ext uri="{FF2B5EF4-FFF2-40B4-BE49-F238E27FC236}">
                <a16:creationId xmlns:a16="http://schemas.microsoft.com/office/drawing/2014/main" id="{3B0E7CEF-1332-321C-5DA7-A9A5B697D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730" y="4139056"/>
            <a:ext cx="2743200" cy="182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266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175328" y="-100779"/>
            <a:ext cx="7848600" cy="12954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/>
          <a:p>
            <a:pPr>
              <a:tabLst>
                <a:tab pos="798513" algn="l"/>
              </a:tabLst>
              <a:defRPr/>
            </a:pPr>
            <a:r>
              <a:rPr lang="en-US" sz="3200" b="1" u="sng" dirty="0" err="1">
                <a:solidFill>
                  <a:schemeClr val="bg1"/>
                </a:solidFill>
                <a:ea typeface="+mn-ea"/>
                <a:cs typeface="Arial" charset="0"/>
              </a:rPr>
              <a:t>Contaminación</a:t>
            </a:r>
            <a:r>
              <a:rPr lang="en-US" sz="3200" b="1" u="sng" dirty="0">
                <a:solidFill>
                  <a:schemeClr val="bg1"/>
                </a:solidFill>
                <a:ea typeface="+mn-ea"/>
                <a:cs typeface="Arial" charset="0"/>
              </a:rPr>
              <a:t> </a:t>
            </a:r>
            <a:r>
              <a:rPr lang="en-US" sz="3200" b="1" u="sng" dirty="0" err="1">
                <a:solidFill>
                  <a:schemeClr val="bg1"/>
                </a:solidFill>
                <a:ea typeface="+mn-ea"/>
                <a:cs typeface="Arial" charset="0"/>
              </a:rPr>
              <a:t>en</a:t>
            </a:r>
            <a:r>
              <a:rPr lang="en-US" sz="3200" b="1" u="sng" dirty="0">
                <a:solidFill>
                  <a:schemeClr val="bg1"/>
                </a:solidFill>
                <a:ea typeface="+mn-ea"/>
                <a:cs typeface="Arial" charset="0"/>
              </a:rPr>
              <a:t> Oak Ridge, TN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sz="half" idx="4294967295"/>
          </p:nvPr>
        </p:nvSpPr>
        <p:spPr>
          <a:xfrm>
            <a:off x="1330707" y="1397001"/>
            <a:ext cx="4038600" cy="4525963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  <a:defRPr/>
            </a:pPr>
            <a:r>
              <a:rPr lang="en-US" sz="2400" dirty="0">
                <a:solidFill>
                  <a:schemeClr val="tx2"/>
                </a:solidFill>
              </a:rPr>
              <a:t>Low pH</a:t>
            </a:r>
          </a:p>
          <a:p>
            <a:pPr>
              <a:lnSpc>
                <a:spcPct val="80000"/>
              </a:lnSpc>
              <a:defRPr/>
            </a:pPr>
            <a:endParaRPr lang="en-US" sz="2400" dirty="0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sz="2400" dirty="0">
                <a:solidFill>
                  <a:schemeClr val="tx2"/>
                </a:solidFill>
              </a:rPr>
              <a:t>High levels of nitrate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2400" dirty="0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sz="2400" dirty="0">
                <a:solidFill>
                  <a:schemeClr val="tx2"/>
                </a:solidFill>
              </a:rPr>
              <a:t>Radionuclides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000" dirty="0">
                <a:solidFill>
                  <a:schemeClr val="tx2"/>
                </a:solidFill>
              </a:rPr>
              <a:t>e.g</a:t>
            </a:r>
            <a:r>
              <a:rPr lang="en-US" sz="2000" b="1" u="sng" dirty="0">
                <a:solidFill>
                  <a:schemeClr val="tx2"/>
                </a:solidFill>
              </a:rPr>
              <a:t>. Uranium, Technetium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2400" dirty="0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sz="2400" dirty="0">
                <a:solidFill>
                  <a:schemeClr val="tx2"/>
                </a:solidFill>
              </a:rPr>
              <a:t>Heavy metals   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000" dirty="0">
                <a:solidFill>
                  <a:schemeClr val="tx2"/>
                </a:solidFill>
              </a:rPr>
              <a:t>   e.g. Aluminum, manganese 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2400" dirty="0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sz="2400" dirty="0">
                <a:solidFill>
                  <a:schemeClr val="tx2"/>
                </a:solidFill>
              </a:rPr>
              <a:t>Volatile organic compounds (toluene), solvents (acetone), sulfate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2400" dirty="0">
              <a:solidFill>
                <a:schemeClr val="tx2"/>
              </a:solidFill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638800" y="1524000"/>
            <a:ext cx="5029200" cy="5029200"/>
            <a:chOff x="453" y="459"/>
            <a:chExt cx="5047" cy="3466"/>
          </a:xfrm>
        </p:grpSpPr>
        <p:pic>
          <p:nvPicPr>
            <p:cNvPr id="11269" name="Picture 6" descr="FigureA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53" y="459"/>
              <a:ext cx="5047" cy="34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70" name="Oval 7"/>
            <p:cNvSpPr>
              <a:spLocks noChangeArrowheads="1"/>
            </p:cNvSpPr>
            <p:nvPr/>
          </p:nvSpPr>
          <p:spPr bwMode="auto">
            <a:xfrm>
              <a:off x="3024" y="1296"/>
              <a:ext cx="480" cy="288"/>
            </a:xfrm>
            <a:prstGeom prst="ellipse">
              <a:avLst/>
            </a:prstGeom>
            <a:noFill/>
            <a:ln w="34925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  <a:latin typeface="Constantia"/>
              </a:endParaRPr>
            </a:p>
          </p:txBody>
        </p:sp>
        <p:sp>
          <p:nvSpPr>
            <p:cNvPr id="11271" name="Text Box 8"/>
            <p:cNvSpPr txBox="1">
              <a:spLocks noChangeArrowheads="1"/>
            </p:cNvSpPr>
            <p:nvPr/>
          </p:nvSpPr>
          <p:spPr bwMode="auto">
            <a:xfrm>
              <a:off x="453" y="459"/>
              <a:ext cx="1969" cy="25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>
                <a:solidFill>
                  <a:prstClr val="white"/>
                </a:solidFill>
                <a:latin typeface="Times New Roman" pitchFamily="18" charset="0"/>
              </a:endParaRPr>
            </a:p>
          </p:txBody>
        </p:sp>
        <p:sp>
          <p:nvSpPr>
            <p:cNvPr id="11272" name="Text Box 9"/>
            <p:cNvSpPr txBox="1">
              <a:spLocks noChangeArrowheads="1"/>
            </p:cNvSpPr>
            <p:nvPr/>
          </p:nvSpPr>
          <p:spPr bwMode="auto">
            <a:xfrm>
              <a:off x="543" y="686"/>
              <a:ext cx="1453" cy="25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>
                <a:solidFill>
                  <a:prstClr val="white"/>
                </a:solidFill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670537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066800"/>
            <a:ext cx="9144000" cy="381000"/>
          </a:xfrm>
        </p:spPr>
        <p:txBody>
          <a:bodyPr>
            <a:noAutofit/>
          </a:bodyPr>
          <a:lstStyle/>
          <a:p>
            <a:r>
              <a:rPr lang="en-US" sz="3200" dirty="0"/>
              <a:t>Como </a:t>
            </a:r>
            <a:r>
              <a:rPr lang="en-US" sz="3200" dirty="0" err="1"/>
              <a:t>remediar</a:t>
            </a:r>
            <a:r>
              <a:rPr lang="en-US" sz="3200" dirty="0"/>
              <a:t> </a:t>
            </a:r>
            <a:r>
              <a:rPr lang="en-US" sz="3200" dirty="0" err="1"/>
              <a:t>suelos</a:t>
            </a:r>
            <a:r>
              <a:rPr lang="en-US" sz="3200" dirty="0"/>
              <a:t> </a:t>
            </a:r>
            <a:r>
              <a:rPr lang="en-US" sz="3200" dirty="0" err="1"/>
              <a:t>contaminados</a:t>
            </a:r>
            <a:r>
              <a:rPr lang="en-US" sz="3200" dirty="0"/>
              <a:t> con </a:t>
            </a:r>
            <a:r>
              <a:rPr lang="en-US" sz="3200" dirty="0" err="1"/>
              <a:t>Uranio</a:t>
            </a:r>
            <a:endParaRPr lang="en-US" sz="3200" dirty="0"/>
          </a:p>
        </p:txBody>
      </p:sp>
      <p:grpSp>
        <p:nvGrpSpPr>
          <p:cNvPr id="38" name="Group 37"/>
          <p:cNvGrpSpPr/>
          <p:nvPr/>
        </p:nvGrpSpPr>
        <p:grpSpPr>
          <a:xfrm>
            <a:off x="7315200" y="1838979"/>
            <a:ext cx="2971800" cy="1758450"/>
            <a:chOff x="457200" y="1524000"/>
            <a:chExt cx="3429000" cy="2218574"/>
          </a:xfrm>
        </p:grpSpPr>
        <p:grpSp>
          <p:nvGrpSpPr>
            <p:cNvPr id="39" name="Group 103"/>
            <p:cNvGrpSpPr/>
            <p:nvPr/>
          </p:nvGrpSpPr>
          <p:grpSpPr>
            <a:xfrm>
              <a:off x="457200" y="2590800"/>
              <a:ext cx="3429000" cy="152400"/>
              <a:chOff x="457200" y="2590800"/>
              <a:chExt cx="3429000" cy="152400"/>
            </a:xfrm>
          </p:grpSpPr>
          <p:cxnSp>
            <p:nvCxnSpPr>
              <p:cNvPr id="58" name="Straight Connector 57"/>
              <p:cNvCxnSpPr/>
              <p:nvPr/>
            </p:nvCxnSpPr>
            <p:spPr>
              <a:xfrm>
                <a:off x="609600" y="2590800"/>
                <a:ext cx="3276600" cy="1588"/>
              </a:xfrm>
              <a:prstGeom prst="line">
                <a:avLst/>
              </a:prstGeom>
              <a:ln w="76200" cmpd="sng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V="1">
                <a:off x="685800" y="2590800"/>
                <a:ext cx="304800" cy="152400"/>
              </a:xfrm>
              <a:prstGeom prst="line">
                <a:avLst/>
              </a:prstGeom>
              <a:ln w="28575" cmpd="sng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V="1">
                <a:off x="914400" y="2590800"/>
                <a:ext cx="304800" cy="152400"/>
              </a:xfrm>
              <a:prstGeom prst="line">
                <a:avLst/>
              </a:prstGeom>
              <a:ln w="28575" cmpd="sng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V="1">
                <a:off x="457200" y="2590800"/>
                <a:ext cx="304800" cy="152400"/>
              </a:xfrm>
              <a:prstGeom prst="line">
                <a:avLst/>
              </a:prstGeom>
              <a:ln w="28575" cmpd="sng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V="1">
                <a:off x="1752600" y="2590800"/>
                <a:ext cx="304800" cy="152400"/>
              </a:xfrm>
              <a:prstGeom prst="line">
                <a:avLst/>
              </a:prstGeom>
              <a:ln w="28575" cmpd="sng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flipV="1">
                <a:off x="1981200" y="2590800"/>
                <a:ext cx="304800" cy="152400"/>
              </a:xfrm>
              <a:prstGeom prst="line">
                <a:avLst/>
              </a:prstGeom>
              <a:ln w="28575" cmpd="sng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flipV="1">
                <a:off x="1524000" y="2590800"/>
                <a:ext cx="304800" cy="152400"/>
              </a:xfrm>
              <a:prstGeom prst="line">
                <a:avLst/>
              </a:prstGeom>
              <a:ln w="28575" cmpd="sng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V="1">
                <a:off x="2438400" y="2590800"/>
                <a:ext cx="304800" cy="152400"/>
              </a:xfrm>
              <a:prstGeom prst="line">
                <a:avLst/>
              </a:prstGeom>
              <a:ln w="28575" cmpd="sng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flipV="1">
                <a:off x="2667000" y="2590800"/>
                <a:ext cx="304800" cy="152400"/>
              </a:xfrm>
              <a:prstGeom prst="line">
                <a:avLst/>
              </a:prstGeom>
              <a:ln w="28575" cmpd="sng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flipV="1">
                <a:off x="2209800" y="2590800"/>
                <a:ext cx="304800" cy="152400"/>
              </a:xfrm>
              <a:prstGeom prst="line">
                <a:avLst/>
              </a:prstGeom>
              <a:ln w="28575" cmpd="sng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V="1">
                <a:off x="3124200" y="2590800"/>
                <a:ext cx="304800" cy="152400"/>
              </a:xfrm>
              <a:prstGeom prst="line">
                <a:avLst/>
              </a:prstGeom>
              <a:ln w="28575" cmpd="sng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flipV="1">
                <a:off x="3352800" y="2590800"/>
                <a:ext cx="304800" cy="152400"/>
              </a:xfrm>
              <a:prstGeom prst="line">
                <a:avLst/>
              </a:prstGeom>
              <a:ln w="28575" cmpd="sng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V="1">
                <a:off x="2895600" y="2590800"/>
                <a:ext cx="304800" cy="152400"/>
              </a:xfrm>
              <a:prstGeom prst="line">
                <a:avLst/>
              </a:prstGeom>
              <a:ln w="28575" cmpd="sng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flipV="1">
                <a:off x="914400" y="2590800"/>
                <a:ext cx="304800" cy="152400"/>
              </a:xfrm>
              <a:prstGeom prst="line">
                <a:avLst/>
              </a:prstGeom>
              <a:ln w="28575" cmpd="sng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flipV="1">
                <a:off x="1143000" y="2590800"/>
                <a:ext cx="304800" cy="152400"/>
              </a:xfrm>
              <a:prstGeom prst="line">
                <a:avLst/>
              </a:prstGeom>
              <a:ln w="28575" cmpd="sng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V="1">
                <a:off x="685800" y="2590800"/>
                <a:ext cx="304800" cy="152400"/>
              </a:xfrm>
              <a:prstGeom prst="line">
                <a:avLst/>
              </a:prstGeom>
              <a:ln w="28575" cmpd="sng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V="1">
                <a:off x="3581400" y="2590800"/>
                <a:ext cx="304800" cy="152400"/>
              </a:xfrm>
              <a:prstGeom prst="line">
                <a:avLst/>
              </a:prstGeom>
              <a:ln w="28575" cmpd="sng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102"/>
            <p:cNvGrpSpPr/>
            <p:nvPr/>
          </p:nvGrpSpPr>
          <p:grpSpPr>
            <a:xfrm>
              <a:off x="609600" y="1524000"/>
              <a:ext cx="1143000" cy="2218574"/>
              <a:chOff x="2362200" y="1600200"/>
              <a:chExt cx="1143000" cy="2218574"/>
            </a:xfrm>
          </p:grpSpPr>
          <p:sp>
            <p:nvSpPr>
              <p:cNvPr id="51" name="Right Arrow 50"/>
              <p:cNvSpPr/>
              <p:nvPr/>
            </p:nvSpPr>
            <p:spPr>
              <a:xfrm rot="5400000" flipV="1">
                <a:off x="2438400" y="2743200"/>
                <a:ext cx="1143000" cy="2286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nstantia"/>
                </a:endParaRPr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2819400" y="1905000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0000"/>
                  </a:solidFill>
                  <a:latin typeface="Constantia"/>
                </a:endParaRP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3124200" y="1828800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0000"/>
                  </a:solidFill>
                  <a:latin typeface="Constantia"/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2667000" y="1600200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0000"/>
                  </a:solidFill>
                  <a:latin typeface="Constantia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2743200" y="3352801"/>
                <a:ext cx="533400" cy="465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prstClr val="black"/>
                    </a:solidFill>
                    <a:latin typeface="Constantia"/>
                  </a:rPr>
                  <a:t>U</a:t>
                </a: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3276600" y="3048000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0000"/>
                  </a:solidFill>
                  <a:latin typeface="Constantia"/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2362200" y="2895600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0000"/>
                  </a:solidFill>
                  <a:latin typeface="Constantia"/>
                </a:endParaRPr>
              </a:p>
            </p:txBody>
          </p:sp>
        </p:grpSp>
        <p:grpSp>
          <p:nvGrpSpPr>
            <p:cNvPr id="41" name="Group 99"/>
            <p:cNvGrpSpPr/>
            <p:nvPr/>
          </p:nvGrpSpPr>
          <p:grpSpPr>
            <a:xfrm>
              <a:off x="2971800" y="2819400"/>
              <a:ext cx="762000" cy="609600"/>
              <a:chOff x="914400" y="2895600"/>
              <a:chExt cx="762000" cy="60960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1143000" y="3276600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0000"/>
                  </a:solidFill>
                  <a:latin typeface="Constantia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1447800" y="3200400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0000"/>
                  </a:solidFill>
                  <a:latin typeface="Constantia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1066800" y="2895600"/>
                <a:ext cx="533400" cy="465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prstClr val="black"/>
                    </a:solidFill>
                    <a:latin typeface="Constantia"/>
                  </a:rPr>
                  <a:t>U</a:t>
                </a: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914400" y="3048000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0000"/>
                  </a:solidFill>
                  <a:latin typeface="Constantia"/>
                </a:endParaRPr>
              </a:p>
            </p:txBody>
          </p:sp>
        </p:grpSp>
        <p:grpSp>
          <p:nvGrpSpPr>
            <p:cNvPr id="42" name="Group 100"/>
            <p:cNvGrpSpPr/>
            <p:nvPr/>
          </p:nvGrpSpPr>
          <p:grpSpPr>
            <a:xfrm>
              <a:off x="2133600" y="3048000"/>
              <a:ext cx="609600" cy="552353"/>
              <a:chOff x="1828800" y="3418820"/>
              <a:chExt cx="609600" cy="552353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1828800" y="3495020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0000"/>
                  </a:solidFill>
                  <a:latin typeface="Constantia"/>
                </a:endParaRPr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2133600" y="3418820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0000"/>
                  </a:solidFill>
                  <a:latin typeface="Constantia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905000" y="3505200"/>
                <a:ext cx="533400" cy="465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prstClr val="black"/>
                    </a:solidFill>
                    <a:latin typeface="Constantia"/>
                  </a:rPr>
                  <a:t>U</a:t>
                </a:r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2209800" y="3723620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0000"/>
                  </a:solidFill>
                  <a:latin typeface="Constantia"/>
                </a:endParaRPr>
              </a:p>
            </p:txBody>
          </p:sp>
        </p:grpSp>
      </p:grpSp>
      <p:grpSp>
        <p:nvGrpSpPr>
          <p:cNvPr id="75" name="Group 74"/>
          <p:cNvGrpSpPr/>
          <p:nvPr/>
        </p:nvGrpSpPr>
        <p:grpSpPr>
          <a:xfrm>
            <a:off x="7162800" y="3710008"/>
            <a:ext cx="2860040" cy="2164649"/>
            <a:chOff x="4495800" y="1742420"/>
            <a:chExt cx="3581400" cy="2536405"/>
          </a:xfrm>
        </p:grpSpPr>
        <p:cxnSp>
          <p:nvCxnSpPr>
            <p:cNvPr id="76" name="Straight Connector 75"/>
            <p:cNvCxnSpPr/>
            <p:nvPr/>
          </p:nvCxnSpPr>
          <p:spPr>
            <a:xfrm>
              <a:off x="4648200" y="2590800"/>
              <a:ext cx="3276600" cy="1588"/>
            </a:xfrm>
            <a:prstGeom prst="line">
              <a:avLst/>
            </a:prstGeom>
            <a:ln w="76200" cmpd="sng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4724400" y="2590800"/>
              <a:ext cx="304800" cy="152400"/>
            </a:xfrm>
            <a:prstGeom prst="line">
              <a:avLst/>
            </a:prstGeom>
            <a:ln w="28575" cmpd="sng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4953000" y="2590800"/>
              <a:ext cx="304800" cy="152400"/>
            </a:xfrm>
            <a:prstGeom prst="line">
              <a:avLst/>
            </a:prstGeom>
            <a:ln w="28575" cmpd="sng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V="1">
              <a:off x="4495800" y="2590800"/>
              <a:ext cx="304800" cy="152400"/>
            </a:xfrm>
            <a:prstGeom prst="line">
              <a:avLst/>
            </a:prstGeom>
            <a:ln w="28575" cmpd="sng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5791200" y="2590800"/>
              <a:ext cx="304800" cy="152400"/>
            </a:xfrm>
            <a:prstGeom prst="line">
              <a:avLst/>
            </a:prstGeom>
            <a:ln w="28575" cmpd="sng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V="1">
              <a:off x="6019800" y="2590800"/>
              <a:ext cx="304800" cy="152400"/>
            </a:xfrm>
            <a:prstGeom prst="line">
              <a:avLst/>
            </a:prstGeom>
            <a:ln w="28575" cmpd="sng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5562600" y="2590800"/>
              <a:ext cx="304800" cy="152400"/>
            </a:xfrm>
            <a:prstGeom prst="line">
              <a:avLst/>
            </a:prstGeom>
            <a:ln w="28575" cmpd="sng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6477000" y="2590800"/>
              <a:ext cx="304800" cy="152400"/>
            </a:xfrm>
            <a:prstGeom prst="line">
              <a:avLst/>
            </a:prstGeom>
            <a:ln w="28575" cmpd="sng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V="1">
              <a:off x="6705600" y="2590800"/>
              <a:ext cx="304800" cy="152400"/>
            </a:xfrm>
            <a:prstGeom prst="line">
              <a:avLst/>
            </a:prstGeom>
            <a:ln w="28575" cmpd="sng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6248400" y="2590800"/>
              <a:ext cx="304800" cy="152400"/>
            </a:xfrm>
            <a:prstGeom prst="line">
              <a:avLst/>
            </a:prstGeom>
            <a:ln w="28575" cmpd="sng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V="1">
              <a:off x="7162800" y="2590800"/>
              <a:ext cx="304800" cy="152400"/>
            </a:xfrm>
            <a:prstGeom prst="line">
              <a:avLst/>
            </a:prstGeom>
            <a:ln w="28575" cmpd="sng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7391400" y="2590800"/>
              <a:ext cx="304800" cy="152400"/>
            </a:xfrm>
            <a:prstGeom prst="line">
              <a:avLst/>
            </a:prstGeom>
            <a:ln w="28575" cmpd="sng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V="1">
              <a:off x="6934200" y="2590800"/>
              <a:ext cx="304800" cy="152400"/>
            </a:xfrm>
            <a:prstGeom prst="line">
              <a:avLst/>
            </a:prstGeom>
            <a:ln w="28575" cmpd="sng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4953000" y="2590800"/>
              <a:ext cx="304800" cy="152400"/>
            </a:xfrm>
            <a:prstGeom prst="line">
              <a:avLst/>
            </a:prstGeom>
            <a:ln w="28575" cmpd="sng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5181600" y="2590800"/>
              <a:ext cx="304800" cy="152400"/>
            </a:xfrm>
            <a:prstGeom prst="line">
              <a:avLst/>
            </a:prstGeom>
            <a:ln w="28575" cmpd="sng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4724400" y="2590800"/>
              <a:ext cx="304800" cy="152400"/>
            </a:xfrm>
            <a:prstGeom prst="line">
              <a:avLst/>
            </a:prstGeom>
            <a:ln w="28575" cmpd="sng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ight Arrow 91"/>
            <p:cNvSpPr/>
            <p:nvPr/>
          </p:nvSpPr>
          <p:spPr>
            <a:xfrm rot="5400000" flipV="1">
              <a:off x="4909810" y="2623810"/>
              <a:ext cx="1229380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  <a:latin typeface="Constantia"/>
              </a:endParaRPr>
            </a:p>
          </p:txBody>
        </p:sp>
        <p:cxnSp>
          <p:nvCxnSpPr>
            <p:cNvPr id="93" name="Straight Connector 92"/>
            <p:cNvCxnSpPr/>
            <p:nvPr/>
          </p:nvCxnSpPr>
          <p:spPr>
            <a:xfrm flipV="1">
              <a:off x="7620000" y="2590800"/>
              <a:ext cx="304800" cy="152400"/>
            </a:xfrm>
            <a:prstGeom prst="line">
              <a:avLst/>
            </a:prstGeom>
            <a:ln w="28575" cmpd="sng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4724400" y="1742420"/>
              <a:ext cx="2133600" cy="396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black"/>
                  </a:solidFill>
                  <a:latin typeface="Constantia"/>
                </a:rPr>
                <a:t>Electron donor</a:t>
              </a:r>
            </a:p>
          </p:txBody>
        </p:sp>
        <p:sp>
          <p:nvSpPr>
            <p:cNvPr id="95" name="Oval 94"/>
            <p:cNvSpPr/>
            <p:nvPr/>
          </p:nvSpPr>
          <p:spPr>
            <a:xfrm>
              <a:off x="5257800" y="3352800"/>
              <a:ext cx="609600" cy="228600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F0000"/>
                </a:solidFill>
                <a:latin typeface="Constantia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248400" y="3810000"/>
              <a:ext cx="1828800" cy="468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prstClr val="black"/>
                  </a:solidFill>
                  <a:latin typeface="Constantia"/>
                </a:rPr>
                <a:t>U (VI) pp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6324600" y="2895600"/>
              <a:ext cx="1295401" cy="468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prstClr val="black"/>
                  </a:solidFill>
                  <a:latin typeface="Constantia"/>
                </a:rPr>
                <a:t>U (VI)</a:t>
              </a:r>
            </a:p>
          </p:txBody>
        </p:sp>
        <p:sp>
          <p:nvSpPr>
            <p:cNvPr id="98" name="Freeform 97"/>
            <p:cNvSpPr/>
            <p:nvPr/>
          </p:nvSpPr>
          <p:spPr>
            <a:xfrm>
              <a:off x="5861352" y="3149600"/>
              <a:ext cx="437848" cy="769257"/>
            </a:xfrm>
            <a:custGeom>
              <a:avLst/>
              <a:gdLst>
                <a:gd name="connsiteX0" fmla="*/ 423334 w 437848"/>
                <a:gd name="connsiteY0" fmla="*/ 0 h 769257"/>
                <a:gd name="connsiteX1" fmla="*/ 2419 w 437848"/>
                <a:gd name="connsiteY1" fmla="*/ 333829 h 769257"/>
                <a:gd name="connsiteX2" fmla="*/ 437848 w 437848"/>
                <a:gd name="connsiteY2" fmla="*/ 769257 h 76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848" h="769257">
                  <a:moveTo>
                    <a:pt x="423334" y="0"/>
                  </a:moveTo>
                  <a:cubicBezTo>
                    <a:pt x="211667" y="102810"/>
                    <a:pt x="0" y="205620"/>
                    <a:pt x="2419" y="333829"/>
                  </a:cubicBezTo>
                  <a:cubicBezTo>
                    <a:pt x="4838" y="462038"/>
                    <a:pt x="221343" y="615647"/>
                    <a:pt x="437848" y="769257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black"/>
                </a:solidFill>
                <a:latin typeface="Constantia"/>
              </a:endParaRPr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1981200" y="2133600"/>
            <a:ext cx="4191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2400" i="1" dirty="0">
                <a:solidFill>
                  <a:srgbClr val="04617B"/>
                </a:solidFill>
                <a:latin typeface="Constantia"/>
              </a:rPr>
              <a:t>Ex situ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>
                <a:solidFill>
                  <a:srgbClr val="04617B"/>
                </a:solidFill>
                <a:latin typeface="Constantia"/>
              </a:rPr>
              <a:t>Excavation and storage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>
                <a:solidFill>
                  <a:srgbClr val="04617B"/>
                </a:solidFill>
                <a:latin typeface="Constantia"/>
              </a:rPr>
              <a:t>Pump and treat</a:t>
            </a:r>
          </a:p>
          <a:p>
            <a:pPr marL="342900" indent="-342900">
              <a:buFontTx/>
              <a:buAutoNum type="arabicPeriod"/>
            </a:pPr>
            <a:r>
              <a:rPr lang="en-US" sz="2400" b="1" i="1" dirty="0">
                <a:solidFill>
                  <a:srgbClr val="04617B"/>
                </a:solidFill>
                <a:latin typeface="Constantia"/>
              </a:rPr>
              <a:t>In situ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rgbClr val="04617B"/>
                </a:solidFill>
                <a:latin typeface="Constantia"/>
              </a:rPr>
              <a:t>Immobilization with inorganic additions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rgbClr val="04617B"/>
                </a:solidFill>
                <a:latin typeface="Constantia"/>
              </a:rPr>
              <a:t>Immobilization by microbial reduction</a:t>
            </a:r>
          </a:p>
        </p:txBody>
      </p:sp>
    </p:spTree>
    <p:extLst>
      <p:ext uri="{BB962C8B-B14F-4D97-AF65-F5344CB8AC3E}">
        <p14:creationId xmlns:p14="http://schemas.microsoft.com/office/powerpoint/2010/main" val="1974323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1524000" y="2216151"/>
            <a:ext cx="3886200" cy="3008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en-US" sz="2400" u="sng" dirty="0">
                <a:solidFill>
                  <a:srgbClr val="04617B"/>
                </a:solidFill>
                <a:latin typeface="Constantia"/>
              </a:rPr>
              <a:t>Recirculation System</a:t>
            </a:r>
          </a:p>
          <a:p>
            <a:pPr>
              <a:lnSpc>
                <a:spcPct val="130000"/>
              </a:lnSpc>
              <a:spcBef>
                <a:spcPct val="50000"/>
              </a:spcBef>
              <a:buFontTx/>
              <a:buChar char="•"/>
            </a:pPr>
            <a:r>
              <a:rPr lang="en-US" sz="2400" dirty="0">
                <a:solidFill>
                  <a:srgbClr val="04617B"/>
                </a:solidFill>
                <a:latin typeface="Constantia"/>
              </a:rPr>
              <a:t>Forces movement of water </a:t>
            </a:r>
          </a:p>
          <a:p>
            <a:pPr>
              <a:lnSpc>
                <a:spcPct val="130000"/>
              </a:lnSpc>
              <a:spcBef>
                <a:spcPct val="50000"/>
              </a:spcBef>
              <a:buFontTx/>
              <a:buChar char="•"/>
            </a:pPr>
            <a:r>
              <a:rPr lang="en-US" sz="2400" dirty="0">
                <a:solidFill>
                  <a:srgbClr val="04617B"/>
                </a:solidFill>
                <a:latin typeface="Constantia"/>
              </a:rPr>
              <a:t>Isolates area from movement of groundwater</a:t>
            </a:r>
          </a:p>
          <a:p>
            <a:pPr>
              <a:lnSpc>
                <a:spcPct val="130000"/>
              </a:lnSpc>
              <a:spcBef>
                <a:spcPct val="50000"/>
              </a:spcBef>
              <a:buFontTx/>
              <a:buChar char="•"/>
            </a:pPr>
            <a:r>
              <a:rPr lang="en-US" sz="2400" dirty="0">
                <a:solidFill>
                  <a:srgbClr val="04617B"/>
                </a:solidFill>
                <a:latin typeface="Constantia"/>
              </a:rPr>
              <a:t>Successful !!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title"/>
          </p:nvPr>
        </p:nvSpPr>
        <p:spPr>
          <a:xfrm>
            <a:off x="1524000" y="762000"/>
            <a:ext cx="3505200" cy="12192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/>
          <a:p>
            <a:pPr>
              <a:tabLst>
                <a:tab pos="798513" algn="l"/>
              </a:tabLst>
              <a:defRPr/>
            </a:pPr>
            <a:r>
              <a:rPr lang="en-US" sz="3200" u="sng" dirty="0">
                <a:ea typeface="+mn-ea"/>
                <a:cs typeface="Arial" charset="0"/>
              </a:rPr>
              <a:t>Bioremediation strategies at area 3</a:t>
            </a:r>
          </a:p>
        </p:txBody>
      </p:sp>
      <p:pic>
        <p:nvPicPr>
          <p:cNvPr id="12293" name="Picture 9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/>
          <a:srcRect l="16000" t="6664" r="8000"/>
          <a:stretch>
            <a:fillRect/>
          </a:stretch>
        </p:blipFill>
        <p:spPr>
          <a:xfrm>
            <a:off x="6096000" y="904252"/>
            <a:ext cx="4368800" cy="5367272"/>
          </a:xfrm>
          <a:noFill/>
        </p:spPr>
      </p:pic>
      <p:sp>
        <p:nvSpPr>
          <p:cNvPr id="12292" name="Text Box 6"/>
          <p:cNvSpPr txBox="1">
            <a:spLocks noChangeArrowheads="1"/>
          </p:cNvSpPr>
          <p:nvPr/>
        </p:nvSpPr>
        <p:spPr bwMode="auto">
          <a:xfrm>
            <a:off x="1524000" y="6248400"/>
            <a:ext cx="3657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>
                <a:solidFill>
                  <a:prstClr val="black"/>
                </a:solidFill>
                <a:latin typeface="Constantia"/>
              </a:rPr>
              <a:t>From Wu et al , 2006 Environ. Sci. Technol. </a:t>
            </a:r>
            <a:r>
              <a:rPr lang="en-US" sz="1400" b="1" dirty="0">
                <a:solidFill>
                  <a:prstClr val="black"/>
                </a:solidFill>
                <a:latin typeface="Constantia"/>
              </a:rPr>
              <a:t>40:3978-85.</a:t>
            </a:r>
            <a:endParaRPr lang="en-US" sz="1400" dirty="0">
              <a:solidFill>
                <a:prstClr val="black"/>
              </a:solidFill>
              <a:latin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76609483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4000" y="294382"/>
            <a:ext cx="9144000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Constantia"/>
              </a:rPr>
              <a:t>Las </a:t>
            </a:r>
            <a:r>
              <a:rPr lang="en-US" sz="3200" dirty="0" err="1">
                <a:solidFill>
                  <a:prstClr val="black"/>
                </a:solidFill>
                <a:latin typeface="Constantia"/>
              </a:rPr>
              <a:t>comunidades</a:t>
            </a:r>
            <a:r>
              <a:rPr lang="en-US" sz="3200" dirty="0">
                <a:solidFill>
                  <a:prstClr val="black"/>
                </a:solidFill>
                <a:latin typeface="Constantia"/>
              </a:rPr>
              <a:t> </a:t>
            </a:r>
            <a:r>
              <a:rPr lang="en-US" sz="3200" dirty="0" err="1">
                <a:solidFill>
                  <a:prstClr val="black"/>
                </a:solidFill>
                <a:latin typeface="Constantia"/>
              </a:rPr>
              <a:t>microbianas</a:t>
            </a:r>
            <a:r>
              <a:rPr lang="en-US" sz="3200" dirty="0">
                <a:solidFill>
                  <a:prstClr val="black"/>
                </a:solidFill>
                <a:latin typeface="Constantia"/>
              </a:rPr>
              <a:t> </a:t>
            </a:r>
            <a:r>
              <a:rPr lang="en-US" sz="3200" dirty="0" err="1">
                <a:solidFill>
                  <a:prstClr val="black"/>
                </a:solidFill>
                <a:latin typeface="Constantia"/>
              </a:rPr>
              <a:t>están</a:t>
            </a:r>
            <a:r>
              <a:rPr lang="en-US" sz="3200" dirty="0">
                <a:solidFill>
                  <a:prstClr val="black"/>
                </a:solidFill>
                <a:latin typeface="Constantia"/>
              </a:rPr>
              <a:t> </a:t>
            </a:r>
            <a:r>
              <a:rPr lang="en-US" sz="3200" dirty="0" err="1">
                <a:solidFill>
                  <a:prstClr val="black"/>
                </a:solidFill>
                <a:latin typeface="Constantia"/>
              </a:rPr>
              <a:t>dominadas</a:t>
            </a:r>
            <a:r>
              <a:rPr lang="en-US" sz="3200" dirty="0">
                <a:solidFill>
                  <a:prstClr val="black"/>
                </a:solidFill>
                <a:latin typeface="Constantia"/>
              </a:rPr>
              <a:t> </a:t>
            </a:r>
            <a:r>
              <a:rPr lang="en-US" sz="3200" dirty="0" err="1">
                <a:solidFill>
                  <a:prstClr val="black"/>
                </a:solidFill>
                <a:latin typeface="Constantia"/>
              </a:rPr>
              <a:t>por</a:t>
            </a:r>
            <a:r>
              <a:rPr lang="en-US" sz="3200" dirty="0">
                <a:solidFill>
                  <a:prstClr val="black"/>
                </a:solidFill>
                <a:latin typeface="Constantia"/>
              </a:rPr>
              <a:t> </a:t>
            </a:r>
            <a:r>
              <a:rPr lang="en-US" sz="3200" i="1" dirty="0">
                <a:solidFill>
                  <a:prstClr val="black"/>
                </a:solidFill>
                <a:latin typeface="Constantia"/>
              </a:rPr>
              <a:t>Proteobacteria </a:t>
            </a:r>
            <a:r>
              <a:rPr lang="en-US" sz="3200" dirty="0">
                <a:solidFill>
                  <a:prstClr val="black"/>
                </a:solidFill>
                <a:latin typeface="Constantia"/>
              </a:rPr>
              <a:t> y </a:t>
            </a:r>
            <a:r>
              <a:rPr lang="en-US" sz="3200" i="1" dirty="0" err="1">
                <a:solidFill>
                  <a:prstClr val="black"/>
                </a:solidFill>
                <a:latin typeface="Constantia"/>
              </a:rPr>
              <a:t>Acidobacteria</a:t>
            </a:r>
            <a:endParaRPr lang="en-US" sz="3200" i="1" dirty="0">
              <a:solidFill>
                <a:prstClr val="black"/>
              </a:solidFill>
              <a:latin typeface="Constantia"/>
            </a:endParaRPr>
          </a:p>
        </p:txBody>
      </p:sp>
      <p:graphicFrame>
        <p:nvGraphicFramePr>
          <p:cNvPr id="8" name="Chart 7"/>
          <p:cNvGraphicFramePr/>
          <p:nvPr/>
        </p:nvGraphicFramePr>
        <p:xfrm>
          <a:off x="1524000" y="1752600"/>
          <a:ext cx="9144000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8" name="Group 17"/>
          <p:cNvGrpSpPr/>
          <p:nvPr/>
        </p:nvGrpSpPr>
        <p:grpSpPr>
          <a:xfrm>
            <a:off x="3429000" y="1447800"/>
            <a:ext cx="7239000" cy="228600"/>
            <a:chOff x="1905000" y="1981200"/>
            <a:chExt cx="7239000" cy="228600"/>
          </a:xfrm>
        </p:grpSpPr>
        <p:sp>
          <p:nvSpPr>
            <p:cNvPr id="14" name="Title 1"/>
            <p:cNvSpPr txBox="1">
              <a:spLocks/>
            </p:cNvSpPr>
            <p:nvPr/>
          </p:nvSpPr>
          <p:spPr bwMode="auto">
            <a:xfrm>
              <a:off x="1905000" y="1981200"/>
              <a:ext cx="304800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b="1" kern="0" dirty="0">
                  <a:solidFill>
                    <a:srgbClr val="04617B"/>
                  </a:solidFill>
                  <a:latin typeface="Times New Roman" pitchFamily="18" charset="0"/>
                  <a:cs typeface="Times New Roman" pitchFamily="18" charset="0"/>
                </a:rPr>
                <a:t>L</a:t>
              </a:r>
            </a:p>
          </p:txBody>
        </p:sp>
        <p:sp>
          <p:nvSpPr>
            <p:cNvPr id="15" name="Title 1"/>
            <p:cNvSpPr txBox="1">
              <a:spLocks/>
            </p:cNvSpPr>
            <p:nvPr/>
          </p:nvSpPr>
          <p:spPr bwMode="auto">
            <a:xfrm>
              <a:off x="5181600" y="1981200"/>
              <a:ext cx="304800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b="1" kern="0" dirty="0">
                  <a:solidFill>
                    <a:srgbClr val="04617B"/>
                  </a:solidFill>
                  <a:latin typeface="Times New Roman" pitchFamily="18" charset="0"/>
                  <a:cs typeface="Times New Roman" pitchFamily="18" charset="0"/>
                </a:rPr>
                <a:t>H</a:t>
              </a:r>
            </a:p>
          </p:txBody>
        </p:sp>
        <p:sp>
          <p:nvSpPr>
            <p:cNvPr id="16" name="Title 1"/>
            <p:cNvSpPr txBox="1">
              <a:spLocks/>
            </p:cNvSpPr>
            <p:nvPr/>
          </p:nvSpPr>
          <p:spPr bwMode="auto">
            <a:xfrm>
              <a:off x="7086600" y="1981200"/>
              <a:ext cx="838200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b="1" kern="0" dirty="0">
                  <a:solidFill>
                    <a:srgbClr val="04617B"/>
                  </a:solidFill>
                  <a:latin typeface="Times New Roman" pitchFamily="18" charset="0"/>
                  <a:cs typeface="Times New Roman" pitchFamily="18" charset="0"/>
                </a:rPr>
                <a:t>M1</a:t>
              </a:r>
            </a:p>
          </p:txBody>
        </p:sp>
        <p:sp>
          <p:nvSpPr>
            <p:cNvPr id="17" name="Title 1"/>
            <p:cNvSpPr txBox="1">
              <a:spLocks/>
            </p:cNvSpPr>
            <p:nvPr/>
          </p:nvSpPr>
          <p:spPr bwMode="auto">
            <a:xfrm>
              <a:off x="8229600" y="1981200"/>
              <a:ext cx="914400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b="1" kern="0" dirty="0">
                  <a:solidFill>
                    <a:srgbClr val="04617B"/>
                  </a:solidFill>
                  <a:latin typeface="Times New Roman" pitchFamily="18" charset="0"/>
                  <a:cs typeface="Times New Roman" pitchFamily="18" charset="0"/>
                </a:rPr>
                <a:t>M2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524000" y="6457890"/>
            <a:ext cx="91440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Constantia"/>
              </a:rPr>
              <a:t>Results from pyrosequencing. Result from clone libraries are similar</a:t>
            </a:r>
            <a:endParaRPr lang="en-US" sz="2000" i="1" dirty="0">
              <a:solidFill>
                <a:prstClr val="black"/>
              </a:solidFill>
              <a:latin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33188298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143"/>
          <p:cNvSpPr/>
          <p:nvPr/>
        </p:nvSpPr>
        <p:spPr>
          <a:xfrm>
            <a:off x="1524000" y="-76200"/>
            <a:ext cx="91440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nstantia"/>
            </a:endParaRPr>
          </a:p>
        </p:txBody>
      </p:sp>
      <p:grpSp>
        <p:nvGrpSpPr>
          <p:cNvPr id="2" name="Group 53"/>
          <p:cNvGrpSpPr/>
          <p:nvPr/>
        </p:nvGrpSpPr>
        <p:grpSpPr>
          <a:xfrm>
            <a:off x="3962401" y="1752600"/>
            <a:ext cx="5461707" cy="5029200"/>
            <a:chOff x="2016034" y="1143000"/>
            <a:chExt cx="4213317" cy="3848100"/>
          </a:xfrm>
        </p:grpSpPr>
        <p:sp>
          <p:nvSpPr>
            <p:cNvPr id="51" name="Rectangle 50"/>
            <p:cNvSpPr/>
            <p:nvPr/>
          </p:nvSpPr>
          <p:spPr>
            <a:xfrm>
              <a:off x="2016034" y="1143000"/>
              <a:ext cx="4114800" cy="38481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71" name="Rectangle 6"/>
            <p:cNvSpPr>
              <a:spLocks noChangeArrowheads="1"/>
            </p:cNvSpPr>
            <p:nvPr/>
          </p:nvSpPr>
          <p:spPr bwMode="auto">
            <a:xfrm>
              <a:off x="2658665" y="4199335"/>
              <a:ext cx="950948" cy="188396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FW100-2 (5.5)</a:t>
              </a:r>
              <a:endParaRPr lang="en-US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72" name="Rectangle 7"/>
            <p:cNvSpPr>
              <a:spLocks noChangeArrowheads="1"/>
            </p:cNvSpPr>
            <p:nvPr/>
          </p:nvSpPr>
          <p:spPr bwMode="auto">
            <a:xfrm>
              <a:off x="3696891" y="3987404"/>
              <a:ext cx="818631" cy="188396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FW024 (5.9)</a:t>
              </a:r>
              <a:endParaRPr lang="en-US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73" name="Rectangle 8"/>
            <p:cNvSpPr>
              <a:spLocks noChangeArrowheads="1"/>
            </p:cNvSpPr>
            <p:nvPr/>
          </p:nvSpPr>
          <p:spPr bwMode="auto">
            <a:xfrm>
              <a:off x="3696891" y="3768329"/>
              <a:ext cx="950948" cy="188396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FW100-3 (5.9)</a:t>
              </a:r>
              <a:endParaRPr lang="en-US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74" name="Freeform 9"/>
            <p:cNvSpPr>
              <a:spLocks/>
            </p:cNvSpPr>
            <p:nvPr/>
          </p:nvSpPr>
          <p:spPr bwMode="auto">
            <a:xfrm rot="16200000">
              <a:off x="3392090" y="3860007"/>
              <a:ext cx="211931" cy="200025"/>
            </a:xfrm>
            <a:custGeom>
              <a:avLst/>
              <a:gdLst>
                <a:gd name="T0" fmla="*/ 0 w 32"/>
                <a:gd name="T1" fmla="*/ 2147483647 h 26"/>
                <a:gd name="T2" fmla="*/ 0 w 32"/>
                <a:gd name="T3" fmla="*/ 0 h 26"/>
                <a:gd name="T4" fmla="*/ 2147483647 w 32"/>
                <a:gd name="T5" fmla="*/ 0 h 26"/>
                <a:gd name="T6" fmla="*/ 2147483647 w 32"/>
                <a:gd name="T7" fmla="*/ 2147483647 h 2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"/>
                <a:gd name="T13" fmla="*/ 0 h 26"/>
                <a:gd name="T14" fmla="*/ 32 w 32"/>
                <a:gd name="T15" fmla="*/ 26 h 2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" h="26">
                  <a:moveTo>
                    <a:pt x="0" y="26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32" y="26"/>
                  </a:lnTo>
                </a:path>
              </a:pathLst>
            </a:cu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75" name="Rectangle 10"/>
            <p:cNvSpPr>
              <a:spLocks noChangeArrowheads="1"/>
            </p:cNvSpPr>
            <p:nvPr/>
          </p:nvSpPr>
          <p:spPr bwMode="auto">
            <a:xfrm>
              <a:off x="3896916" y="3554016"/>
              <a:ext cx="950948" cy="188396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FW102-2 (6.5)</a:t>
              </a:r>
              <a:endParaRPr lang="en-US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76" name="Rectangle 11"/>
            <p:cNvSpPr>
              <a:spLocks noChangeArrowheads="1"/>
            </p:cNvSpPr>
            <p:nvPr/>
          </p:nvSpPr>
          <p:spPr bwMode="auto">
            <a:xfrm>
              <a:off x="4573191" y="3342085"/>
              <a:ext cx="950948" cy="188396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FW102-3 (6.2)</a:t>
              </a:r>
              <a:endParaRPr lang="en-US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77" name="Rectangle 12"/>
            <p:cNvSpPr>
              <a:spLocks noChangeArrowheads="1"/>
            </p:cNvSpPr>
            <p:nvPr/>
          </p:nvSpPr>
          <p:spPr bwMode="auto">
            <a:xfrm>
              <a:off x="4687491" y="3130154"/>
              <a:ext cx="950948" cy="188396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FW101-2 (6.2)</a:t>
              </a:r>
              <a:endParaRPr lang="en-US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78" name="Rectangle 13"/>
            <p:cNvSpPr>
              <a:spLocks noChangeArrowheads="1"/>
            </p:cNvSpPr>
            <p:nvPr/>
          </p:nvSpPr>
          <p:spPr bwMode="auto">
            <a:xfrm>
              <a:off x="4687491" y="2911079"/>
              <a:ext cx="950948" cy="188396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FW101-3 (6.1)</a:t>
              </a:r>
              <a:endParaRPr lang="en-US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79" name="Freeform 14"/>
            <p:cNvSpPr>
              <a:spLocks/>
            </p:cNvSpPr>
            <p:nvPr/>
          </p:nvSpPr>
          <p:spPr bwMode="auto">
            <a:xfrm rot="16200000">
              <a:off x="4382691" y="3003947"/>
              <a:ext cx="213122" cy="198834"/>
            </a:xfrm>
            <a:custGeom>
              <a:avLst/>
              <a:gdLst>
                <a:gd name="T0" fmla="*/ 0 w 32"/>
                <a:gd name="T1" fmla="*/ 2147483647 h 26"/>
                <a:gd name="T2" fmla="*/ 0 w 32"/>
                <a:gd name="T3" fmla="*/ 0 h 26"/>
                <a:gd name="T4" fmla="*/ 2147483647 w 32"/>
                <a:gd name="T5" fmla="*/ 0 h 26"/>
                <a:gd name="T6" fmla="*/ 2147483647 w 32"/>
                <a:gd name="T7" fmla="*/ 2147483647 h 2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"/>
                <a:gd name="T13" fmla="*/ 0 h 26"/>
                <a:gd name="T14" fmla="*/ 32 w 32"/>
                <a:gd name="T15" fmla="*/ 26 h 2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" h="26">
                  <a:moveTo>
                    <a:pt x="0" y="26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32" y="26"/>
                  </a:lnTo>
                </a:path>
              </a:pathLst>
            </a:cu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80" name="Freeform 15"/>
            <p:cNvSpPr>
              <a:spLocks/>
            </p:cNvSpPr>
            <p:nvPr/>
          </p:nvSpPr>
          <p:spPr bwMode="auto">
            <a:xfrm rot="16200000">
              <a:off x="4211240" y="3165872"/>
              <a:ext cx="326231" cy="200025"/>
            </a:xfrm>
            <a:custGeom>
              <a:avLst/>
              <a:gdLst>
                <a:gd name="T0" fmla="*/ 0 w 49"/>
                <a:gd name="T1" fmla="*/ 2147483647 h 26"/>
                <a:gd name="T2" fmla="*/ 0 w 49"/>
                <a:gd name="T3" fmla="*/ 0 h 26"/>
                <a:gd name="T4" fmla="*/ 2147483647 w 49"/>
                <a:gd name="T5" fmla="*/ 0 h 26"/>
                <a:gd name="T6" fmla="*/ 2147483647 w 49"/>
                <a:gd name="T7" fmla="*/ 1578300005 h 2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9"/>
                <a:gd name="T13" fmla="*/ 0 h 26"/>
                <a:gd name="T14" fmla="*/ 49 w 49"/>
                <a:gd name="T15" fmla="*/ 26 h 2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9" h="26">
                  <a:moveTo>
                    <a:pt x="0" y="26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15"/>
                  </a:lnTo>
                </a:path>
              </a:pathLst>
            </a:cu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81" name="Rectangle 16"/>
            <p:cNvSpPr>
              <a:spLocks noChangeArrowheads="1"/>
            </p:cNvSpPr>
            <p:nvPr/>
          </p:nvSpPr>
          <p:spPr bwMode="auto">
            <a:xfrm>
              <a:off x="4487466" y="2699147"/>
              <a:ext cx="818631" cy="188396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FW026 (5.7)</a:t>
              </a:r>
              <a:endParaRPr lang="en-US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82" name="Rectangle 17"/>
            <p:cNvSpPr>
              <a:spLocks noChangeArrowheads="1"/>
            </p:cNvSpPr>
            <p:nvPr/>
          </p:nvSpPr>
          <p:spPr bwMode="auto">
            <a:xfrm>
              <a:off x="4487466" y="2484835"/>
              <a:ext cx="818631" cy="188396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FW104 (5.8)</a:t>
              </a:r>
              <a:endParaRPr lang="en-US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83" name="Freeform 18"/>
            <p:cNvSpPr>
              <a:spLocks/>
            </p:cNvSpPr>
            <p:nvPr/>
          </p:nvSpPr>
          <p:spPr bwMode="auto">
            <a:xfrm rot="16200000">
              <a:off x="4183261" y="2578299"/>
              <a:ext cx="213122" cy="200025"/>
            </a:xfrm>
            <a:custGeom>
              <a:avLst/>
              <a:gdLst>
                <a:gd name="T0" fmla="*/ 0 w 32"/>
                <a:gd name="T1" fmla="*/ 2147483647 h 26"/>
                <a:gd name="T2" fmla="*/ 0 w 32"/>
                <a:gd name="T3" fmla="*/ 0 h 26"/>
                <a:gd name="T4" fmla="*/ 2147483647 w 32"/>
                <a:gd name="T5" fmla="*/ 0 h 26"/>
                <a:gd name="T6" fmla="*/ 2147483647 w 32"/>
                <a:gd name="T7" fmla="*/ 2147483647 h 2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"/>
                <a:gd name="T13" fmla="*/ 0 h 26"/>
                <a:gd name="T14" fmla="*/ 32 w 32"/>
                <a:gd name="T15" fmla="*/ 26 h 2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" h="26">
                  <a:moveTo>
                    <a:pt x="0" y="26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32" y="26"/>
                  </a:lnTo>
                </a:path>
              </a:pathLst>
            </a:cu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84" name="Freeform 19"/>
            <p:cNvSpPr>
              <a:spLocks/>
            </p:cNvSpPr>
            <p:nvPr/>
          </p:nvSpPr>
          <p:spPr bwMode="auto">
            <a:xfrm rot="16200000">
              <a:off x="3786188" y="2781301"/>
              <a:ext cx="591740" cy="384572"/>
            </a:xfrm>
            <a:custGeom>
              <a:avLst/>
              <a:gdLst>
                <a:gd name="T0" fmla="*/ 0 w 89"/>
                <a:gd name="T1" fmla="*/ 2147483647 h 50"/>
                <a:gd name="T2" fmla="*/ 0 w 89"/>
                <a:gd name="T3" fmla="*/ 0 h 50"/>
                <a:gd name="T4" fmla="*/ 2147483647 w 89"/>
                <a:gd name="T5" fmla="*/ 0 h 50"/>
                <a:gd name="T6" fmla="*/ 2147483647 w 89"/>
                <a:gd name="T7" fmla="*/ 2147483647 h 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9"/>
                <a:gd name="T13" fmla="*/ 0 h 50"/>
                <a:gd name="T14" fmla="*/ 89 w 89"/>
                <a:gd name="T15" fmla="*/ 50 h 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9" h="50">
                  <a:moveTo>
                    <a:pt x="0" y="50"/>
                  </a:moveTo>
                  <a:lnTo>
                    <a:pt x="0" y="0"/>
                  </a:lnTo>
                  <a:lnTo>
                    <a:pt x="89" y="0"/>
                  </a:lnTo>
                  <a:lnTo>
                    <a:pt x="89" y="39"/>
                  </a:lnTo>
                </a:path>
              </a:pathLst>
            </a:cu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85" name="Freeform 20"/>
            <p:cNvSpPr>
              <a:spLocks/>
            </p:cNvSpPr>
            <p:nvPr/>
          </p:nvSpPr>
          <p:spPr bwMode="auto">
            <a:xfrm rot="16200000">
              <a:off x="3404593" y="3155752"/>
              <a:ext cx="670322" cy="300038"/>
            </a:xfrm>
            <a:custGeom>
              <a:avLst/>
              <a:gdLst>
                <a:gd name="T0" fmla="*/ 0 w 101"/>
                <a:gd name="T1" fmla="*/ 2147483647 h 39"/>
                <a:gd name="T2" fmla="*/ 0 w 101"/>
                <a:gd name="T3" fmla="*/ 0 h 39"/>
                <a:gd name="T4" fmla="*/ 2147483647 w 101"/>
                <a:gd name="T5" fmla="*/ 0 h 39"/>
                <a:gd name="T6" fmla="*/ 2147483647 w 101"/>
                <a:gd name="T7" fmla="*/ 2147483647 h 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"/>
                <a:gd name="T13" fmla="*/ 0 h 39"/>
                <a:gd name="T14" fmla="*/ 101 w 101"/>
                <a:gd name="T15" fmla="*/ 39 h 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" h="39">
                  <a:moveTo>
                    <a:pt x="0" y="27"/>
                  </a:moveTo>
                  <a:lnTo>
                    <a:pt x="0" y="0"/>
                  </a:lnTo>
                  <a:lnTo>
                    <a:pt x="101" y="0"/>
                  </a:lnTo>
                  <a:lnTo>
                    <a:pt x="101" y="39"/>
                  </a:lnTo>
                </a:path>
              </a:pathLst>
            </a:cu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86" name="Rectangle 21"/>
            <p:cNvSpPr>
              <a:spLocks noChangeArrowheads="1"/>
            </p:cNvSpPr>
            <p:nvPr/>
          </p:nvSpPr>
          <p:spPr bwMode="auto">
            <a:xfrm>
              <a:off x="3180160" y="2272904"/>
              <a:ext cx="950948" cy="188396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FW102-4 (4.4)</a:t>
              </a:r>
              <a:endParaRPr lang="en-US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87" name="Rectangle 22"/>
            <p:cNvSpPr>
              <a:spLocks noChangeArrowheads="1"/>
            </p:cNvSpPr>
            <p:nvPr/>
          </p:nvSpPr>
          <p:spPr bwMode="auto">
            <a:xfrm>
              <a:off x="3849291" y="2053829"/>
              <a:ext cx="950948" cy="188396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FW100-4 (5.8)</a:t>
              </a:r>
              <a:endParaRPr lang="en-US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88" name="Rectangle 23"/>
            <p:cNvSpPr>
              <a:spLocks noChangeArrowheads="1"/>
            </p:cNvSpPr>
            <p:nvPr/>
          </p:nvSpPr>
          <p:spPr bwMode="auto">
            <a:xfrm>
              <a:off x="4311255" y="1841897"/>
              <a:ext cx="950948" cy="188396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FW101-4 (5.6)</a:t>
              </a:r>
              <a:endParaRPr lang="en-US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89" name="Rectangle 24"/>
            <p:cNvSpPr>
              <a:spLocks noChangeArrowheads="1"/>
            </p:cNvSpPr>
            <p:nvPr/>
          </p:nvSpPr>
          <p:spPr bwMode="auto">
            <a:xfrm>
              <a:off x="4311255" y="1627585"/>
              <a:ext cx="950948" cy="188396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FW102-1 (6.4)</a:t>
              </a:r>
              <a:endParaRPr lang="en-US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90" name="Freeform 25"/>
            <p:cNvSpPr>
              <a:spLocks/>
            </p:cNvSpPr>
            <p:nvPr/>
          </p:nvSpPr>
          <p:spPr bwMode="auto">
            <a:xfrm rot="16200000">
              <a:off x="4005857" y="1721049"/>
              <a:ext cx="213122" cy="200025"/>
            </a:xfrm>
            <a:custGeom>
              <a:avLst/>
              <a:gdLst>
                <a:gd name="T0" fmla="*/ 0 w 32"/>
                <a:gd name="T1" fmla="*/ 2147483647 h 26"/>
                <a:gd name="T2" fmla="*/ 0 w 32"/>
                <a:gd name="T3" fmla="*/ 0 h 26"/>
                <a:gd name="T4" fmla="*/ 2147483647 w 32"/>
                <a:gd name="T5" fmla="*/ 0 h 26"/>
                <a:gd name="T6" fmla="*/ 2147483647 w 32"/>
                <a:gd name="T7" fmla="*/ 2147483647 h 2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"/>
                <a:gd name="T13" fmla="*/ 0 h 26"/>
                <a:gd name="T14" fmla="*/ 32 w 32"/>
                <a:gd name="T15" fmla="*/ 26 h 2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" h="26">
                  <a:moveTo>
                    <a:pt x="0" y="26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32" y="26"/>
                  </a:lnTo>
                </a:path>
              </a:pathLst>
            </a:cu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91" name="Freeform 26"/>
            <p:cNvSpPr>
              <a:spLocks/>
            </p:cNvSpPr>
            <p:nvPr/>
          </p:nvSpPr>
          <p:spPr bwMode="auto">
            <a:xfrm rot="16200000">
              <a:off x="3619500" y="1746647"/>
              <a:ext cx="317897" cy="467915"/>
            </a:xfrm>
            <a:custGeom>
              <a:avLst/>
              <a:gdLst>
                <a:gd name="T0" fmla="*/ 0 w 48"/>
                <a:gd name="T1" fmla="*/ 2147483647 h 61"/>
                <a:gd name="T2" fmla="*/ 0 w 48"/>
                <a:gd name="T3" fmla="*/ 0 h 61"/>
                <a:gd name="T4" fmla="*/ 2147483647 w 48"/>
                <a:gd name="T5" fmla="*/ 0 h 61"/>
                <a:gd name="T6" fmla="*/ 2147483647 w 48"/>
                <a:gd name="T7" fmla="*/ 2147483647 h 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61"/>
                <a:gd name="T14" fmla="*/ 48 w 48"/>
                <a:gd name="T15" fmla="*/ 61 h 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61">
                  <a:moveTo>
                    <a:pt x="0" y="27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61"/>
                  </a:lnTo>
                </a:path>
              </a:pathLst>
            </a:cu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92" name="Rectangle 27"/>
            <p:cNvSpPr>
              <a:spLocks noChangeArrowheads="1"/>
            </p:cNvSpPr>
            <p:nvPr/>
          </p:nvSpPr>
          <p:spPr bwMode="auto">
            <a:xfrm>
              <a:off x="3580211" y="1415654"/>
              <a:ext cx="897773" cy="188396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FW103 (5.92)</a:t>
              </a:r>
              <a:endParaRPr lang="en-US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93" name="Rectangle 28"/>
            <p:cNvSpPr>
              <a:spLocks noChangeArrowheads="1"/>
            </p:cNvSpPr>
            <p:nvPr/>
          </p:nvSpPr>
          <p:spPr bwMode="auto">
            <a:xfrm>
              <a:off x="3580211" y="1196579"/>
              <a:ext cx="897773" cy="18839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latin typeface="Times New Roman" pitchFamily="18" charset="0"/>
                  <a:cs typeface="Times New Roman" pitchFamily="18" charset="0"/>
                </a:rPr>
                <a:t>FW105 (4.66)</a:t>
              </a:r>
            </a:p>
          </p:txBody>
        </p:sp>
        <p:sp>
          <p:nvSpPr>
            <p:cNvPr id="7194" name="Freeform 29"/>
            <p:cNvSpPr>
              <a:spLocks/>
            </p:cNvSpPr>
            <p:nvPr/>
          </p:nvSpPr>
          <p:spPr bwMode="auto">
            <a:xfrm rot="16200000">
              <a:off x="3273029" y="1293019"/>
              <a:ext cx="219075" cy="200025"/>
            </a:xfrm>
            <a:custGeom>
              <a:avLst/>
              <a:gdLst>
                <a:gd name="T0" fmla="*/ 0 w 33"/>
                <a:gd name="T1" fmla="*/ 2147483647 h 26"/>
                <a:gd name="T2" fmla="*/ 0 w 33"/>
                <a:gd name="T3" fmla="*/ 0 h 26"/>
                <a:gd name="T4" fmla="*/ 2147483647 w 33"/>
                <a:gd name="T5" fmla="*/ 0 h 26"/>
                <a:gd name="T6" fmla="*/ 2147483647 w 33"/>
                <a:gd name="T7" fmla="*/ 2147483647 h 2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3"/>
                <a:gd name="T13" fmla="*/ 0 h 26"/>
                <a:gd name="T14" fmla="*/ 33 w 33"/>
                <a:gd name="T15" fmla="*/ 26 h 2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3" h="26">
                  <a:moveTo>
                    <a:pt x="0" y="26"/>
                  </a:moveTo>
                  <a:lnTo>
                    <a:pt x="0" y="0"/>
                  </a:lnTo>
                  <a:lnTo>
                    <a:pt x="33" y="0"/>
                  </a:lnTo>
                  <a:lnTo>
                    <a:pt x="33" y="26"/>
                  </a:lnTo>
                </a:path>
              </a:pathLst>
            </a:cu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95" name="Freeform 30"/>
            <p:cNvSpPr>
              <a:spLocks/>
            </p:cNvSpPr>
            <p:nvPr/>
          </p:nvSpPr>
          <p:spPr bwMode="auto">
            <a:xfrm rot="16200000">
              <a:off x="2999185" y="1434704"/>
              <a:ext cx="590550" cy="500063"/>
            </a:xfrm>
            <a:custGeom>
              <a:avLst/>
              <a:gdLst>
                <a:gd name="T0" fmla="*/ 0 w 89"/>
                <a:gd name="T1" fmla="*/ 2147483647 h 65"/>
                <a:gd name="T2" fmla="*/ 0 w 89"/>
                <a:gd name="T3" fmla="*/ 0 h 65"/>
                <a:gd name="T4" fmla="*/ 2147483647 w 89"/>
                <a:gd name="T5" fmla="*/ 0 h 65"/>
                <a:gd name="T6" fmla="*/ 2147483647 w 89"/>
                <a:gd name="T7" fmla="*/ 2147483647 h 6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9"/>
                <a:gd name="T13" fmla="*/ 0 h 65"/>
                <a:gd name="T14" fmla="*/ 89 w 89"/>
                <a:gd name="T15" fmla="*/ 65 h 6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9" h="65">
                  <a:moveTo>
                    <a:pt x="0" y="65"/>
                  </a:moveTo>
                  <a:lnTo>
                    <a:pt x="0" y="0"/>
                  </a:lnTo>
                  <a:lnTo>
                    <a:pt x="89" y="0"/>
                  </a:lnTo>
                  <a:lnTo>
                    <a:pt x="89" y="31"/>
                  </a:lnTo>
                </a:path>
              </a:pathLst>
            </a:cu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96" name="Freeform 31"/>
            <p:cNvSpPr>
              <a:spLocks/>
            </p:cNvSpPr>
            <p:nvPr/>
          </p:nvSpPr>
          <p:spPr bwMode="auto">
            <a:xfrm rot="16200000">
              <a:off x="2644378" y="1919288"/>
              <a:ext cx="670322" cy="208359"/>
            </a:xfrm>
            <a:custGeom>
              <a:avLst/>
              <a:gdLst>
                <a:gd name="T0" fmla="*/ 0 w 101"/>
                <a:gd name="T1" fmla="*/ 2147483647 h 27"/>
                <a:gd name="T2" fmla="*/ 0 w 101"/>
                <a:gd name="T3" fmla="*/ 0 h 27"/>
                <a:gd name="T4" fmla="*/ 2147483647 w 101"/>
                <a:gd name="T5" fmla="*/ 0 h 27"/>
                <a:gd name="T6" fmla="*/ 2147483647 w 101"/>
                <a:gd name="T7" fmla="*/ 2147483647 h 2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"/>
                <a:gd name="T13" fmla="*/ 0 h 27"/>
                <a:gd name="T14" fmla="*/ 101 w 101"/>
                <a:gd name="T15" fmla="*/ 27 h 2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" h="27">
                  <a:moveTo>
                    <a:pt x="0" y="27"/>
                  </a:moveTo>
                  <a:lnTo>
                    <a:pt x="0" y="0"/>
                  </a:lnTo>
                  <a:lnTo>
                    <a:pt x="101" y="0"/>
                  </a:lnTo>
                  <a:lnTo>
                    <a:pt x="101" y="22"/>
                  </a:lnTo>
                </a:path>
              </a:pathLst>
            </a:cu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97" name="Freeform 32"/>
            <p:cNvSpPr>
              <a:spLocks/>
            </p:cNvSpPr>
            <p:nvPr/>
          </p:nvSpPr>
          <p:spPr bwMode="auto">
            <a:xfrm rot="16200000">
              <a:off x="2558058" y="2277071"/>
              <a:ext cx="1288256" cy="775097"/>
            </a:xfrm>
            <a:custGeom>
              <a:avLst/>
              <a:gdLst>
                <a:gd name="T0" fmla="*/ 0 w 194"/>
                <a:gd name="T1" fmla="*/ 2147483647 h 101"/>
                <a:gd name="T2" fmla="*/ 0 w 194"/>
                <a:gd name="T3" fmla="*/ 0 h 101"/>
                <a:gd name="T4" fmla="*/ 2147483647 w 194"/>
                <a:gd name="T5" fmla="*/ 0 h 101"/>
                <a:gd name="T6" fmla="*/ 2147483647 w 194"/>
                <a:gd name="T7" fmla="*/ 837596247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4"/>
                <a:gd name="T13" fmla="*/ 0 h 101"/>
                <a:gd name="T14" fmla="*/ 194 w 194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4" h="101">
                  <a:moveTo>
                    <a:pt x="0" y="101"/>
                  </a:moveTo>
                  <a:lnTo>
                    <a:pt x="0" y="0"/>
                  </a:lnTo>
                  <a:lnTo>
                    <a:pt x="194" y="0"/>
                  </a:lnTo>
                  <a:lnTo>
                    <a:pt x="194" y="8"/>
                  </a:lnTo>
                </a:path>
              </a:pathLst>
            </a:cu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98" name="Freeform 33"/>
            <p:cNvSpPr>
              <a:spLocks/>
            </p:cNvSpPr>
            <p:nvPr/>
          </p:nvSpPr>
          <p:spPr bwMode="auto">
            <a:xfrm rot="16200000">
              <a:off x="2347318" y="2909292"/>
              <a:ext cx="1295400" cy="806053"/>
            </a:xfrm>
            <a:custGeom>
              <a:avLst/>
              <a:gdLst>
                <a:gd name="T0" fmla="*/ 0 w 195"/>
                <a:gd name="T1" fmla="*/ 2147483647 h 105"/>
                <a:gd name="T2" fmla="*/ 0 w 195"/>
                <a:gd name="T3" fmla="*/ 0 h 105"/>
                <a:gd name="T4" fmla="*/ 2147483647 w 195"/>
                <a:gd name="T5" fmla="*/ 0 h 105"/>
                <a:gd name="T6" fmla="*/ 2147483647 w 195"/>
                <a:gd name="T7" fmla="*/ 2147483647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5"/>
                <a:gd name="T13" fmla="*/ 0 h 105"/>
                <a:gd name="T14" fmla="*/ 195 w 195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5" h="105">
                  <a:moveTo>
                    <a:pt x="0" y="105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29"/>
                  </a:lnTo>
                </a:path>
              </a:pathLst>
            </a:cu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99" name="Freeform 34"/>
            <p:cNvSpPr>
              <a:spLocks/>
            </p:cNvSpPr>
            <p:nvPr/>
          </p:nvSpPr>
          <p:spPr bwMode="auto">
            <a:xfrm rot="16200000">
              <a:off x="1991916" y="3684985"/>
              <a:ext cx="969169" cy="230981"/>
            </a:xfrm>
            <a:custGeom>
              <a:avLst/>
              <a:gdLst>
                <a:gd name="T0" fmla="*/ 0 w 146"/>
                <a:gd name="T1" fmla="*/ 2147483647 h 30"/>
                <a:gd name="T2" fmla="*/ 0 w 146"/>
                <a:gd name="T3" fmla="*/ 0 h 30"/>
                <a:gd name="T4" fmla="*/ 2147483647 w 146"/>
                <a:gd name="T5" fmla="*/ 0 h 30"/>
                <a:gd name="T6" fmla="*/ 2147483647 w 146"/>
                <a:gd name="T7" fmla="*/ 2147483647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6"/>
                <a:gd name="T13" fmla="*/ 0 h 30"/>
                <a:gd name="T14" fmla="*/ 146 w 146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6" h="30">
                  <a:moveTo>
                    <a:pt x="0" y="26"/>
                  </a:moveTo>
                  <a:lnTo>
                    <a:pt x="0" y="0"/>
                  </a:lnTo>
                  <a:lnTo>
                    <a:pt x="146" y="0"/>
                  </a:lnTo>
                  <a:lnTo>
                    <a:pt x="146" y="30"/>
                  </a:lnTo>
                </a:path>
              </a:pathLst>
            </a:cu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00" name="Line 35"/>
            <p:cNvSpPr>
              <a:spLocks noChangeShapeType="1"/>
            </p:cNvSpPr>
            <p:nvPr/>
          </p:nvSpPr>
          <p:spPr bwMode="auto">
            <a:xfrm rot="16200000" flipV="1">
              <a:off x="3567634" y="3221831"/>
              <a:ext cx="1190" cy="2427685"/>
            </a:xfrm>
            <a:prstGeom prst="line">
              <a:avLst/>
            </a:pr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01" name="Line 36"/>
            <p:cNvSpPr>
              <a:spLocks noChangeShapeType="1"/>
            </p:cNvSpPr>
            <p:nvPr/>
          </p:nvSpPr>
          <p:spPr bwMode="auto">
            <a:xfrm rot="16200000" flipH="1">
              <a:off x="4752901" y="4465439"/>
              <a:ext cx="59531" cy="1190"/>
            </a:xfrm>
            <a:prstGeom prst="line">
              <a:avLst/>
            </a:pr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02" name="Line 37"/>
            <p:cNvSpPr>
              <a:spLocks noChangeShapeType="1"/>
            </p:cNvSpPr>
            <p:nvPr/>
          </p:nvSpPr>
          <p:spPr bwMode="auto">
            <a:xfrm rot="16200000" flipH="1">
              <a:off x="4238551" y="4465439"/>
              <a:ext cx="59531" cy="1190"/>
            </a:xfrm>
            <a:prstGeom prst="line">
              <a:avLst/>
            </a:pr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03" name="Line 38"/>
            <p:cNvSpPr>
              <a:spLocks noChangeShapeType="1"/>
            </p:cNvSpPr>
            <p:nvPr/>
          </p:nvSpPr>
          <p:spPr bwMode="auto">
            <a:xfrm rot="16200000" flipH="1">
              <a:off x="3724201" y="4465439"/>
              <a:ext cx="59531" cy="1190"/>
            </a:xfrm>
            <a:prstGeom prst="line">
              <a:avLst/>
            </a:pr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04" name="Line 39"/>
            <p:cNvSpPr>
              <a:spLocks noChangeShapeType="1"/>
            </p:cNvSpPr>
            <p:nvPr/>
          </p:nvSpPr>
          <p:spPr bwMode="auto">
            <a:xfrm rot="16200000" flipH="1">
              <a:off x="3201516" y="4465439"/>
              <a:ext cx="59531" cy="1191"/>
            </a:xfrm>
            <a:prstGeom prst="line">
              <a:avLst/>
            </a:pr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05" name="Line 40"/>
            <p:cNvSpPr>
              <a:spLocks noChangeShapeType="1"/>
            </p:cNvSpPr>
            <p:nvPr/>
          </p:nvSpPr>
          <p:spPr bwMode="auto">
            <a:xfrm rot="16200000" flipH="1">
              <a:off x="2685976" y="4465439"/>
              <a:ext cx="59531" cy="1190"/>
            </a:xfrm>
            <a:prstGeom prst="line">
              <a:avLst/>
            </a:pr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06" name="Rectangle 41"/>
            <p:cNvSpPr>
              <a:spLocks noChangeArrowheads="1"/>
            </p:cNvSpPr>
            <p:nvPr/>
          </p:nvSpPr>
          <p:spPr bwMode="auto">
            <a:xfrm>
              <a:off x="4684440" y="4514731"/>
              <a:ext cx="197856" cy="1883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0.6</a:t>
              </a:r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07" name="Rectangle 42"/>
            <p:cNvSpPr>
              <a:spLocks noChangeArrowheads="1"/>
            </p:cNvSpPr>
            <p:nvPr/>
          </p:nvSpPr>
          <p:spPr bwMode="auto">
            <a:xfrm>
              <a:off x="4171282" y="4514731"/>
              <a:ext cx="197856" cy="1883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0.5</a:t>
              </a:r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08" name="Rectangle 43"/>
            <p:cNvSpPr>
              <a:spLocks noChangeArrowheads="1"/>
            </p:cNvSpPr>
            <p:nvPr/>
          </p:nvSpPr>
          <p:spPr bwMode="auto">
            <a:xfrm>
              <a:off x="3656931" y="4514731"/>
              <a:ext cx="197856" cy="1883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0.4</a:t>
              </a:r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09" name="Rectangle 44"/>
            <p:cNvSpPr>
              <a:spLocks noChangeArrowheads="1"/>
            </p:cNvSpPr>
            <p:nvPr/>
          </p:nvSpPr>
          <p:spPr bwMode="auto">
            <a:xfrm>
              <a:off x="3133056" y="4514731"/>
              <a:ext cx="197856" cy="1883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0.3</a:t>
              </a:r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10" name="Rectangle 45"/>
            <p:cNvSpPr>
              <a:spLocks noChangeArrowheads="1"/>
            </p:cNvSpPr>
            <p:nvPr/>
          </p:nvSpPr>
          <p:spPr bwMode="auto">
            <a:xfrm>
              <a:off x="2617515" y="4514731"/>
              <a:ext cx="197856" cy="1883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0.2</a:t>
              </a:r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11" name="Rectangle 49"/>
            <p:cNvSpPr>
              <a:spLocks noChangeArrowheads="1"/>
            </p:cNvSpPr>
            <p:nvPr/>
          </p:nvSpPr>
          <p:spPr bwMode="auto">
            <a:xfrm>
              <a:off x="2318667" y="4692134"/>
              <a:ext cx="2354392" cy="1883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Sorensen Abundance Based Distance</a:t>
              </a:r>
              <a:endParaRPr lang="en-US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12" name="TextBox 52"/>
            <p:cNvSpPr txBox="1">
              <a:spLocks noChangeArrowheads="1"/>
            </p:cNvSpPr>
            <p:nvPr/>
          </p:nvSpPr>
          <p:spPr bwMode="auto">
            <a:xfrm>
              <a:off x="5448300" y="1504950"/>
              <a:ext cx="285751" cy="2590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600" b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L</a:t>
              </a:r>
            </a:p>
          </p:txBody>
        </p:sp>
        <p:sp>
          <p:nvSpPr>
            <p:cNvPr id="7213" name="TextBox 53"/>
            <p:cNvSpPr txBox="1">
              <a:spLocks noChangeArrowheads="1"/>
            </p:cNvSpPr>
            <p:nvPr/>
          </p:nvSpPr>
          <p:spPr bwMode="auto">
            <a:xfrm>
              <a:off x="5943600" y="2968823"/>
              <a:ext cx="285751" cy="2590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600" b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H</a:t>
              </a:r>
            </a:p>
          </p:txBody>
        </p:sp>
        <p:sp>
          <p:nvSpPr>
            <p:cNvPr id="7214" name="TextBox 54"/>
            <p:cNvSpPr txBox="1">
              <a:spLocks noChangeArrowheads="1"/>
            </p:cNvSpPr>
            <p:nvPr/>
          </p:nvSpPr>
          <p:spPr bwMode="auto">
            <a:xfrm>
              <a:off x="4800600" y="3810000"/>
              <a:ext cx="566057" cy="2590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M1</a:t>
              </a:r>
            </a:p>
          </p:txBody>
        </p:sp>
        <p:sp>
          <p:nvSpPr>
            <p:cNvPr id="7215" name="TextBox 55"/>
            <p:cNvSpPr txBox="1">
              <a:spLocks noChangeArrowheads="1"/>
            </p:cNvSpPr>
            <p:nvPr/>
          </p:nvSpPr>
          <p:spPr bwMode="auto">
            <a:xfrm>
              <a:off x="4495799" y="4142601"/>
              <a:ext cx="576943" cy="2590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M2</a:t>
              </a:r>
            </a:p>
          </p:txBody>
        </p:sp>
        <p:sp>
          <p:nvSpPr>
            <p:cNvPr id="57" name="Right Bracket 56"/>
            <p:cNvSpPr/>
            <p:nvPr/>
          </p:nvSpPr>
          <p:spPr>
            <a:xfrm>
              <a:off x="5257800" y="1219200"/>
              <a:ext cx="152400" cy="1143000"/>
            </a:xfrm>
            <a:prstGeom prst="rightBracket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8" name="Right Bracket 57"/>
            <p:cNvSpPr/>
            <p:nvPr/>
          </p:nvSpPr>
          <p:spPr>
            <a:xfrm>
              <a:off x="5753100" y="2514600"/>
              <a:ext cx="190500" cy="1219200"/>
            </a:xfrm>
            <a:prstGeom prst="rightBracket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9" name="Right Bracket 58"/>
            <p:cNvSpPr/>
            <p:nvPr/>
          </p:nvSpPr>
          <p:spPr>
            <a:xfrm>
              <a:off x="4648200" y="3810000"/>
              <a:ext cx="114300" cy="285750"/>
            </a:xfrm>
            <a:prstGeom prst="rightBracket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0" name="Right Bracket 59"/>
            <p:cNvSpPr/>
            <p:nvPr/>
          </p:nvSpPr>
          <p:spPr>
            <a:xfrm>
              <a:off x="4419600" y="4191000"/>
              <a:ext cx="57150" cy="171450"/>
            </a:xfrm>
            <a:prstGeom prst="rightBracket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5" name="TextBox 53"/>
            <p:cNvSpPr txBox="1">
              <a:spLocks noChangeArrowheads="1"/>
            </p:cNvSpPr>
            <p:nvPr/>
          </p:nvSpPr>
          <p:spPr bwMode="auto">
            <a:xfrm>
              <a:off x="5257800" y="2514600"/>
              <a:ext cx="533400" cy="2590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H1</a:t>
              </a:r>
            </a:p>
          </p:txBody>
        </p:sp>
        <p:sp>
          <p:nvSpPr>
            <p:cNvPr id="56" name="TextBox 53"/>
            <p:cNvSpPr txBox="1">
              <a:spLocks noChangeArrowheads="1"/>
            </p:cNvSpPr>
            <p:nvPr/>
          </p:nvSpPr>
          <p:spPr bwMode="auto">
            <a:xfrm>
              <a:off x="5562600" y="3121223"/>
              <a:ext cx="457200" cy="2590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H2</a:t>
              </a:r>
            </a:p>
          </p:txBody>
        </p:sp>
        <p:sp>
          <p:nvSpPr>
            <p:cNvPr id="61" name="TextBox 53"/>
            <p:cNvSpPr txBox="1">
              <a:spLocks noChangeArrowheads="1"/>
            </p:cNvSpPr>
            <p:nvPr/>
          </p:nvSpPr>
          <p:spPr bwMode="auto">
            <a:xfrm>
              <a:off x="4800600" y="3502223"/>
              <a:ext cx="457200" cy="2590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H1</a:t>
              </a:r>
            </a:p>
          </p:txBody>
        </p:sp>
      </p:grpSp>
      <p:sp>
        <p:nvSpPr>
          <p:cNvPr id="64" name="Title 63"/>
          <p:cNvSpPr>
            <a:spLocks noGrp="1"/>
          </p:cNvSpPr>
          <p:nvPr>
            <p:ph type="title"/>
          </p:nvPr>
        </p:nvSpPr>
        <p:spPr>
          <a:xfrm>
            <a:off x="5486400" y="-76200"/>
            <a:ext cx="5181600" cy="1505712"/>
          </a:xfrm>
          <a:solidFill>
            <a:schemeClr val="bg1"/>
          </a:solidFill>
        </p:spPr>
        <p:txBody>
          <a:bodyPr anchor="t">
            <a:noAutofit/>
          </a:bodyPr>
          <a:lstStyle/>
          <a:p>
            <a:r>
              <a:rPr lang="en-US" sz="2400" dirty="0"/>
              <a:t>La </a:t>
            </a:r>
            <a:r>
              <a:rPr lang="en-US" sz="2400" dirty="0" err="1"/>
              <a:t>estructura</a:t>
            </a:r>
            <a:r>
              <a:rPr lang="en-US" sz="2400" dirty="0"/>
              <a:t> de la </a:t>
            </a:r>
            <a:r>
              <a:rPr lang="en-US" sz="2400" dirty="0" err="1"/>
              <a:t>comunidad</a:t>
            </a:r>
            <a:r>
              <a:rPr lang="en-US" sz="2400" dirty="0"/>
              <a:t> </a:t>
            </a:r>
            <a:r>
              <a:rPr lang="en-US" sz="2400" dirty="0" err="1"/>
              <a:t>esta</a:t>
            </a:r>
            <a:r>
              <a:rPr lang="en-US" sz="2400" dirty="0"/>
              <a:t> </a:t>
            </a:r>
            <a:r>
              <a:rPr lang="en-US" sz="2400" dirty="0" err="1"/>
              <a:t>relacionada</a:t>
            </a:r>
            <a:r>
              <a:rPr lang="en-US" sz="2400" dirty="0"/>
              <a:t> a la </a:t>
            </a:r>
            <a:r>
              <a:rPr lang="en-US" sz="2400" dirty="0" err="1"/>
              <a:t>conectividad</a:t>
            </a:r>
            <a:r>
              <a:rPr lang="en-US" sz="2400" dirty="0"/>
              <a:t> y </a:t>
            </a:r>
            <a:r>
              <a:rPr lang="en-US" sz="2400" dirty="0" err="1"/>
              <a:t>el</a:t>
            </a:r>
            <a:r>
              <a:rPr lang="en-US" sz="2400" dirty="0"/>
              <a:t> pH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9448800" y="3828872"/>
            <a:ext cx="121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Constantia"/>
              </a:rPr>
              <a:t>H</a:t>
            </a:r>
            <a:r>
              <a:rPr lang="en-US" sz="2400" dirty="0">
                <a:solidFill>
                  <a:prstClr val="black"/>
                </a:solidFill>
                <a:latin typeface="Constantia"/>
              </a:rPr>
              <a:t>igh activity wells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9296400" y="5581472"/>
            <a:ext cx="137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Constantia"/>
              </a:rPr>
              <a:t>M</a:t>
            </a:r>
            <a:r>
              <a:rPr lang="en-US" sz="2400" dirty="0">
                <a:solidFill>
                  <a:prstClr val="black"/>
                </a:solidFill>
                <a:latin typeface="Constantia"/>
              </a:rPr>
              <a:t>edium activity wells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9525000" y="2076272"/>
            <a:ext cx="114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Constantia"/>
              </a:rPr>
              <a:t>L</a:t>
            </a:r>
            <a:r>
              <a:rPr lang="en-US" sz="2400" dirty="0">
                <a:solidFill>
                  <a:prstClr val="black"/>
                </a:solidFill>
                <a:latin typeface="Constantia"/>
              </a:rPr>
              <a:t>ow activity wells</a:t>
            </a:r>
          </a:p>
        </p:txBody>
      </p:sp>
      <p:grpSp>
        <p:nvGrpSpPr>
          <p:cNvPr id="111" name="Group 2"/>
          <p:cNvGrpSpPr>
            <a:grpSpLocks noChangeAspect="1"/>
          </p:cNvGrpSpPr>
          <p:nvPr/>
        </p:nvGrpSpPr>
        <p:grpSpPr bwMode="auto">
          <a:xfrm>
            <a:off x="1524000" y="0"/>
            <a:ext cx="3733800" cy="2227628"/>
            <a:chOff x="1600200" y="1143000"/>
            <a:chExt cx="5373690" cy="3242525"/>
          </a:xfrm>
        </p:grpSpPr>
        <p:sp>
          <p:nvSpPr>
            <p:cNvPr id="112" name="Rectangle 3"/>
            <p:cNvSpPr/>
            <p:nvPr/>
          </p:nvSpPr>
          <p:spPr>
            <a:xfrm>
              <a:off x="1600200" y="1143000"/>
              <a:ext cx="5373690" cy="32165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440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3" name="Oval 6"/>
            <p:cNvSpPr>
              <a:spLocks noChangeArrowheads="1"/>
            </p:cNvSpPr>
            <p:nvPr/>
          </p:nvSpPr>
          <p:spPr bwMode="auto">
            <a:xfrm>
              <a:off x="5472480" y="2431491"/>
              <a:ext cx="141943" cy="141943"/>
            </a:xfrm>
            <a:prstGeom prst="ellipse">
              <a:avLst/>
            </a:pr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4" name="Oval 7"/>
            <p:cNvSpPr>
              <a:spLocks noChangeArrowheads="1"/>
            </p:cNvSpPr>
            <p:nvPr/>
          </p:nvSpPr>
          <p:spPr bwMode="auto">
            <a:xfrm>
              <a:off x="4336936" y="2398735"/>
              <a:ext cx="141943" cy="141943"/>
            </a:xfrm>
            <a:prstGeom prst="ellipse">
              <a:avLst/>
            </a:pr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5" name="Oval 8"/>
            <p:cNvSpPr>
              <a:spLocks noChangeArrowheads="1"/>
            </p:cNvSpPr>
            <p:nvPr/>
          </p:nvSpPr>
          <p:spPr bwMode="auto">
            <a:xfrm>
              <a:off x="4631741" y="1972906"/>
              <a:ext cx="141943" cy="141943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200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6" name="Oval 9"/>
            <p:cNvSpPr>
              <a:spLocks noChangeArrowheads="1"/>
            </p:cNvSpPr>
            <p:nvPr/>
          </p:nvSpPr>
          <p:spPr bwMode="auto">
            <a:xfrm>
              <a:off x="4642660" y="2398735"/>
              <a:ext cx="141943" cy="141943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200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7" name="Oval 10"/>
            <p:cNvSpPr>
              <a:spLocks noChangeArrowheads="1"/>
            </p:cNvSpPr>
            <p:nvPr/>
          </p:nvSpPr>
          <p:spPr bwMode="auto">
            <a:xfrm>
              <a:off x="4620822" y="2857320"/>
              <a:ext cx="141943" cy="141943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200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8" name="Oval 11"/>
            <p:cNvSpPr>
              <a:spLocks noChangeArrowheads="1"/>
            </p:cNvSpPr>
            <p:nvPr/>
          </p:nvSpPr>
          <p:spPr bwMode="auto">
            <a:xfrm>
              <a:off x="3911107" y="2398735"/>
              <a:ext cx="141943" cy="141943"/>
            </a:xfrm>
            <a:prstGeom prst="ellipse">
              <a:avLst/>
            </a:pr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9" name="Oval 12"/>
            <p:cNvSpPr>
              <a:spLocks noChangeArrowheads="1"/>
            </p:cNvSpPr>
            <p:nvPr/>
          </p:nvSpPr>
          <p:spPr bwMode="auto">
            <a:xfrm>
              <a:off x="4948383" y="2376898"/>
              <a:ext cx="141943" cy="141943"/>
            </a:xfrm>
            <a:prstGeom prst="ellipse">
              <a:avLst/>
            </a:pr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0" name="Oval 13"/>
            <p:cNvSpPr>
              <a:spLocks noChangeArrowheads="1"/>
            </p:cNvSpPr>
            <p:nvPr/>
          </p:nvSpPr>
          <p:spPr bwMode="auto">
            <a:xfrm>
              <a:off x="1640019" y="2387817"/>
              <a:ext cx="141943" cy="141943"/>
            </a:xfrm>
            <a:prstGeom prst="ellipse">
              <a:avLst/>
            </a:pr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1" name="TextBox 12"/>
            <p:cNvSpPr txBox="1">
              <a:spLocks noChangeArrowheads="1"/>
            </p:cNvSpPr>
            <p:nvPr/>
          </p:nvSpPr>
          <p:spPr bwMode="auto">
            <a:xfrm>
              <a:off x="5257796" y="2971799"/>
              <a:ext cx="1496759" cy="537598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FW104</a:t>
              </a:r>
            </a:p>
          </p:txBody>
        </p:sp>
        <p:sp>
          <p:nvSpPr>
            <p:cNvPr id="122" name="TextBox 13"/>
            <p:cNvSpPr txBox="1">
              <a:spLocks noChangeArrowheads="1"/>
            </p:cNvSpPr>
            <p:nvPr/>
          </p:nvSpPr>
          <p:spPr bwMode="auto">
            <a:xfrm>
              <a:off x="1600200" y="2514600"/>
              <a:ext cx="1363006" cy="53759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prstClr val="white"/>
                  </a:solidFill>
                  <a:latin typeface="Times New Roman" pitchFamily="18" charset="0"/>
                  <a:cs typeface="Times New Roman" pitchFamily="18" charset="0"/>
                </a:rPr>
                <a:t>FW105</a:t>
              </a:r>
            </a:p>
          </p:txBody>
        </p:sp>
        <p:sp>
          <p:nvSpPr>
            <p:cNvPr id="123" name="TextBox 14"/>
            <p:cNvSpPr txBox="1">
              <a:spLocks noChangeArrowheads="1"/>
            </p:cNvSpPr>
            <p:nvPr/>
          </p:nvSpPr>
          <p:spPr bwMode="auto">
            <a:xfrm>
              <a:off x="2741862" y="2889194"/>
              <a:ext cx="1567521" cy="537598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FW103</a:t>
              </a:r>
            </a:p>
          </p:txBody>
        </p:sp>
        <p:sp>
          <p:nvSpPr>
            <p:cNvPr id="124" name="TextBox 15"/>
            <p:cNvSpPr txBox="1">
              <a:spLocks noChangeArrowheads="1"/>
            </p:cNvSpPr>
            <p:nvPr/>
          </p:nvSpPr>
          <p:spPr bwMode="auto">
            <a:xfrm>
              <a:off x="3249269" y="1219203"/>
              <a:ext cx="1531277" cy="537598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FW101</a:t>
              </a:r>
            </a:p>
          </p:txBody>
        </p:sp>
        <p:sp>
          <p:nvSpPr>
            <p:cNvPr id="125" name="TextBox 16"/>
            <p:cNvSpPr txBox="1">
              <a:spLocks noChangeArrowheads="1"/>
            </p:cNvSpPr>
            <p:nvPr/>
          </p:nvSpPr>
          <p:spPr bwMode="auto">
            <a:xfrm>
              <a:off x="4952999" y="3355851"/>
              <a:ext cx="1476615" cy="537598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FW100</a:t>
              </a:r>
            </a:p>
          </p:txBody>
        </p:sp>
        <p:sp>
          <p:nvSpPr>
            <p:cNvPr id="126" name="TextBox 17"/>
            <p:cNvSpPr txBox="1">
              <a:spLocks noChangeArrowheads="1"/>
            </p:cNvSpPr>
            <p:nvPr/>
          </p:nvSpPr>
          <p:spPr bwMode="auto">
            <a:xfrm>
              <a:off x="4871414" y="1143000"/>
              <a:ext cx="1453873" cy="537598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FW102</a:t>
              </a:r>
            </a:p>
          </p:txBody>
        </p:sp>
        <p:sp>
          <p:nvSpPr>
            <p:cNvPr id="127" name="TextBox 18"/>
            <p:cNvSpPr txBox="1">
              <a:spLocks noChangeArrowheads="1"/>
            </p:cNvSpPr>
            <p:nvPr/>
          </p:nvSpPr>
          <p:spPr bwMode="auto">
            <a:xfrm>
              <a:off x="5410195" y="1676398"/>
              <a:ext cx="1454027" cy="537598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FW024</a:t>
              </a:r>
            </a:p>
          </p:txBody>
        </p:sp>
        <p:sp>
          <p:nvSpPr>
            <p:cNvPr id="128" name="TextBox 19"/>
            <p:cNvSpPr txBox="1">
              <a:spLocks noChangeArrowheads="1"/>
            </p:cNvSpPr>
            <p:nvPr/>
          </p:nvSpPr>
          <p:spPr bwMode="auto">
            <a:xfrm>
              <a:off x="2599738" y="1676398"/>
              <a:ext cx="1743664" cy="537598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FW026</a:t>
              </a:r>
            </a:p>
          </p:txBody>
        </p:sp>
        <p:sp>
          <p:nvSpPr>
            <p:cNvPr id="129" name="Oval 128"/>
            <p:cNvSpPr/>
            <p:nvPr/>
          </p:nvSpPr>
          <p:spPr>
            <a:xfrm>
              <a:off x="4419600" y="2057640"/>
              <a:ext cx="609600" cy="7622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80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0" name="Oval 129"/>
            <p:cNvSpPr/>
            <p:nvPr/>
          </p:nvSpPr>
          <p:spPr>
            <a:xfrm>
              <a:off x="3962400" y="1828980"/>
              <a:ext cx="1600200" cy="129574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80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31" name="Straight Connector 130"/>
            <p:cNvCxnSpPr/>
            <p:nvPr/>
          </p:nvCxnSpPr>
          <p:spPr>
            <a:xfrm rot="5400000" flipH="1" flipV="1">
              <a:off x="3582921" y="2669016"/>
              <a:ext cx="504957" cy="203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endCxn id="114" idx="1"/>
            </p:cNvCxnSpPr>
            <p:nvPr/>
          </p:nvCxnSpPr>
          <p:spPr>
            <a:xfrm>
              <a:off x="3810000" y="1905200"/>
              <a:ext cx="548217" cy="514485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rot="16200000" flipH="1">
              <a:off x="4092499" y="1470181"/>
              <a:ext cx="578002" cy="53340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rot="5400000">
              <a:off x="4467110" y="1832196"/>
              <a:ext cx="870179" cy="304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 rot="16200000" flipH="1">
              <a:off x="4971980" y="2457861"/>
              <a:ext cx="533540" cy="4953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 rot="5400000">
              <a:off x="5297403" y="2081484"/>
              <a:ext cx="644695" cy="190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37" name="TextBox 35"/>
            <p:cNvSpPr txBox="1">
              <a:spLocks noChangeArrowheads="1"/>
            </p:cNvSpPr>
            <p:nvPr/>
          </p:nvSpPr>
          <p:spPr bwMode="auto">
            <a:xfrm>
              <a:off x="4495800" y="3809998"/>
              <a:ext cx="228600" cy="5375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endParaRPr 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138" name="Group 102"/>
            <p:cNvGrpSpPr>
              <a:grpSpLocks/>
            </p:cNvGrpSpPr>
            <p:nvPr/>
          </p:nvGrpSpPr>
          <p:grpSpPr bwMode="auto">
            <a:xfrm>
              <a:off x="1600200" y="3387186"/>
              <a:ext cx="3098800" cy="998339"/>
              <a:chOff x="2743200" y="3996786"/>
              <a:chExt cx="3098800" cy="998339"/>
            </a:xfrm>
          </p:grpSpPr>
          <p:sp>
            <p:nvSpPr>
              <p:cNvPr id="140" name="TextBox 40"/>
              <p:cNvSpPr txBox="1">
                <a:spLocks noChangeArrowheads="1"/>
              </p:cNvSpPr>
              <p:nvPr/>
            </p:nvSpPr>
            <p:spPr bwMode="auto">
              <a:xfrm>
                <a:off x="3022601" y="4054329"/>
                <a:ext cx="2656305" cy="9407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Multilevel sampling Wells</a:t>
                </a:r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2743200" y="3996786"/>
                <a:ext cx="3098800" cy="9723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prstClr val="white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42" name="Oval 13"/>
              <p:cNvSpPr>
                <a:spLocks noChangeArrowheads="1"/>
              </p:cNvSpPr>
              <p:nvPr/>
            </p:nvSpPr>
            <p:spPr bwMode="auto">
              <a:xfrm>
                <a:off x="2895600" y="4430057"/>
                <a:ext cx="141943" cy="141943"/>
              </a:xfrm>
              <a:prstGeom prst="ellipse">
                <a:avLst/>
              </a:prstGeom>
              <a:ln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endParaRPr lang="en-US" sz="200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43" name="Oval 13"/>
              <p:cNvSpPr>
                <a:spLocks noChangeArrowheads="1"/>
              </p:cNvSpPr>
              <p:nvPr/>
            </p:nvSpPr>
            <p:spPr bwMode="auto">
              <a:xfrm>
                <a:off x="2895600" y="4111873"/>
                <a:ext cx="141943" cy="141943"/>
              </a:xfrm>
              <a:prstGeom prst="ellipse">
                <a:avLst/>
              </a:prstGeom>
              <a:ln>
                <a:headEnd/>
                <a:tailE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sz="2000">
                  <a:solidFill>
                    <a:prstClr val="white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cxnSp>
          <p:nvCxnSpPr>
            <p:cNvPr id="139" name="Straight Connector 138"/>
            <p:cNvCxnSpPr/>
            <p:nvPr/>
          </p:nvCxnSpPr>
          <p:spPr>
            <a:xfrm rot="16200000" flipH="1">
              <a:off x="4747783" y="2932247"/>
              <a:ext cx="533540" cy="4953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3588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0" y="609600"/>
            <a:ext cx="9144000" cy="914400"/>
          </a:xfrm>
          <a:solidFill>
            <a:schemeClr val="bg1"/>
          </a:solidFill>
        </p:spPr>
        <p:txBody>
          <a:bodyPr>
            <a:noAutofit/>
          </a:bodyPr>
          <a:lstStyle/>
          <a:p>
            <a:br>
              <a:rPr lang="en-US" sz="3200" dirty="0"/>
            </a:br>
            <a:r>
              <a:rPr lang="en-US" sz="3200" dirty="0"/>
              <a:t>Las </a:t>
            </a:r>
            <a:r>
              <a:rPr lang="en-US" sz="3200" dirty="0" err="1"/>
              <a:t>diferencias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</a:t>
            </a:r>
            <a:r>
              <a:rPr lang="en-US" sz="3200" dirty="0" err="1"/>
              <a:t>riqueza</a:t>
            </a:r>
            <a:r>
              <a:rPr lang="en-US" sz="3200" dirty="0"/>
              <a:t> no </a:t>
            </a:r>
            <a:r>
              <a:rPr lang="en-US" sz="3200" dirty="0" err="1"/>
              <a:t>están</a:t>
            </a:r>
            <a:r>
              <a:rPr lang="en-US" sz="3200" dirty="0"/>
              <a:t> </a:t>
            </a:r>
            <a:r>
              <a:rPr lang="en-US" sz="3200" dirty="0" err="1"/>
              <a:t>relacionadas</a:t>
            </a:r>
            <a:r>
              <a:rPr lang="en-US" sz="3200" dirty="0"/>
              <a:t> con la </a:t>
            </a:r>
            <a:r>
              <a:rPr lang="en-US" sz="3200" dirty="0" err="1"/>
              <a:t>capacidad</a:t>
            </a:r>
            <a:r>
              <a:rPr lang="en-US" sz="3200" dirty="0"/>
              <a:t> de reducer </a:t>
            </a:r>
            <a:r>
              <a:rPr lang="en-US" sz="3200" dirty="0" err="1"/>
              <a:t>uranio</a:t>
            </a:r>
            <a:endParaRPr lang="en-US" sz="3200" dirty="0"/>
          </a:p>
        </p:txBody>
      </p:sp>
      <p:graphicFrame>
        <p:nvGraphicFramePr>
          <p:cNvPr id="7" name="Chart 6"/>
          <p:cNvGraphicFramePr/>
          <p:nvPr/>
        </p:nvGraphicFramePr>
        <p:xfrm>
          <a:off x="1524000" y="1905000"/>
          <a:ext cx="9144000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289860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0" y="106680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nstanti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43800" y="3810000"/>
            <a:ext cx="2971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Times"/>
              </a:rPr>
              <a:t>0 – 16		2.1 -10.8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3800" y="2819400"/>
            <a:ext cx="289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Times"/>
              </a:rPr>
              <a:t>0 - 12		0.3 - 3.4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43800" y="2133600"/>
            <a:ext cx="2971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Times"/>
              </a:rPr>
              <a:t>0 - 2		0 - 0.08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0" y="5257800"/>
            <a:ext cx="3124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Times"/>
              </a:rPr>
              <a:t>4 – 15 		4.3 - 30.1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96200" y="4648200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Times"/>
              </a:rPr>
              <a:t>0 - 4	            0.2 - 0.9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96200" y="6214646"/>
            <a:ext cx="2971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Times"/>
              </a:rPr>
              <a:t>0 – 4		0.5 -8.8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990600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en-US" sz="2800" dirty="0" err="1"/>
              <a:t>Secuencias</a:t>
            </a:r>
            <a:r>
              <a:rPr lang="en-US" sz="2800" dirty="0"/>
              <a:t> </a:t>
            </a:r>
            <a:r>
              <a:rPr lang="en-US" sz="2800" dirty="0" err="1"/>
              <a:t>recuperadas</a:t>
            </a:r>
            <a:r>
              <a:rPr lang="en-US" sz="2800" dirty="0"/>
              <a:t> </a:t>
            </a:r>
            <a:r>
              <a:rPr lang="en-US" sz="2800" dirty="0" err="1"/>
              <a:t>esan</a:t>
            </a:r>
            <a:r>
              <a:rPr lang="en-US" sz="2800" dirty="0"/>
              <a:t> </a:t>
            </a:r>
            <a:r>
              <a:rPr lang="en-US" sz="2800" dirty="0" err="1"/>
              <a:t>relacionadas</a:t>
            </a:r>
            <a:r>
              <a:rPr lang="en-US" sz="2800" dirty="0"/>
              <a:t> a </a:t>
            </a:r>
            <a:r>
              <a:rPr lang="en-US" sz="2800" dirty="0" err="1"/>
              <a:t>organismos</a:t>
            </a:r>
            <a:r>
              <a:rPr lang="en-US" sz="2800" dirty="0"/>
              <a:t> </a:t>
            </a:r>
            <a:r>
              <a:rPr lang="en-US" sz="2800" dirty="0" err="1"/>
              <a:t>capaces</a:t>
            </a:r>
            <a:r>
              <a:rPr lang="en-US" sz="2800" dirty="0"/>
              <a:t> de reducer </a:t>
            </a:r>
            <a:r>
              <a:rPr lang="en-US" sz="2800" dirty="0" err="1"/>
              <a:t>uranio</a:t>
            </a:r>
            <a:endParaRPr lang="en-US" sz="2800" dirty="0"/>
          </a:p>
        </p:txBody>
      </p:sp>
      <p:sp>
        <p:nvSpPr>
          <p:cNvPr id="11" name="Title 9"/>
          <p:cNvSpPr txBox="1">
            <a:spLocks/>
          </p:cNvSpPr>
          <p:nvPr/>
        </p:nvSpPr>
        <p:spPr>
          <a:xfrm>
            <a:off x="7239000" y="1295400"/>
            <a:ext cx="3429000" cy="304800"/>
          </a:xfrm>
          <a:prstGeom prst="rect">
            <a:avLst/>
          </a:prstGeom>
        </p:spPr>
        <p:txBody>
          <a:bodyPr vert="horz" lIns="0" tIns="45720" r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1600" dirty="0">
                <a:solidFill>
                  <a:srgbClr val="04617B"/>
                </a:solidFill>
                <a:latin typeface="Calibri"/>
              </a:rPr>
              <a:t>Relative abundance in active wells </a:t>
            </a:r>
          </a:p>
        </p:txBody>
      </p:sp>
      <p:sp>
        <p:nvSpPr>
          <p:cNvPr id="12" name="Title 9"/>
          <p:cNvSpPr txBox="1">
            <a:spLocks/>
          </p:cNvSpPr>
          <p:nvPr/>
        </p:nvSpPr>
        <p:spPr>
          <a:xfrm>
            <a:off x="8839200" y="1600200"/>
            <a:ext cx="1828800" cy="381000"/>
          </a:xfrm>
          <a:prstGeom prst="rect">
            <a:avLst/>
          </a:prstGeom>
        </p:spPr>
        <p:txBody>
          <a:bodyPr vert="horz" lIns="0" tIns="45720" r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1600" dirty="0">
                <a:solidFill>
                  <a:srgbClr val="04617B"/>
                </a:solidFill>
                <a:latin typeface="Calibri"/>
              </a:rPr>
              <a:t>Pyrosequencing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5374" y="1752600"/>
            <a:ext cx="5958426" cy="558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itle 9"/>
          <p:cNvSpPr txBox="1">
            <a:spLocks/>
          </p:cNvSpPr>
          <p:nvPr/>
        </p:nvSpPr>
        <p:spPr>
          <a:xfrm>
            <a:off x="7086600" y="1600200"/>
            <a:ext cx="1828800" cy="381000"/>
          </a:xfrm>
          <a:prstGeom prst="rect">
            <a:avLst/>
          </a:prstGeom>
        </p:spPr>
        <p:txBody>
          <a:bodyPr vert="horz" lIns="0" tIns="45720" r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1600" dirty="0">
                <a:solidFill>
                  <a:srgbClr val="04617B"/>
                </a:solidFill>
                <a:latin typeface="Calibri"/>
              </a:rPr>
              <a:t>Clone libraries</a:t>
            </a:r>
          </a:p>
        </p:txBody>
      </p:sp>
    </p:spTree>
    <p:extLst>
      <p:ext uri="{BB962C8B-B14F-4D97-AF65-F5344CB8AC3E}">
        <p14:creationId xmlns:p14="http://schemas.microsoft.com/office/powerpoint/2010/main" val="1994785091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24000" y="341294"/>
            <a:ext cx="9144000" cy="9541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prstClr val="black"/>
                </a:solidFill>
                <a:latin typeface="Constantia"/>
              </a:rPr>
              <a:t>Candidatos</a:t>
            </a:r>
            <a:r>
              <a:rPr lang="en-US" sz="2800" dirty="0">
                <a:solidFill>
                  <a:prstClr val="black"/>
                </a:solidFill>
                <a:latin typeface="Constantia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Constantia"/>
              </a:rPr>
              <a:t>reductores</a:t>
            </a:r>
            <a:r>
              <a:rPr lang="en-US" sz="2800" dirty="0">
                <a:solidFill>
                  <a:prstClr val="black"/>
                </a:solidFill>
                <a:latin typeface="Constantia"/>
              </a:rPr>
              <a:t> de </a:t>
            </a:r>
            <a:r>
              <a:rPr lang="en-US" sz="2800" dirty="0" err="1">
                <a:solidFill>
                  <a:prstClr val="black"/>
                </a:solidFill>
                <a:latin typeface="Constantia"/>
              </a:rPr>
              <a:t>uranio</a:t>
            </a:r>
            <a:r>
              <a:rPr lang="en-US" sz="2800" dirty="0">
                <a:solidFill>
                  <a:prstClr val="black"/>
                </a:solidFill>
                <a:latin typeface="Constantia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Constantia"/>
              </a:rPr>
              <a:t>reaccionan</a:t>
            </a:r>
            <a:r>
              <a:rPr lang="en-US" sz="2800" dirty="0">
                <a:solidFill>
                  <a:prstClr val="black"/>
                </a:solidFill>
                <a:latin typeface="Constantia"/>
              </a:rPr>
              <a:t> a </a:t>
            </a:r>
            <a:r>
              <a:rPr lang="en-US" sz="2800" dirty="0" err="1">
                <a:solidFill>
                  <a:prstClr val="black"/>
                </a:solidFill>
                <a:latin typeface="Constantia"/>
              </a:rPr>
              <a:t>los</a:t>
            </a:r>
            <a:r>
              <a:rPr lang="en-US" sz="2800" dirty="0">
                <a:solidFill>
                  <a:prstClr val="black"/>
                </a:solidFill>
                <a:latin typeface="Constantia"/>
              </a:rPr>
              <a:t> gradients de </a:t>
            </a:r>
            <a:r>
              <a:rPr lang="en-US" sz="2800" dirty="0" err="1">
                <a:solidFill>
                  <a:prstClr val="black"/>
                </a:solidFill>
                <a:latin typeface="Constantia"/>
              </a:rPr>
              <a:t>disponibilidad</a:t>
            </a:r>
            <a:r>
              <a:rPr lang="en-US" sz="2800" dirty="0">
                <a:solidFill>
                  <a:prstClr val="black"/>
                </a:solidFill>
                <a:latin typeface="Constantia"/>
              </a:rPr>
              <a:t> de </a:t>
            </a:r>
            <a:r>
              <a:rPr lang="en-US" sz="2800" dirty="0" err="1">
                <a:solidFill>
                  <a:prstClr val="black"/>
                </a:solidFill>
                <a:latin typeface="Constantia"/>
              </a:rPr>
              <a:t>carbono</a:t>
            </a:r>
            <a:endParaRPr lang="en-US" sz="2800" dirty="0">
              <a:solidFill>
                <a:prstClr val="black"/>
              </a:solidFill>
              <a:latin typeface="Constantia"/>
            </a:endParaRPr>
          </a:p>
        </p:txBody>
      </p:sp>
      <p:graphicFrame>
        <p:nvGraphicFramePr>
          <p:cNvPr id="13" name="Chart 12"/>
          <p:cNvGraphicFramePr/>
          <p:nvPr/>
        </p:nvGraphicFramePr>
        <p:xfrm>
          <a:off x="1524000" y="1447800"/>
          <a:ext cx="8839200" cy="4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524000" y="6096001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Constantia"/>
              </a:rPr>
              <a:t>More  connected wells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10600" y="6096001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Constantia"/>
              </a:rPr>
              <a:t>Least  connected wells</a:t>
            </a:r>
          </a:p>
        </p:txBody>
      </p:sp>
    </p:spTree>
    <p:extLst>
      <p:ext uri="{BB962C8B-B14F-4D97-AF65-F5344CB8AC3E}">
        <p14:creationId xmlns:p14="http://schemas.microsoft.com/office/powerpoint/2010/main" val="40651567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525514"/>
              </p:ext>
            </p:extLst>
          </p:nvPr>
        </p:nvGraphicFramePr>
        <p:xfrm>
          <a:off x="1524000" y="1160681"/>
          <a:ext cx="9144000" cy="5600459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87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Group Rank</a:t>
                      </a:r>
                      <a:endParaRPr lang="en-US" sz="160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Classification</a:t>
                      </a:r>
                      <a:endParaRPr lang="en-US" sz="1600" b="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Closest isolated</a:t>
                      </a:r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in RDP</a:t>
                      </a:r>
                      <a:endParaRPr lang="en-US" sz="160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Similarity to closest isolate</a:t>
                      </a:r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in RDP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(%)</a:t>
                      </a:r>
                      <a:endParaRPr lang="en-US" sz="160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9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01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Desulfosporosinus 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Firmicutes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endParaRPr lang="en-US" sz="1600" b="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Desulfosporosinus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sp. 5apy; AF159120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99.0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02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Desulfosporosinus 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Firmicutes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endParaRPr lang="en-US" sz="1600" b="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Desulfosporosinus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sp. 5apy; AF159120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99.0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03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U. </a:t>
                      </a:r>
                      <a:r>
                        <a:rPr lang="en-US" sz="1100" b="0" i="1" dirty="0" err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Burkholderiales</a:t>
                      </a: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Betaproteobacteria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endParaRPr lang="en-US" sz="1600" b="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 i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Vogesella indigofera</a:t>
                      </a:r>
                      <a:r>
                        <a:rPr lang="es-PE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; ATCC 19706T; AB021385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95.6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04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U.</a:t>
                      </a: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100" b="0" i="1" dirty="0" err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Peptococcaceae</a:t>
                      </a: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Firmicutes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endParaRPr lang="en-US" sz="1600" b="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Anaerobic bacterium Prop2; AY756143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92.7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05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U.</a:t>
                      </a: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100" b="0" i="1" dirty="0" err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Chlamydiales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(</a:t>
                      </a: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Chlamydiae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endParaRPr lang="en-US" sz="1600" b="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Endosymbiont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of </a:t>
                      </a:r>
                      <a:r>
                        <a:rPr lang="en-US" sz="1100" i="1" dirty="0" err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Acanthamoeba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sp. UWC22; AF083616</a:t>
                      </a:r>
                      <a:endParaRPr lang="en-US" sz="160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91.7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06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Desulfosporosinus 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Firmicutes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endParaRPr lang="en-US" sz="1600" b="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Desulfosporosinus 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sp. 5apy; AF159120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98.0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07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Desulfovibrio 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Deltaproteobacteria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endParaRPr lang="en-US" sz="1600" b="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Desulfovibrio </a:t>
                      </a:r>
                      <a:r>
                        <a:rPr lang="en-US" sz="1100" i="1" dirty="0" err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putealis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(T); DSM 16056; AY574979</a:t>
                      </a:r>
                      <a:endParaRPr lang="en-US" sz="160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99.5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79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08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U.</a:t>
                      </a: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Firmicutes</a:t>
                      </a:r>
                      <a:endParaRPr lang="en-US" sz="1600" b="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Clostridium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sp. 9B4; AY554416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92.7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1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09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Desulfovibrio 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Deltaproteobacteria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endParaRPr lang="en-US" sz="1600" b="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Sulfate-reducing bacterium F1-7b; AJ012594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99.5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1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10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U. </a:t>
                      </a: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Bacteria</a:t>
                      </a:r>
                      <a:endParaRPr lang="en-US" sz="1600" b="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0" dirty="0">
                          <a:solidFill>
                            <a:srgbClr val="000000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Novel</a:t>
                      </a:r>
                      <a:r>
                        <a:rPr lang="en-US" sz="1100" i="0" baseline="0" dirty="0">
                          <a:solidFill>
                            <a:srgbClr val="000000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 bacteria</a:t>
                      </a:r>
                      <a:endParaRPr lang="en-US" sz="1600" i="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86.3</a:t>
                      </a:r>
                      <a:endParaRPr lang="en-US" sz="160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1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11</a:t>
                      </a:r>
                      <a:endParaRPr lang="en-US" sz="160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U.</a:t>
                      </a: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BRC1</a:t>
                      </a:r>
                      <a:endParaRPr lang="en-US" sz="1600" b="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0" dirty="0">
                          <a:solidFill>
                            <a:srgbClr val="000000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Novel</a:t>
                      </a:r>
                      <a:r>
                        <a:rPr lang="en-US" sz="1100" i="0" baseline="0" dirty="0">
                          <a:solidFill>
                            <a:srgbClr val="000000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 bacteria</a:t>
                      </a:r>
                      <a:endParaRPr lang="en-US" sz="1600" i="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82.8</a:t>
                      </a:r>
                      <a:endParaRPr lang="en-US" sz="160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1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12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U.</a:t>
                      </a: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Betaproteobacteria</a:t>
                      </a:r>
                      <a:endParaRPr lang="en-US" sz="1600" b="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Thauera 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sp. R-28312; AM084110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99.0</a:t>
                      </a:r>
                      <a:endParaRPr lang="en-US" sz="160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38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13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Anaeromyxobacter 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Deltaproteobacteria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endParaRPr lang="en-US" sz="1600" b="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Anaeromyxobacter </a:t>
                      </a:r>
                      <a:r>
                        <a:rPr lang="en-US" sz="1100" i="1" dirty="0" err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dehalogenans</a:t>
                      </a:r>
                      <a:r>
                        <a:rPr lang="en-US" sz="110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(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T); 2CP-1; ATCC BAA-258; AF382396</a:t>
                      </a:r>
                      <a:endParaRPr lang="en-US" sz="160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96.1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71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14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U.</a:t>
                      </a: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100" b="0" i="1" dirty="0" err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Alphaproteobacteria</a:t>
                      </a:r>
                      <a:endParaRPr lang="en-US" sz="1600" b="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Endosymbiont of </a:t>
                      </a:r>
                      <a:r>
                        <a:rPr lang="en-US" sz="1100" i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Acanthamoeba polyphaga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; AF132138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90.2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71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15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U.</a:t>
                      </a: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Betaproteobacteria</a:t>
                      </a:r>
                      <a:endParaRPr lang="en-US" sz="1600" b="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 dirty="0" err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Gallionella</a:t>
                      </a:r>
                      <a:r>
                        <a:rPr lang="en-US" sz="110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100" i="1" dirty="0" err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ferruginea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subsp. </a:t>
                      </a:r>
                      <a:r>
                        <a:rPr lang="en-US" sz="1100" i="1" dirty="0" err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capsiferriformans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; DQ386262</a:t>
                      </a:r>
                      <a:endParaRPr lang="en-US" sz="160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96.6</a:t>
                      </a:r>
                      <a:endParaRPr lang="en-US" sz="160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524000" y="-76200"/>
            <a:ext cx="914400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prstClr val="black"/>
                </a:solidFill>
                <a:latin typeface="Calibri"/>
              </a:rPr>
              <a:t>Indicadores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 del </a:t>
            </a:r>
            <a:r>
              <a:rPr lang="en-US" sz="2800" dirty="0" err="1">
                <a:solidFill>
                  <a:prstClr val="black"/>
                </a:solidFill>
                <a:latin typeface="Calibri"/>
              </a:rPr>
              <a:t>grupo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 H </a:t>
            </a:r>
            <a:r>
              <a:rPr lang="en-US" sz="2800" dirty="0" err="1">
                <a:solidFill>
                  <a:prstClr val="black"/>
                </a:solidFill>
                <a:latin typeface="Calibri"/>
              </a:rPr>
              <a:t>estan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Calibri"/>
              </a:rPr>
              <a:t>relacionados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 a</a:t>
            </a:r>
          </a:p>
          <a:p>
            <a:pPr algn="ctr"/>
            <a:r>
              <a:rPr lang="en-US" sz="28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Calibri"/>
              </a:rPr>
              <a:t>reductores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 de </a:t>
            </a:r>
            <a:r>
              <a:rPr lang="en-US" sz="2800" dirty="0" err="1">
                <a:solidFill>
                  <a:prstClr val="black"/>
                </a:solidFill>
                <a:latin typeface="Calibri"/>
              </a:rPr>
              <a:t>uranio</a:t>
            </a:r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25599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235" y="36499"/>
            <a:ext cx="8126118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524000" y="2276913"/>
            <a:ext cx="914400" cy="411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" name="Title 6"/>
          <p:cNvSpPr txBox="1">
            <a:spLocks/>
          </p:cNvSpPr>
          <p:nvPr/>
        </p:nvSpPr>
        <p:spPr>
          <a:xfrm>
            <a:off x="6814127" y="3128629"/>
            <a:ext cx="3948874" cy="2438400"/>
          </a:xfrm>
          <a:prstGeom prst="rect">
            <a:avLst/>
          </a:prstGeom>
        </p:spPr>
        <p:txBody>
          <a:bodyPr vert="horz" lIns="82945" tIns="41473" rIns="82945" bIns="41473" rtlCol="0" anchor="ctr">
            <a:noAutofit/>
          </a:bodyPr>
          <a:lstStyle>
            <a:lvl1pPr algn="ctr" defTabSz="829452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AU" sz="2000" dirty="0" err="1">
                <a:solidFill>
                  <a:prstClr val="black"/>
                </a:solidFill>
                <a:effectLst/>
                <a:latin typeface="Helvetica Neue" panose="02000503000000020004" pitchFamily="2"/>
              </a:rPr>
              <a:t>Diseño</a:t>
            </a:r>
            <a:r>
              <a:rPr lang="en-AU" sz="2000" dirty="0">
                <a:solidFill>
                  <a:prstClr val="black"/>
                </a:solidFill>
                <a:effectLst/>
                <a:latin typeface="Helvetica Neue" panose="02000503000000020004" pitchFamily="2"/>
              </a:rPr>
              <a:t> de </a:t>
            </a:r>
            <a:r>
              <a:rPr lang="en-AU" sz="2000" dirty="0" err="1">
                <a:solidFill>
                  <a:prstClr val="black"/>
                </a:solidFill>
                <a:effectLst/>
                <a:latin typeface="Helvetica Neue" panose="02000503000000020004" pitchFamily="2"/>
              </a:rPr>
              <a:t>bloques</a:t>
            </a:r>
            <a:r>
              <a:rPr lang="en-AU" sz="2000" dirty="0">
                <a:solidFill>
                  <a:prstClr val="black"/>
                </a:solidFill>
                <a:effectLst/>
                <a:latin typeface="Helvetica Neue" panose="02000503000000020004" pitchFamily="2"/>
              </a:rPr>
              <a:t> </a:t>
            </a:r>
            <a:r>
              <a:rPr lang="en-AU" sz="2000" dirty="0" err="1">
                <a:solidFill>
                  <a:prstClr val="black"/>
                </a:solidFill>
                <a:effectLst/>
                <a:latin typeface="Helvetica Neue" panose="02000503000000020004" pitchFamily="2"/>
              </a:rPr>
              <a:t>anidados</a:t>
            </a:r>
            <a:endParaRPr lang="en-AU" sz="2000" dirty="0">
              <a:solidFill>
                <a:prstClr val="black"/>
              </a:solidFill>
              <a:effectLst/>
              <a:latin typeface="Helvetica Neue" panose="02000503000000020004" pitchFamily="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prstClr val="black"/>
                </a:solidFill>
                <a:effectLst/>
                <a:latin typeface="Helvetica Neue" panose="02000503000000020004" pitchFamily="2"/>
              </a:rPr>
              <a:t>Bosques naturales </a:t>
            </a:r>
            <a:r>
              <a:rPr lang="en-AU" sz="2000" dirty="0" err="1">
                <a:solidFill>
                  <a:prstClr val="black"/>
                </a:solidFill>
                <a:effectLst/>
                <a:latin typeface="Helvetica Neue" panose="02000503000000020004" pitchFamily="2"/>
              </a:rPr>
              <a:t>convertidos</a:t>
            </a:r>
            <a:r>
              <a:rPr lang="en-AU" sz="2000" dirty="0">
                <a:solidFill>
                  <a:prstClr val="black"/>
                </a:solidFill>
                <a:effectLst/>
                <a:latin typeface="Helvetica Neue" panose="02000503000000020004" pitchFamily="2"/>
              </a:rPr>
              <a:t> </a:t>
            </a:r>
            <a:r>
              <a:rPr lang="en-AU" sz="2000" dirty="0" err="1">
                <a:solidFill>
                  <a:prstClr val="black"/>
                </a:solidFill>
                <a:effectLst/>
                <a:latin typeface="Helvetica Neue" panose="02000503000000020004" pitchFamily="2"/>
              </a:rPr>
              <a:t>en</a:t>
            </a:r>
            <a:r>
              <a:rPr lang="en-AU" sz="2000" dirty="0">
                <a:solidFill>
                  <a:prstClr val="black"/>
                </a:solidFill>
                <a:effectLst/>
                <a:latin typeface="Helvetica Neue" panose="02000503000000020004" pitchFamily="2"/>
              </a:rPr>
              <a:t> </a:t>
            </a:r>
            <a:r>
              <a:rPr lang="en-AU" sz="2000" dirty="0" err="1">
                <a:solidFill>
                  <a:prstClr val="black"/>
                </a:solidFill>
                <a:effectLst/>
                <a:latin typeface="Helvetica Neue" panose="02000503000000020004" pitchFamily="2"/>
              </a:rPr>
              <a:t>pastizales</a:t>
            </a:r>
            <a:endParaRPr lang="en-AU" sz="2000" dirty="0">
              <a:solidFill>
                <a:prstClr val="black"/>
              </a:solidFill>
              <a:effectLst/>
              <a:latin typeface="Helvetica Neue" panose="02000503000000020004" pitchFamily="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AU" sz="2000" dirty="0" err="1">
                <a:solidFill>
                  <a:prstClr val="black"/>
                </a:solidFill>
                <a:effectLst/>
                <a:latin typeface="Helvetica Neue" panose="02000503000000020004" pitchFamily="2"/>
              </a:rPr>
              <a:t>Analisis</a:t>
            </a:r>
            <a:r>
              <a:rPr lang="en-AU" sz="2000" dirty="0">
                <a:solidFill>
                  <a:prstClr val="black"/>
                </a:solidFill>
                <a:effectLst/>
                <a:latin typeface="Helvetica Neue" panose="02000503000000020004" pitchFamily="2"/>
              </a:rPr>
              <a:t> de </a:t>
            </a:r>
            <a:r>
              <a:rPr lang="en-AU" sz="2000" dirty="0" err="1">
                <a:solidFill>
                  <a:prstClr val="black"/>
                </a:solidFill>
                <a:effectLst/>
                <a:latin typeface="Helvetica Neue" panose="02000503000000020004" pitchFamily="2"/>
              </a:rPr>
              <a:t>diversidad</a:t>
            </a:r>
            <a:r>
              <a:rPr lang="en-AU" sz="2000" dirty="0">
                <a:solidFill>
                  <a:prstClr val="black"/>
                </a:solidFill>
                <a:effectLst/>
                <a:latin typeface="Helvetica Neue" panose="02000503000000020004" pitchFamily="2"/>
              </a:rPr>
              <a:t> de </a:t>
            </a:r>
            <a:r>
              <a:rPr lang="en-AU" sz="2000" dirty="0" err="1">
                <a:solidFill>
                  <a:prstClr val="black"/>
                </a:solidFill>
                <a:effectLst/>
                <a:latin typeface="Helvetica Neue" panose="02000503000000020004" pitchFamily="2"/>
              </a:rPr>
              <a:t>ARNr</a:t>
            </a:r>
            <a:r>
              <a:rPr lang="en-AU" sz="2000" dirty="0">
                <a:solidFill>
                  <a:prstClr val="black"/>
                </a:solidFill>
                <a:effectLst/>
                <a:latin typeface="Helvetica Neue" panose="02000503000000020004" pitchFamily="2"/>
              </a:rPr>
              <a:t> </a:t>
            </a:r>
            <a:r>
              <a:rPr lang="en-AU" sz="2000" dirty="0" err="1">
                <a:solidFill>
                  <a:prstClr val="black"/>
                </a:solidFill>
                <a:effectLst/>
                <a:latin typeface="Helvetica Neue" panose="02000503000000020004" pitchFamily="2"/>
              </a:rPr>
              <a:t>usando</a:t>
            </a:r>
            <a:r>
              <a:rPr lang="en-AU" sz="2000" dirty="0">
                <a:solidFill>
                  <a:prstClr val="black"/>
                </a:solidFill>
                <a:effectLst/>
                <a:latin typeface="Helvetica Neue" panose="02000503000000020004" pitchFamily="2"/>
              </a:rPr>
              <a:t> </a:t>
            </a:r>
            <a:r>
              <a:rPr lang="en-AU" sz="2000" dirty="0" err="1">
                <a:solidFill>
                  <a:prstClr val="black"/>
                </a:solidFill>
                <a:effectLst/>
                <a:latin typeface="Helvetica Neue" panose="02000503000000020004" pitchFamily="2"/>
              </a:rPr>
              <a:t>secuenciamiento</a:t>
            </a:r>
            <a:r>
              <a:rPr lang="en-AU" sz="2000" dirty="0">
                <a:solidFill>
                  <a:prstClr val="black"/>
                </a:solidFill>
                <a:effectLst/>
                <a:latin typeface="Helvetica Neue" panose="02000503000000020004" pitchFamily="2"/>
              </a:rPr>
              <a:t> con 454 </a:t>
            </a:r>
            <a:r>
              <a:rPr lang="en-AU" sz="2000" dirty="0" err="1">
                <a:solidFill>
                  <a:prstClr val="black"/>
                </a:solidFill>
                <a:effectLst/>
                <a:latin typeface="Helvetica Neue" panose="02000503000000020004" pitchFamily="2"/>
              </a:rPr>
              <a:t>procesado</a:t>
            </a:r>
            <a:r>
              <a:rPr lang="en-AU" sz="2000" dirty="0">
                <a:solidFill>
                  <a:prstClr val="black"/>
                </a:solidFill>
                <a:effectLst/>
                <a:latin typeface="Helvetica Neue" panose="02000503000000020004" pitchFamily="2"/>
              </a:rPr>
              <a:t> </a:t>
            </a:r>
            <a:r>
              <a:rPr lang="en-AU" sz="2000" dirty="0" err="1">
                <a:solidFill>
                  <a:prstClr val="black"/>
                </a:solidFill>
                <a:effectLst/>
                <a:latin typeface="Helvetica Neue" panose="02000503000000020004" pitchFamily="2"/>
              </a:rPr>
              <a:t>en</a:t>
            </a:r>
            <a:r>
              <a:rPr lang="en-AU" sz="2000" dirty="0">
                <a:solidFill>
                  <a:prstClr val="black"/>
                </a:solidFill>
                <a:effectLst/>
                <a:latin typeface="Helvetica Neue" panose="02000503000000020004" pitchFamily="2"/>
              </a:rPr>
              <a:t> MOTHUR y RDP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952" y="2676467"/>
            <a:ext cx="3948875" cy="3315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4566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noProof="0" dirty="0"/>
              <a:t>Preguntas frecuentes en la Ecología microbiana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PE" noProof="0" dirty="0"/>
              <a:t>¿Cuántas especias hay en mi muestra?</a:t>
            </a:r>
          </a:p>
          <a:p>
            <a:r>
              <a:rPr lang="es-PE" noProof="0" dirty="0"/>
              <a:t>¿Cuál es la diversidad de mi muestra?</a:t>
            </a:r>
          </a:p>
          <a:p>
            <a:r>
              <a:rPr lang="es-PE" noProof="0" dirty="0"/>
              <a:t>¿Como está estructurada la comunidad microbiana?</a:t>
            </a:r>
          </a:p>
          <a:p>
            <a:r>
              <a:rPr lang="es-PE" noProof="0" dirty="0"/>
              <a:t>¿Qué tan novedosos son mis organismos?</a:t>
            </a:r>
          </a:p>
          <a:p>
            <a:r>
              <a:rPr lang="es-PE" noProof="0" dirty="0"/>
              <a:t>¿Dónde se han encontrado antes a estos organismos?</a:t>
            </a:r>
          </a:p>
          <a:p>
            <a:r>
              <a:rPr lang="es-PE" noProof="0" dirty="0"/>
              <a:t>¿Qué tan similares son las comunidades de mis muestras?</a:t>
            </a:r>
          </a:p>
          <a:p>
            <a:r>
              <a:rPr lang="es-PE" noProof="0" dirty="0"/>
              <a:t>¿Como cambian las comunidades a través de este gradiente ambiental? </a:t>
            </a:r>
          </a:p>
          <a:p>
            <a:r>
              <a:rPr lang="es-PE" noProof="0" dirty="0"/>
              <a:t>¿Hay diferencias entre las comunidades de los tratamientos, X, Y, Z?</a:t>
            </a:r>
          </a:p>
          <a:p>
            <a:r>
              <a:rPr lang="es-PE" noProof="0" dirty="0"/>
              <a:t>¿Qué organismos diferencian a los grupos A y B?</a:t>
            </a:r>
          </a:p>
          <a:p>
            <a:r>
              <a:rPr lang="es-PE" noProof="0" dirty="0"/>
              <a:t>¿Qué funciones cumplen los microorganismos de mi muestra?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PE" noProof="0" dirty="0"/>
              <a:t>Conversión a agricultura afecta la composición de la comunidad</a:t>
            </a: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1447800"/>
            <a:ext cx="3718869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692" y="1591606"/>
            <a:ext cx="432435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934200" y="1905000"/>
            <a:ext cx="1476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b="1" dirty="0">
                <a:solidFill>
                  <a:prstClr val="black"/>
                </a:solidFill>
                <a:latin typeface="Helvetica Neue" panose="02000503000000020004" pitchFamily="2"/>
              </a:rPr>
              <a:t>Forest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10600" y="4114800"/>
            <a:ext cx="1533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Helvetica Neue" panose="02000503000000020004" pitchFamily="2"/>
              </a:rPr>
              <a:t>Pasture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8401" y="5265004"/>
            <a:ext cx="3978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>
                <a:solidFill>
                  <a:prstClr val="black"/>
                </a:solidFill>
                <a:latin typeface="Calibri"/>
              </a:rPr>
              <a:t>NMDS using</a:t>
            </a:r>
          </a:p>
          <a:p>
            <a:pPr algn="ctr"/>
            <a:r>
              <a:rPr lang="en-AU" sz="2400" b="1" dirty="0">
                <a:solidFill>
                  <a:prstClr val="black"/>
                </a:solidFill>
                <a:latin typeface="Calibri"/>
              </a:rPr>
              <a:t> Bray-Curtis distances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03896" y="5253849"/>
            <a:ext cx="397827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>
                <a:solidFill>
                  <a:prstClr val="black"/>
                </a:solidFill>
                <a:latin typeface="Calibri"/>
              </a:rPr>
              <a:t>Classification using representative sequences</a:t>
            </a:r>
          </a:p>
        </p:txBody>
      </p:sp>
    </p:spTree>
    <p:extLst>
      <p:ext uri="{BB962C8B-B14F-4D97-AF65-F5344CB8AC3E}">
        <p14:creationId xmlns:p14="http://schemas.microsoft.com/office/powerpoint/2010/main" val="3226058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PE" noProof="0" dirty="0"/>
              <a:t>La conversión incrementa la riqueza de las comunidades </a:t>
            </a:r>
            <a:br>
              <a:rPr lang="es-PE" noProof="0" dirty="0"/>
            </a:br>
            <a:r>
              <a:rPr lang="es-PE" noProof="0" dirty="0"/>
              <a:t>y aumenta su similitud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752600"/>
            <a:ext cx="32004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752601"/>
            <a:ext cx="3067050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25870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57400" y="1396658"/>
            <a:ext cx="8461010" cy="4013542"/>
            <a:chOff x="457200" y="-579146"/>
            <a:chExt cx="8386134" cy="3733673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717"/>
            <a:stretch/>
          </p:blipFill>
          <p:spPr bwMode="auto">
            <a:xfrm>
              <a:off x="457200" y="152400"/>
              <a:ext cx="8386134" cy="3002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287982" y="-531570"/>
              <a:ext cx="3581400" cy="429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prstClr val="black"/>
                  </a:solidFill>
                  <a:latin typeface="Calibri"/>
                </a:rPr>
                <a:t>Forest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869383" y="-579146"/>
              <a:ext cx="3581400" cy="429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prstClr val="black"/>
                  </a:solidFill>
                  <a:latin typeface="Calibri"/>
                </a:rPr>
                <a:t>Pasture</a:t>
              </a: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PE" noProof="0" dirty="0"/>
              <a:t>La conversión a la agricultura homogeniza las comunidades</a:t>
            </a:r>
          </a:p>
        </p:txBody>
      </p:sp>
    </p:spTree>
    <p:extLst>
      <p:ext uri="{BB962C8B-B14F-4D97-AF65-F5344CB8AC3E}">
        <p14:creationId xmlns:p14="http://schemas.microsoft.com/office/powerpoint/2010/main" val="39265588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erson's body&#10;&#10;Description automatically generated with low confidence">
            <a:extLst>
              <a:ext uri="{FF2B5EF4-FFF2-40B4-BE49-F238E27FC236}">
                <a16:creationId xmlns:a16="http://schemas.microsoft.com/office/drawing/2014/main" id="{1C5EEFE1-E6FC-72EE-E9A3-7B7159826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281" y="0"/>
            <a:ext cx="7367437" cy="620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8573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E" noProof="0" dirty="0"/>
              <a:t>El microbioma intestinal difiere en pacientes con enfermedad inflamatoria intestinal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667000" y="1676400"/>
            <a:ext cx="2743200" cy="457200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s-PE" noProof="0" dirty="0"/>
              <a:t>Bacteria</a:t>
            </a:r>
          </a:p>
        </p:txBody>
      </p:sp>
      <p:pic>
        <p:nvPicPr>
          <p:cNvPr id="4" name="Picture 4" descr="E:\Libraries\Dropbox\healthy_gut\datasets\Sokol_2016\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2209800"/>
            <a:ext cx="3796524" cy="4251364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7010400" y="1676400"/>
            <a:ext cx="2743200" cy="45720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320040" indent="-320040" algn="ctr">
              <a:spcBef>
                <a:spcPts val="700"/>
              </a:spcBef>
              <a:buClr>
                <a:schemeClr val="accent2"/>
              </a:buClr>
              <a:buSzPct val="60000"/>
              <a:defRPr/>
            </a:pPr>
            <a:r>
              <a:rPr lang="en-US" sz="3200" dirty="0">
                <a:solidFill>
                  <a:schemeClr val="accent2"/>
                </a:solidFill>
              </a:rPr>
              <a:t>Fungi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95800" y="6486809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Sokol</a:t>
            </a:r>
            <a:r>
              <a:rPr lang="en-US" dirty="0"/>
              <a:t> </a:t>
            </a:r>
            <a:r>
              <a:rPr lang="en-US" i="1" dirty="0"/>
              <a:t>et al.</a:t>
            </a:r>
            <a:r>
              <a:rPr lang="en-US" dirty="0"/>
              <a:t>, 2016.</a:t>
            </a:r>
            <a:r>
              <a:rPr lang="en-US" i="1" dirty="0"/>
              <a:t> Gut</a:t>
            </a:r>
            <a:r>
              <a:rPr lang="en-US" dirty="0"/>
              <a:t> (0):1-10</a:t>
            </a:r>
          </a:p>
        </p:txBody>
      </p:sp>
      <p:pic>
        <p:nvPicPr>
          <p:cNvPr id="3074" name="Picture 2" descr="C:\Users\erick\Documents\UBC\Microbiome Insights\presentations\sokol_fungi.jpg"/>
          <p:cNvPicPr>
            <a:picLocks noChangeAspect="1" noChangeArrowheads="1"/>
          </p:cNvPicPr>
          <p:nvPr/>
        </p:nvPicPr>
        <p:blipFill>
          <a:blip r:embed="rId4" cstate="print"/>
          <a:srcRect b="2666"/>
          <a:stretch>
            <a:fillRect/>
          </a:stretch>
        </p:blipFill>
        <p:spPr bwMode="auto">
          <a:xfrm>
            <a:off x="6248400" y="2519458"/>
            <a:ext cx="3886200" cy="36384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28244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noProof="0" dirty="0"/>
              <a:t>Preguntas frecuentes en la Ecología microbiana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PE" noProof="0" dirty="0"/>
              <a:t>¿Cuántas especias hay en mi muestra? </a:t>
            </a:r>
            <a:r>
              <a:rPr lang="es-PE" noProof="0" dirty="0">
                <a:solidFill>
                  <a:schemeClr val="tx2"/>
                </a:solidFill>
              </a:rPr>
              <a:t>(Alpha)</a:t>
            </a:r>
          </a:p>
          <a:p>
            <a:r>
              <a:rPr lang="es-PE" noProof="0" dirty="0"/>
              <a:t>¿Cuál es la diversidad de mi muestra?</a:t>
            </a:r>
            <a:r>
              <a:rPr lang="es-PE" noProof="0" dirty="0">
                <a:solidFill>
                  <a:schemeClr val="tx2"/>
                </a:solidFill>
              </a:rPr>
              <a:t> (Alpha)</a:t>
            </a:r>
            <a:endParaRPr lang="es-PE" noProof="0" dirty="0"/>
          </a:p>
          <a:p>
            <a:r>
              <a:rPr lang="es-PE" noProof="0" dirty="0"/>
              <a:t>¿Como está estructurada la comunidad microbiana? </a:t>
            </a:r>
            <a:r>
              <a:rPr lang="es-PE" noProof="0" dirty="0">
                <a:solidFill>
                  <a:schemeClr val="tx2"/>
                </a:solidFill>
              </a:rPr>
              <a:t>(Alpha)</a:t>
            </a:r>
            <a:endParaRPr lang="es-PE" noProof="0" dirty="0"/>
          </a:p>
          <a:p>
            <a:r>
              <a:rPr lang="es-PE" noProof="0" dirty="0"/>
              <a:t>¿Qué tan novedosos son mis organismos? </a:t>
            </a:r>
            <a:r>
              <a:rPr lang="es-PE" noProof="0" dirty="0">
                <a:solidFill>
                  <a:schemeClr val="accent6">
                    <a:lumMod val="75000"/>
                  </a:schemeClr>
                </a:solidFill>
              </a:rPr>
              <a:t>(Bases de datos)</a:t>
            </a:r>
          </a:p>
          <a:p>
            <a:r>
              <a:rPr lang="es-PE" noProof="0" dirty="0"/>
              <a:t>¿Dónde se han encontrado antes a estos organismos? </a:t>
            </a:r>
            <a:r>
              <a:rPr lang="es-PE" noProof="0" dirty="0">
                <a:solidFill>
                  <a:schemeClr val="accent6">
                    <a:lumMod val="75000"/>
                  </a:schemeClr>
                </a:solidFill>
              </a:rPr>
              <a:t>(Bases de datos)</a:t>
            </a:r>
            <a:endParaRPr lang="es-PE" noProof="0" dirty="0"/>
          </a:p>
          <a:p>
            <a:r>
              <a:rPr lang="es-PE" noProof="0" dirty="0"/>
              <a:t>¿Qué tan similares son las comunidades de mis muestras? </a:t>
            </a:r>
            <a:r>
              <a:rPr lang="es-PE" noProof="0" dirty="0">
                <a:solidFill>
                  <a:srgbClr val="FF3300"/>
                </a:solidFill>
              </a:rPr>
              <a:t>(Beta, ordenaciones)</a:t>
            </a:r>
          </a:p>
          <a:p>
            <a:r>
              <a:rPr lang="es-PE" noProof="0" dirty="0"/>
              <a:t>¿Como cambian las comunidades a través de este gradiente ambiental? </a:t>
            </a:r>
            <a:r>
              <a:rPr lang="es-PE" noProof="0" dirty="0">
                <a:solidFill>
                  <a:srgbClr val="FF3300"/>
                </a:solidFill>
              </a:rPr>
              <a:t>(Beta, ordenaciones CCA, RDA)</a:t>
            </a:r>
            <a:endParaRPr lang="es-PE" noProof="0" dirty="0"/>
          </a:p>
          <a:p>
            <a:r>
              <a:rPr lang="es-PE" noProof="0" dirty="0"/>
              <a:t>¿Hay diferencias entre las comunidades de los tratamientos, X, Y, Z? </a:t>
            </a:r>
            <a:r>
              <a:rPr lang="es-PE" noProof="0" dirty="0">
                <a:solidFill>
                  <a:srgbClr val="FF3300"/>
                </a:solidFill>
              </a:rPr>
              <a:t>(Beta, PERMANOVA)</a:t>
            </a:r>
          </a:p>
          <a:p>
            <a:r>
              <a:rPr lang="es-PE" noProof="0" dirty="0"/>
              <a:t>¿Qué organismos diferencian a los grupos A y B? </a:t>
            </a:r>
            <a:r>
              <a:rPr lang="es-PE" noProof="0" dirty="0">
                <a:solidFill>
                  <a:schemeClr val="accent2"/>
                </a:solidFill>
              </a:rPr>
              <a:t>(Análisis abundancia diferencial, especies indicadoras)</a:t>
            </a:r>
          </a:p>
          <a:p>
            <a:r>
              <a:rPr lang="es-PE" noProof="0" dirty="0"/>
              <a:t>¿Qué funciones cumplen los microorganismos de mi muestra? </a:t>
            </a:r>
            <a:r>
              <a:rPr lang="es-PE" noProof="0" dirty="0">
                <a:solidFill>
                  <a:srgbClr val="7030A0"/>
                </a:solidFill>
              </a:rPr>
              <a:t>(</a:t>
            </a:r>
            <a:r>
              <a:rPr lang="es-PE" noProof="0" dirty="0" err="1">
                <a:solidFill>
                  <a:srgbClr val="7030A0"/>
                </a:solidFill>
              </a:rPr>
              <a:t>Metagenomica</a:t>
            </a:r>
            <a:r>
              <a:rPr lang="es-PE" noProof="0" dirty="0">
                <a:solidFill>
                  <a:srgbClr val="7030A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803132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0" y="4572000"/>
            <a:ext cx="9144000" cy="2286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2400" dirty="0"/>
              <a:t>Análisis general para datos multivariados</a:t>
            </a:r>
            <a:endParaRPr lang="es-PE" sz="2400" noProof="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1066801"/>
            <a:ext cx="7478229" cy="559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0DBBF9F-3B1F-06A6-49DD-C6DD95C4B094}"/>
              </a:ext>
            </a:extLst>
          </p:cNvPr>
          <p:cNvSpPr/>
          <p:nvPr/>
        </p:nvSpPr>
        <p:spPr>
          <a:xfrm>
            <a:off x="1911927" y="4969164"/>
            <a:ext cx="8279943" cy="2399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C3ED97-4E89-A7D8-C746-37A0F310E835}"/>
              </a:ext>
            </a:extLst>
          </p:cNvPr>
          <p:cNvSpPr/>
          <p:nvPr/>
        </p:nvSpPr>
        <p:spPr>
          <a:xfrm>
            <a:off x="5906426" y="1066800"/>
            <a:ext cx="4461164" cy="5593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14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82517-0E56-6D80-C182-5B0E5BAF8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Resumen</a:t>
            </a:r>
            <a:r>
              <a:rPr lang="en-US" dirty="0"/>
              <a:t>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31C38-9256-18B2-4A2F-B308964B404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Análisis</a:t>
            </a:r>
            <a:r>
              <a:rPr lang="en-US" dirty="0"/>
              <a:t> de </a:t>
            </a:r>
            <a:r>
              <a:rPr lang="en-US" dirty="0" err="1"/>
              <a:t>diversidad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evaluar</a:t>
            </a:r>
            <a:r>
              <a:rPr lang="en-US" dirty="0"/>
              <a:t> la </a:t>
            </a:r>
            <a:r>
              <a:rPr lang="en-US" dirty="0" err="1"/>
              <a:t>diversidad</a:t>
            </a:r>
            <a:r>
              <a:rPr lang="en-US" dirty="0"/>
              <a:t> de </a:t>
            </a:r>
            <a:r>
              <a:rPr lang="en-US" dirty="0" err="1"/>
              <a:t>comunidades</a:t>
            </a:r>
            <a:r>
              <a:rPr lang="en-US" dirty="0"/>
              <a:t>, </a:t>
            </a:r>
            <a:r>
              <a:rPr lang="en-US" dirty="0" err="1"/>
              <a:t>compararlas</a:t>
            </a:r>
            <a:r>
              <a:rPr lang="en-US" dirty="0"/>
              <a:t>, y </a:t>
            </a:r>
            <a:r>
              <a:rPr lang="en-US" dirty="0" err="1"/>
              <a:t>probar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existen</a:t>
            </a:r>
            <a:r>
              <a:rPr lang="en-US" dirty="0"/>
              <a:t> </a:t>
            </a:r>
            <a:r>
              <a:rPr lang="en-US" dirty="0" err="1"/>
              <a:t>diferencias</a:t>
            </a:r>
            <a:r>
              <a:rPr lang="en-US" dirty="0"/>
              <a:t> entre </a:t>
            </a:r>
            <a:r>
              <a:rPr lang="en-US" dirty="0" err="1"/>
              <a:t>ellas</a:t>
            </a:r>
            <a:r>
              <a:rPr lang="en-US" dirty="0"/>
              <a:t>, o para sus </a:t>
            </a:r>
            <a:r>
              <a:rPr lang="en-US" dirty="0" err="1"/>
              <a:t>miembros</a:t>
            </a:r>
            <a:r>
              <a:rPr lang="en-US" dirty="0"/>
              <a:t>, que </a:t>
            </a:r>
            <a:r>
              <a:rPr lang="en-US" dirty="0" err="1"/>
              <a:t>dependen</a:t>
            </a:r>
            <a:r>
              <a:rPr lang="en-US" dirty="0"/>
              <a:t> de </a:t>
            </a:r>
            <a:r>
              <a:rPr lang="en-US" dirty="0" err="1"/>
              <a:t>otras</a:t>
            </a:r>
            <a:r>
              <a:rPr lang="en-US" dirty="0"/>
              <a:t> variables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CA0EB-6F46-0EAE-5317-F13B992DC45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/>
              <a:t>Diversidad</a:t>
            </a:r>
            <a:r>
              <a:rPr lang="en-US" dirty="0"/>
              <a:t> alfa = </a:t>
            </a:r>
            <a:r>
              <a:rPr lang="en-US" dirty="0" err="1"/>
              <a:t>dentro</a:t>
            </a:r>
            <a:r>
              <a:rPr lang="en-US" dirty="0"/>
              <a:t> </a:t>
            </a:r>
            <a:r>
              <a:rPr lang="en-US" dirty="0" err="1"/>
              <a:t>comunidad</a:t>
            </a:r>
            <a:endParaRPr lang="en-US" dirty="0"/>
          </a:p>
          <a:p>
            <a:r>
              <a:rPr lang="en-US" dirty="0" err="1"/>
              <a:t>Diversida</a:t>
            </a:r>
            <a:r>
              <a:rPr lang="en-US" dirty="0"/>
              <a:t> Beta = Entre </a:t>
            </a:r>
            <a:r>
              <a:rPr lang="en-US" dirty="0" err="1"/>
              <a:t>comunidades</a:t>
            </a:r>
            <a:endParaRPr lang="en-US" dirty="0"/>
          </a:p>
          <a:p>
            <a:r>
              <a:rPr lang="en-US" dirty="0" err="1"/>
              <a:t>Ordenaciones</a:t>
            </a:r>
            <a:r>
              <a:rPr lang="en-US" dirty="0"/>
              <a:t>, forma </a:t>
            </a:r>
            <a:r>
              <a:rPr lang="en-US" dirty="0" err="1"/>
              <a:t>gráfica</a:t>
            </a:r>
            <a:r>
              <a:rPr lang="en-US" dirty="0"/>
              <a:t> que resume </a:t>
            </a:r>
            <a:r>
              <a:rPr lang="en-US" dirty="0" err="1"/>
              <a:t>similaridad</a:t>
            </a:r>
            <a:r>
              <a:rPr lang="en-US" dirty="0"/>
              <a:t> entre </a:t>
            </a:r>
            <a:r>
              <a:rPr lang="en-US" dirty="0" err="1"/>
              <a:t>muestras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2072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82517-0E56-6D80-C182-5B0E5BAF8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Preguntas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31C38-9256-18B2-4A2F-B308964B404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CA0EB-6F46-0EAE-5317-F13B992DC45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488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err="1"/>
              <a:t>Nuevos</a:t>
            </a:r>
            <a:r>
              <a:rPr lang="en-AU" dirty="0"/>
              <a:t> </a:t>
            </a:r>
            <a:r>
              <a:rPr lang="en-AU" dirty="0" err="1"/>
              <a:t>metodos</a:t>
            </a:r>
            <a:r>
              <a:rPr lang="en-AU" dirty="0"/>
              <a:t> – </a:t>
            </a:r>
            <a:r>
              <a:rPr lang="en-AU" dirty="0" err="1"/>
              <a:t>Secuenciamiento</a:t>
            </a:r>
            <a:r>
              <a:rPr lang="en-AU" dirty="0"/>
              <a:t> con </a:t>
            </a:r>
            <a:r>
              <a:rPr lang="en-AU" dirty="0" err="1"/>
              <a:t>lecturas</a:t>
            </a:r>
            <a:r>
              <a:rPr lang="en-AU" dirty="0"/>
              <a:t> </a:t>
            </a:r>
            <a:r>
              <a:rPr lang="en-AU" dirty="0" err="1"/>
              <a:t>largas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2800" dirty="0"/>
              <a:t>Pros</a:t>
            </a:r>
          </a:p>
          <a:p>
            <a:pPr marL="0" indent="0" algn="ctr">
              <a:buNone/>
            </a:pPr>
            <a:endParaRPr lang="en-AU" sz="2800" dirty="0"/>
          </a:p>
          <a:p>
            <a:pPr lvl="1">
              <a:buFont typeface="Wingdings 2" panose="05020102010507070707" pitchFamily="18" charset="2"/>
              <a:buChar char="P"/>
            </a:pPr>
            <a:r>
              <a:rPr lang="en-AU" sz="2400" dirty="0"/>
              <a:t>Higher resolution</a:t>
            </a:r>
          </a:p>
          <a:p>
            <a:pPr lvl="1">
              <a:buFont typeface="Wingdings 2" panose="05020102010507070707" pitchFamily="18" charset="2"/>
              <a:buChar char="P"/>
            </a:pPr>
            <a:r>
              <a:rPr lang="en-AU" sz="2400" dirty="0"/>
              <a:t>Improvement of 16S rRNA databases</a:t>
            </a:r>
          </a:p>
          <a:p>
            <a:pPr lvl="1">
              <a:buFont typeface="Wingdings 2" panose="05020102010507070707" pitchFamily="18" charset="2"/>
              <a:buChar char="P"/>
            </a:pPr>
            <a:endParaRPr lang="en-AU" sz="2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AU" sz="2800" dirty="0"/>
              <a:t>Cons</a:t>
            </a:r>
          </a:p>
          <a:p>
            <a:pPr lvl="1">
              <a:buFont typeface="Wingdings" panose="05000000000000000000" pitchFamily="2" charset="2"/>
              <a:buChar char="û"/>
            </a:pPr>
            <a:endParaRPr lang="en-AU" sz="2400" dirty="0"/>
          </a:p>
          <a:p>
            <a:pPr lvl="1">
              <a:buFont typeface="Wingdings" panose="05000000000000000000" pitchFamily="2" charset="2"/>
              <a:buChar char="û"/>
            </a:pPr>
            <a:r>
              <a:rPr lang="en-AU" sz="2400" dirty="0"/>
              <a:t>Lower throughput</a:t>
            </a:r>
          </a:p>
          <a:p>
            <a:pPr lvl="1">
              <a:buFont typeface="Wingdings" panose="05000000000000000000" pitchFamily="2" charset="2"/>
              <a:buChar char="û"/>
            </a:pPr>
            <a:r>
              <a:rPr lang="en-AU" sz="2400" dirty="0"/>
              <a:t>More expensive</a:t>
            </a:r>
          </a:p>
          <a:p>
            <a:pPr lvl="1">
              <a:buFont typeface="Wingdings" panose="05000000000000000000" pitchFamily="2" charset="2"/>
              <a:buChar char="û"/>
            </a:pPr>
            <a:r>
              <a:rPr lang="en-AU" sz="2400" dirty="0"/>
              <a:t>May not resolve species</a:t>
            </a:r>
          </a:p>
        </p:txBody>
      </p:sp>
    </p:spTree>
    <p:extLst>
      <p:ext uri="{BB962C8B-B14F-4D97-AF65-F5344CB8AC3E}">
        <p14:creationId xmlns:p14="http://schemas.microsoft.com/office/powerpoint/2010/main" val="3293166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noProof="0" dirty="0"/>
              <a:t>¿Como identificamos los organismos presentes?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E" noProof="0" dirty="0"/>
              <a:t>Microscopia</a:t>
            </a:r>
          </a:p>
          <a:p>
            <a:r>
              <a:rPr lang="es-PE" noProof="0" dirty="0"/>
              <a:t>Purificación con medios de cultivos</a:t>
            </a:r>
          </a:p>
          <a:p>
            <a:r>
              <a:rPr lang="es-PE" noProof="0" dirty="0"/>
              <a:t>Extraer biomoléculas</a:t>
            </a:r>
          </a:p>
          <a:p>
            <a:pPr lvl="1"/>
            <a:r>
              <a:rPr lang="es-PE" noProof="0" dirty="0"/>
              <a:t>Ácidos grasos de </a:t>
            </a:r>
            <a:r>
              <a:rPr lang="es-PE" noProof="0" dirty="0" err="1"/>
              <a:t>fosfolipidos</a:t>
            </a:r>
            <a:r>
              <a:rPr lang="es-PE" noProof="0" dirty="0"/>
              <a:t> (PLFA)</a:t>
            </a:r>
          </a:p>
          <a:p>
            <a:pPr lvl="1"/>
            <a:r>
              <a:rPr lang="es-PE" noProof="0" dirty="0"/>
              <a:t>Proteínas (Meta)proteómica</a:t>
            </a:r>
          </a:p>
          <a:p>
            <a:pPr lvl="1"/>
            <a:r>
              <a:rPr lang="es-PE" noProof="0" dirty="0"/>
              <a:t>ADN , </a:t>
            </a:r>
            <a:r>
              <a:rPr lang="es-PE" noProof="0" dirty="0" err="1"/>
              <a:t>marcardores</a:t>
            </a:r>
            <a:r>
              <a:rPr lang="es-PE" noProof="0" dirty="0"/>
              <a:t> filogenéticos</a:t>
            </a:r>
          </a:p>
          <a:p>
            <a:pPr marL="0" indent="0">
              <a:buNone/>
            </a:pPr>
            <a:endParaRPr lang="es-PE" noProof="0" dirty="0"/>
          </a:p>
        </p:txBody>
      </p:sp>
    </p:spTree>
    <p:extLst>
      <p:ext uri="{BB962C8B-B14F-4D97-AF65-F5344CB8AC3E}">
        <p14:creationId xmlns:p14="http://schemas.microsoft.com/office/powerpoint/2010/main" val="260746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0D258-2F2B-439A-8AAC-86D22E6ED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Meta </a:t>
            </a:r>
            <a:r>
              <a:rPr lang="en-AU" dirty="0" err="1"/>
              <a:t>genómica</a:t>
            </a:r>
            <a:endParaRPr lang="es-P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B8794-5957-44D3-A190-F3C437964F8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s-PE" dirty="0" err="1"/>
              <a:t>Better</a:t>
            </a:r>
            <a:r>
              <a:rPr lang="es-PE" dirty="0"/>
              <a:t> </a:t>
            </a:r>
            <a:r>
              <a:rPr lang="es-PE" dirty="0" err="1"/>
              <a:t>taxonomic</a:t>
            </a:r>
            <a:r>
              <a:rPr lang="es-PE" dirty="0"/>
              <a:t> </a:t>
            </a:r>
            <a:r>
              <a:rPr lang="es-PE" dirty="0" err="1"/>
              <a:t>resolution</a:t>
            </a:r>
            <a:endParaRPr lang="es-PE" dirty="0"/>
          </a:p>
          <a:p>
            <a:pPr>
              <a:buFont typeface="Wingdings" panose="05000000000000000000" pitchFamily="2" charset="2"/>
              <a:buChar char="ü"/>
            </a:pPr>
            <a:r>
              <a:rPr lang="es-PE" dirty="0" err="1"/>
              <a:t>Additional</a:t>
            </a:r>
            <a:r>
              <a:rPr lang="es-PE" dirty="0"/>
              <a:t> </a:t>
            </a:r>
            <a:r>
              <a:rPr lang="es-PE" dirty="0" err="1"/>
              <a:t>functiona</a:t>
            </a:r>
            <a:r>
              <a:rPr lang="es-PE" dirty="0"/>
              <a:t> data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PE" dirty="0"/>
              <a:t>No PCR </a:t>
            </a:r>
            <a:r>
              <a:rPr lang="es-PE" dirty="0" err="1"/>
              <a:t>bias</a:t>
            </a:r>
            <a:endParaRPr lang="es-PE" dirty="0"/>
          </a:p>
          <a:p>
            <a:pPr>
              <a:buFont typeface="Wingdings" panose="05000000000000000000" pitchFamily="2" charset="2"/>
              <a:buChar char="ü"/>
            </a:pPr>
            <a:r>
              <a:rPr lang="es-PE" dirty="0"/>
              <a:t>Can target more </a:t>
            </a:r>
            <a:r>
              <a:rPr lang="es-PE" dirty="0" err="1"/>
              <a:t>groups</a:t>
            </a:r>
            <a:endParaRPr lang="es-P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F0384-E362-4AF6-8772-7A13F2B0959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û"/>
            </a:pPr>
            <a:r>
              <a:rPr lang="es-PE" dirty="0" err="1"/>
              <a:t>Still</a:t>
            </a:r>
            <a:r>
              <a:rPr lang="es-PE" dirty="0"/>
              <a:t> more </a:t>
            </a:r>
            <a:r>
              <a:rPr lang="es-PE" dirty="0" err="1"/>
              <a:t>expensive</a:t>
            </a:r>
            <a:r>
              <a:rPr lang="es-PE" dirty="0"/>
              <a:t> </a:t>
            </a:r>
            <a:r>
              <a:rPr lang="es-PE" dirty="0" err="1"/>
              <a:t>than</a:t>
            </a:r>
            <a:r>
              <a:rPr lang="es-PE" dirty="0"/>
              <a:t> </a:t>
            </a:r>
            <a:r>
              <a:rPr lang="es-PE" dirty="0" err="1"/>
              <a:t>amplicon</a:t>
            </a:r>
            <a:endParaRPr lang="es-PE" dirty="0"/>
          </a:p>
          <a:p>
            <a:pPr>
              <a:buFont typeface="Wingdings" panose="05000000000000000000" pitchFamily="2" charset="2"/>
              <a:buChar char="û"/>
            </a:pPr>
            <a:r>
              <a:rPr lang="es-PE" dirty="0" err="1"/>
              <a:t>Computationally</a:t>
            </a:r>
            <a:r>
              <a:rPr lang="es-PE" dirty="0"/>
              <a:t> </a:t>
            </a:r>
            <a:r>
              <a:rPr lang="es-PE" dirty="0" err="1"/>
              <a:t>intensive</a:t>
            </a:r>
            <a:endParaRPr lang="es-PE" dirty="0"/>
          </a:p>
          <a:p>
            <a:pPr>
              <a:buFont typeface="Wingdings" panose="05000000000000000000" pitchFamily="2" charset="2"/>
              <a:buChar char="û"/>
            </a:pPr>
            <a:r>
              <a:rPr lang="es-PE" dirty="0"/>
              <a:t>Host DNA reduces usable data</a:t>
            </a:r>
          </a:p>
        </p:txBody>
      </p:sp>
    </p:spTree>
    <p:extLst>
      <p:ext uri="{BB962C8B-B14F-4D97-AF65-F5344CB8AC3E}">
        <p14:creationId xmlns:p14="http://schemas.microsoft.com/office/powerpoint/2010/main" val="21069882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30A5A-FB74-3EC7-0B57-E9D657F27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1B7047-84F9-AE98-B11B-773B63A8A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353" y="1320800"/>
            <a:ext cx="8021847" cy="450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53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PE" noProof="0" dirty="0"/>
              <a:t>Requisitos para  marcadores filogenéticos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es-PE" sz="1000" b="1" noProof="0" dirty="0"/>
          </a:p>
          <a:p>
            <a:r>
              <a:rPr lang="es-PE" sz="2400" noProof="0" dirty="0"/>
              <a:t>Distribución universal</a:t>
            </a:r>
          </a:p>
          <a:p>
            <a:r>
              <a:rPr lang="es-PE" sz="2400" dirty="0"/>
              <a:t>Función homologa en todos los organismos</a:t>
            </a:r>
            <a:endParaRPr lang="es-PE" sz="2400" noProof="0" dirty="0"/>
          </a:p>
          <a:p>
            <a:r>
              <a:rPr lang="es-PE" sz="2400" dirty="0"/>
              <a:t>No seas transmitido horizontalmente</a:t>
            </a:r>
          </a:p>
          <a:p>
            <a:endParaRPr lang="es-PE" sz="2400" dirty="0"/>
          </a:p>
          <a:p>
            <a:r>
              <a:rPr lang="es-PE" sz="2400" dirty="0"/>
              <a:t>Presencia de regiones muy conservadas, y regiones </a:t>
            </a:r>
            <a:r>
              <a:rPr lang="es-PE" sz="2400" noProof="0" dirty="0"/>
              <a:t>variables</a:t>
            </a:r>
          </a:p>
          <a:p>
            <a:r>
              <a:rPr lang="es-PE" sz="2400" dirty="0"/>
              <a:t>Suficientemente largo</a:t>
            </a:r>
            <a:endParaRPr lang="es-PE" sz="2400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s-PE" sz="2800" b="1" noProof="0" dirty="0"/>
              <a:t>Ejemplos</a:t>
            </a:r>
          </a:p>
          <a:p>
            <a:pPr marL="0" indent="0" algn="ctr">
              <a:buNone/>
            </a:pPr>
            <a:endParaRPr lang="es-PE" sz="1000" noProof="0" dirty="0"/>
          </a:p>
          <a:p>
            <a:r>
              <a:rPr lang="es-PE" sz="2400" noProof="0" dirty="0"/>
              <a:t>16S </a:t>
            </a:r>
            <a:r>
              <a:rPr lang="es-PE" sz="2400" noProof="0" dirty="0" err="1"/>
              <a:t>rRNA</a:t>
            </a:r>
            <a:r>
              <a:rPr lang="es-PE" sz="2400" noProof="0" dirty="0"/>
              <a:t> (18S </a:t>
            </a:r>
            <a:r>
              <a:rPr lang="es-PE" sz="2400" noProof="0" dirty="0" err="1"/>
              <a:t>rRNA</a:t>
            </a:r>
            <a:r>
              <a:rPr lang="es-PE" sz="2400" noProof="0" dirty="0"/>
              <a:t>)</a:t>
            </a:r>
          </a:p>
          <a:p>
            <a:r>
              <a:rPr lang="es-PE" sz="2400" noProof="0" dirty="0"/>
              <a:t>23S </a:t>
            </a:r>
            <a:r>
              <a:rPr lang="es-PE" sz="2400" noProof="0" dirty="0" err="1"/>
              <a:t>rRNA</a:t>
            </a:r>
            <a:endParaRPr lang="es-PE" sz="2400" noProof="0" dirty="0"/>
          </a:p>
          <a:p>
            <a:r>
              <a:rPr lang="es-PE" sz="2400" i="1" noProof="0" dirty="0" err="1"/>
              <a:t>rpoN</a:t>
            </a:r>
            <a:endParaRPr lang="es-PE" sz="2400" i="1" noProof="0" dirty="0"/>
          </a:p>
          <a:p>
            <a:r>
              <a:rPr lang="es-PE" sz="2400" i="1" noProof="0" dirty="0" err="1"/>
              <a:t>recA</a:t>
            </a:r>
            <a:endParaRPr lang="es-PE" sz="2400" i="1" noProof="0" dirty="0"/>
          </a:p>
          <a:p>
            <a:r>
              <a:rPr lang="es-PE" sz="2400" noProof="0" dirty="0" err="1"/>
              <a:t>Internal</a:t>
            </a:r>
            <a:r>
              <a:rPr lang="es-PE" sz="2400" noProof="0" dirty="0"/>
              <a:t> </a:t>
            </a:r>
            <a:r>
              <a:rPr lang="es-PE" sz="2400" noProof="0" dirty="0" err="1"/>
              <a:t>transcribed</a:t>
            </a:r>
            <a:r>
              <a:rPr lang="es-PE" sz="2400" noProof="0" dirty="0"/>
              <a:t> </a:t>
            </a:r>
            <a:r>
              <a:rPr lang="es-PE" sz="2400" noProof="0" dirty="0" err="1"/>
              <a:t>spacer</a:t>
            </a:r>
            <a:r>
              <a:rPr lang="es-PE" sz="2400" noProof="0" dirty="0"/>
              <a:t> (ITS1, ITS2) para hongos</a:t>
            </a:r>
          </a:p>
          <a:p>
            <a:r>
              <a:rPr lang="es-PE" sz="2400" noProof="0" dirty="0" err="1"/>
              <a:t>Mitochondrial</a:t>
            </a:r>
            <a:r>
              <a:rPr lang="es-PE" sz="2400" noProof="0" dirty="0"/>
              <a:t> DNA (animales, eucariotas)</a:t>
            </a:r>
          </a:p>
        </p:txBody>
      </p:sp>
    </p:spTree>
    <p:extLst>
      <p:ext uri="{BB962C8B-B14F-4D97-AF65-F5344CB8AC3E}">
        <p14:creationId xmlns:p14="http://schemas.microsoft.com/office/powerpoint/2010/main" val="147939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086600" y="6522831"/>
            <a:ext cx="3581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 dirty="0" err="1">
                <a:solidFill>
                  <a:prstClr val="black"/>
                </a:solidFill>
                <a:latin typeface="Calibri"/>
              </a:rPr>
              <a:t>Cannone</a:t>
            </a:r>
            <a:r>
              <a:rPr lang="en-AU" sz="1600" dirty="0">
                <a:solidFill>
                  <a:prstClr val="black"/>
                </a:solidFill>
                <a:latin typeface="Calibri"/>
              </a:rPr>
              <a:t>, 2002. BMC Bioinformatics. 3:2</a:t>
            </a: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 rotWithShape="1">
          <a:blip r:embed="rId2" cstate="print"/>
          <a:srcRect l="3438" t="4338" r="6358" b="8855"/>
          <a:stretch/>
        </p:blipFill>
        <p:spPr bwMode="auto">
          <a:xfrm>
            <a:off x="5248276" y="206537"/>
            <a:ext cx="4884921" cy="6209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1828801" y="685800"/>
            <a:ext cx="3419475" cy="451008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s-PE" sz="2000" noProof="0" dirty="0"/>
              <a:t>Función esencial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PE" sz="2000" noProof="0" dirty="0"/>
              <a:t>Altamente conservado (1°, 2°)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PE" sz="2000" noProof="0" dirty="0"/>
              <a:t>No transmisión horizontal*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PE" sz="2000" dirty="0"/>
              <a:t>Regiones </a:t>
            </a:r>
            <a:r>
              <a:rPr lang="es-PE" sz="2000" noProof="0" dirty="0"/>
              <a:t>altamente conservadas (cebadores o primes) y regiones variables (información)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PE" sz="2000" noProof="0" dirty="0"/>
              <a:t>~ 1500 bases</a:t>
            </a:r>
          </a:p>
          <a:p>
            <a:pPr>
              <a:buFont typeface="Wingdings" panose="05000000000000000000" pitchFamily="2" charset="2"/>
              <a:buChar char="û"/>
            </a:pPr>
            <a:r>
              <a:rPr lang="es-PE" sz="2000" noProof="0" dirty="0"/>
              <a:t>Numero de copias variable</a:t>
            </a:r>
          </a:p>
          <a:p>
            <a:pPr>
              <a:buFont typeface="Wingdings" panose="05000000000000000000" pitchFamily="2" charset="2"/>
              <a:buChar char="û"/>
            </a:pPr>
            <a:r>
              <a:rPr lang="es-PE" sz="2000" noProof="0" dirty="0"/>
              <a:t>No hay </a:t>
            </a:r>
            <a:r>
              <a:rPr lang="es-PE" sz="2000" noProof="0" dirty="0" err="1"/>
              <a:t>primers</a:t>
            </a:r>
            <a:r>
              <a:rPr lang="es-PE" sz="2000" noProof="0" dirty="0"/>
              <a:t> universales</a:t>
            </a:r>
          </a:p>
          <a:p>
            <a:pPr>
              <a:buFont typeface="Wingdings" panose="05000000000000000000" pitchFamily="2" charset="2"/>
              <a:buChar char="û"/>
            </a:pPr>
            <a:r>
              <a:rPr lang="es-PE" sz="2000" dirty="0"/>
              <a:t>Pueden variar dentro de un solo organismo</a:t>
            </a:r>
            <a:endParaRPr lang="es-PE" sz="2000" noProof="0" dirty="0"/>
          </a:p>
        </p:txBody>
      </p:sp>
    </p:spTree>
    <p:extLst>
      <p:ext uri="{BB962C8B-B14F-4D97-AF65-F5344CB8AC3E}">
        <p14:creationId xmlns:p14="http://schemas.microsoft.com/office/powerpoint/2010/main" val="135081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A318A-A861-4DB9-9845-2EE669001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noProof="0" dirty="0"/>
              <a:t>Métodos tradicionales - </a:t>
            </a:r>
            <a:r>
              <a:rPr lang="es-PE" noProof="0" dirty="0" err="1"/>
              <a:t>Fingerprinting</a:t>
            </a:r>
            <a:endParaRPr lang="es-PE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D56E4-B253-464B-B100-4E773BC0EEC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s-PE" noProof="0" dirty="0"/>
              <a:t>P</a:t>
            </a:r>
            <a:r>
              <a:rPr lang="es-PE" dirty="0" err="1"/>
              <a:t>roducen</a:t>
            </a:r>
            <a:r>
              <a:rPr lang="es-PE" dirty="0"/>
              <a:t> patrones de bandas/picos basados en organismos presentes</a:t>
            </a:r>
            <a:endParaRPr lang="es-PE" noProof="0" dirty="0"/>
          </a:p>
          <a:p>
            <a:pPr lvl="1"/>
            <a:r>
              <a:rPr lang="es-PE" noProof="0" dirty="0"/>
              <a:t>T-RFLP</a:t>
            </a:r>
          </a:p>
          <a:p>
            <a:pPr lvl="1"/>
            <a:r>
              <a:rPr lang="es-PE" noProof="0" dirty="0"/>
              <a:t>DGGE</a:t>
            </a:r>
          </a:p>
          <a:p>
            <a:pPr>
              <a:buFont typeface="Wingdings" panose="05000000000000000000" pitchFamily="2" charset="2"/>
              <a:buChar char="ü"/>
            </a:pPr>
            <a:endParaRPr lang="es-PE" noProof="0" dirty="0"/>
          </a:p>
          <a:p>
            <a:pPr>
              <a:buFont typeface="Wingdings" panose="05000000000000000000" pitchFamily="2" charset="2"/>
              <a:buChar char="ü"/>
            </a:pPr>
            <a:r>
              <a:rPr lang="es-PE" noProof="0" dirty="0"/>
              <a:t>No requieren mucha tecnología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PE" dirty="0"/>
              <a:t>Bajo costo</a:t>
            </a:r>
            <a:endParaRPr lang="es-PE" noProof="0" dirty="0"/>
          </a:p>
          <a:p>
            <a:pPr>
              <a:buFont typeface="Wingdings" panose="05000000000000000000" pitchFamily="2" charset="2"/>
              <a:buChar char="û"/>
            </a:pPr>
            <a:r>
              <a:rPr lang="es-PE" dirty="0"/>
              <a:t>Poca </a:t>
            </a:r>
            <a:r>
              <a:rPr lang="es-PE" noProof="0" dirty="0"/>
              <a:t>resolución</a:t>
            </a:r>
          </a:p>
          <a:p>
            <a:endParaRPr lang="es-PE" noProof="0" dirty="0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F8F65B90-26D9-4632-9FFC-6F869EE6E03A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 cstate="print"/>
          <a:srcRect l="15398" t="5072" r="16782" b="725"/>
          <a:stretch>
            <a:fillRect/>
          </a:stretch>
        </p:blipFill>
        <p:spPr bwMode="auto">
          <a:xfrm>
            <a:off x="6172200" y="1358377"/>
            <a:ext cx="3581400" cy="4750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81107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A318A-A861-4DB9-9845-2EE669001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noProof="0" dirty="0"/>
              <a:t>Métodos tradicionales – </a:t>
            </a:r>
            <a:r>
              <a:rPr lang="es-PE" noProof="0" dirty="0" err="1"/>
              <a:t>Librerias</a:t>
            </a:r>
            <a:r>
              <a:rPr lang="es-PE" noProof="0" dirty="0"/>
              <a:t> de clones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D56E4-B253-464B-B100-4E773BC0EEC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s-PE" noProof="0" dirty="0"/>
              <a:t>Amp</a:t>
            </a:r>
            <a:r>
              <a:rPr lang="es-PE" dirty="0" err="1"/>
              <a:t>lificación</a:t>
            </a:r>
            <a:r>
              <a:rPr lang="es-PE" dirty="0"/>
              <a:t>  de un gen, clonamiento, y </a:t>
            </a:r>
            <a:r>
              <a:rPr lang="es-PE" dirty="0" err="1"/>
              <a:t>secuenciamiento</a:t>
            </a:r>
            <a:endParaRPr lang="es-PE" noProof="0" dirty="0"/>
          </a:p>
          <a:p>
            <a:r>
              <a:rPr lang="es-PE" dirty="0"/>
              <a:t>Permite identificación y </a:t>
            </a:r>
            <a:r>
              <a:rPr lang="es-PE" noProof="0" dirty="0"/>
              <a:t>análisis filogenético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PE" dirty="0"/>
              <a:t>Alta resolución</a:t>
            </a:r>
            <a:endParaRPr lang="es-PE" noProof="0" dirty="0"/>
          </a:p>
          <a:p>
            <a:pPr>
              <a:buFont typeface="Wingdings" panose="05000000000000000000" pitchFamily="2" charset="2"/>
              <a:buChar char="û"/>
            </a:pPr>
            <a:r>
              <a:rPr lang="es-PE" dirty="0"/>
              <a:t>Costoso</a:t>
            </a:r>
            <a:endParaRPr lang="es-PE" noProof="0" dirty="0"/>
          </a:p>
          <a:p>
            <a:pPr>
              <a:buFont typeface="Wingdings" panose="05000000000000000000" pitchFamily="2" charset="2"/>
              <a:buChar char="û"/>
            </a:pPr>
            <a:r>
              <a:rPr lang="es-PE" noProof="0" dirty="0"/>
              <a:t>Trabajoso</a:t>
            </a:r>
          </a:p>
          <a:p>
            <a:pPr>
              <a:buFont typeface="Wingdings" panose="05000000000000000000" pitchFamily="2" charset="2"/>
              <a:buChar char="û"/>
            </a:pPr>
            <a:r>
              <a:rPr lang="es-PE" dirty="0"/>
              <a:t>Sesgo en clonación</a:t>
            </a:r>
            <a:endParaRPr lang="es-PE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4FFECD-337D-49DA-AFF3-58C6283EAC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480"/>
          <a:stretch/>
        </p:blipFill>
        <p:spPr>
          <a:xfrm>
            <a:off x="5791201" y="1371601"/>
            <a:ext cx="4515655" cy="443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12035"/>
      </p:ext>
    </p:extLst>
  </p:cSld>
  <p:clrMapOvr>
    <a:masterClrMapping/>
  </p:clrMapOvr>
</p:sld>
</file>

<file path=ppt/theme/theme1.xml><?xml version="1.0" encoding="utf-8"?>
<a:theme xmlns:a="http://schemas.openxmlformats.org/drawingml/2006/main" name="blues">
  <a:themeElements>
    <a:clrScheme name="Custom 1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F49100"/>
      </a:accent6>
      <a:hlink>
        <a:srgbClr val="FFC0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Blues">
  <a:themeElements>
    <a:clrScheme name="Custom 1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F49100"/>
      </a:accent6>
      <a:hlink>
        <a:srgbClr val="FFC0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7F49F4D5848744AE82EB7879580596" ma:contentTypeVersion="5" ma:contentTypeDescription="Create a new document." ma:contentTypeScope="" ma:versionID="42d59d1a0803ad2eb49d33539d42c41d">
  <xsd:schema xmlns:xsd="http://www.w3.org/2001/XMLSchema" xmlns:xs="http://www.w3.org/2001/XMLSchema" xmlns:p="http://schemas.microsoft.com/office/2006/metadata/properties" xmlns:ns3="eec007ed-a42a-497b-ae87-66496c696114" xmlns:ns4="982f1e49-64db-4e70-973d-eb2b63b33e75" targetNamespace="http://schemas.microsoft.com/office/2006/metadata/properties" ma:root="true" ma:fieldsID="0083b57f2cb6397295a07b61f919d409" ns3:_="" ns4:_="">
    <xsd:import namespace="eec007ed-a42a-497b-ae87-66496c696114"/>
    <xsd:import namespace="982f1e49-64db-4e70-973d-eb2b63b33e7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c007ed-a42a-497b-ae87-66496c6961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2f1e49-64db-4e70-973d-eb2b63b33e7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647951-045A-4337-A7B6-7BD313051A0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B825A4-70A7-4E02-972E-D61B34644D3C}">
  <ds:schemaRefs>
    <ds:schemaRef ds:uri="http://schemas.openxmlformats.org/package/2006/metadata/core-properties"/>
    <ds:schemaRef ds:uri="eec007ed-a42a-497b-ae87-66496c696114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www.w3.org/XML/1998/namespace"/>
    <ds:schemaRef ds:uri="http://purl.org/dc/elements/1.1/"/>
    <ds:schemaRef ds:uri="http://schemas.microsoft.com/office/infopath/2007/PartnerControls"/>
    <ds:schemaRef ds:uri="982f1e49-64db-4e70-973d-eb2b63b33e75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42CF8FE-6917-436C-98D9-BFB43D4C65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ec007ed-a42a-497b-ae87-66496c696114"/>
    <ds:schemaRef ds:uri="982f1e49-64db-4e70-973d-eb2b63b33e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1045</TotalTime>
  <Words>2206</Words>
  <Application>Microsoft Office PowerPoint</Application>
  <PresentationFormat>Widescreen</PresentationFormat>
  <Paragraphs>534</Paragraphs>
  <Slides>51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63" baseType="lpstr">
      <vt:lpstr>Arial</vt:lpstr>
      <vt:lpstr>Calibri</vt:lpstr>
      <vt:lpstr>Cambria Math</vt:lpstr>
      <vt:lpstr>Century Gothic</vt:lpstr>
      <vt:lpstr>Constantia</vt:lpstr>
      <vt:lpstr>Helvetica Neue</vt:lpstr>
      <vt:lpstr>Times</vt:lpstr>
      <vt:lpstr>Times New Roman</vt:lpstr>
      <vt:lpstr>Wingdings</vt:lpstr>
      <vt:lpstr>Wingdings 2</vt:lpstr>
      <vt:lpstr>blues</vt:lpstr>
      <vt:lpstr>1_Blues</vt:lpstr>
      <vt:lpstr>Análisis de comunidades microbianas</vt:lpstr>
      <vt:lpstr>Esquema de la presentación</vt:lpstr>
      <vt:lpstr>Ecología microbiana – Microbiología ambiental</vt:lpstr>
      <vt:lpstr>Preguntas frecuentes en la Ecología microbiana</vt:lpstr>
      <vt:lpstr>¿Como identificamos los organismos presentes?</vt:lpstr>
      <vt:lpstr>Requisitos para  marcadores filogenéticos</vt:lpstr>
      <vt:lpstr>PowerPoint Presentation</vt:lpstr>
      <vt:lpstr>Métodos tradicionales - Fingerprinting</vt:lpstr>
      <vt:lpstr>Métodos tradicionales – Librerias de clones</vt:lpstr>
      <vt:lpstr>Métodos contemporáneos</vt:lpstr>
      <vt:lpstr>Las regiones del gen 16S rRNA proveen diferentes cantidades de información</vt:lpstr>
      <vt:lpstr>Herramientas para el análisis de 16S</vt:lpstr>
      <vt:lpstr>Plataformas de procesamiento y analisis de ARNr</vt:lpstr>
      <vt:lpstr>PowerPoint Presentation</vt:lpstr>
      <vt:lpstr>Resumen 1</vt:lpstr>
      <vt:lpstr>¿Qué entendemos por diversidad?</vt:lpstr>
      <vt:lpstr>Diversidad alfa</vt:lpstr>
      <vt:lpstr>Indices de diversidad alfa</vt:lpstr>
      <vt:lpstr>Indice de diversidad de Shannon (H’)</vt:lpstr>
      <vt:lpstr>Indice de Simpson (D)</vt:lpstr>
      <vt:lpstr>Indice Chao1</vt:lpstr>
      <vt:lpstr>Curvas de ranking y abundancia</vt:lpstr>
      <vt:lpstr>Curvas de rarefacción </vt:lpstr>
      <vt:lpstr>Índices de diversidad beta</vt:lpstr>
      <vt:lpstr>Indices de presencia/ausencia</vt:lpstr>
      <vt:lpstr>Indices que usan presencia/ausencia y  abundancias</vt:lpstr>
      <vt:lpstr>Tree-based indices</vt:lpstr>
      <vt:lpstr>Como usar la diversidad beta</vt:lpstr>
      <vt:lpstr>PowerPoint Presentation</vt:lpstr>
      <vt:lpstr>Contaminación en Oak Ridge, TN</vt:lpstr>
      <vt:lpstr>Como remediar suelos contaminados con Uranio</vt:lpstr>
      <vt:lpstr>Bioremediation strategies at area 3</vt:lpstr>
      <vt:lpstr>PowerPoint Presentation</vt:lpstr>
      <vt:lpstr>La estructura de la comunidad esta relacionada a la conectividad y el pH</vt:lpstr>
      <vt:lpstr> Las diferencias en riqueza no están relacionadas con la capacidad de reducer uranio</vt:lpstr>
      <vt:lpstr>Secuencias recuperadas esan relacionadas a organismos capaces de reducer uranio</vt:lpstr>
      <vt:lpstr>PowerPoint Presentation</vt:lpstr>
      <vt:lpstr>PowerPoint Presentation</vt:lpstr>
      <vt:lpstr>PowerPoint Presentation</vt:lpstr>
      <vt:lpstr>Conversión a agricultura afecta la composición de la comunidad</vt:lpstr>
      <vt:lpstr>La conversión incrementa la riqueza de las comunidades  y aumenta su similitud</vt:lpstr>
      <vt:lpstr>La conversión a la agricultura homogeniza las comunidades</vt:lpstr>
      <vt:lpstr>PowerPoint Presentation</vt:lpstr>
      <vt:lpstr>El microbioma intestinal difiere en pacientes con enfermedad inflamatoria intestinal</vt:lpstr>
      <vt:lpstr>Preguntas frecuentes en la Ecología microbiana</vt:lpstr>
      <vt:lpstr>Análisis general para datos multivariados</vt:lpstr>
      <vt:lpstr>Resumen 2</vt:lpstr>
      <vt:lpstr>Preguntas</vt:lpstr>
      <vt:lpstr>Nuevos metodos – Secuenciamiento con lecturas largas</vt:lpstr>
      <vt:lpstr>Meta genómica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Cardenas Poire</dc:creator>
  <cp:lastModifiedBy>Erick Cardenas Poire</cp:lastModifiedBy>
  <cp:revision>16</cp:revision>
  <dcterms:created xsi:type="dcterms:W3CDTF">2023-06-06T19:50:07Z</dcterms:created>
  <dcterms:modified xsi:type="dcterms:W3CDTF">2023-06-07T13:16:34Z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0x010100AD7F49F4D5848744AE82EB7879580596</vt:lpwstr>
  </property>
</Properties>
</file>